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" initials="U" lastIdx="1" clrIdx="0">
    <p:extLst>
      <p:ext uri="{19B8F6BF-5375-455C-9EA6-DF929625EA0E}">
        <p15:presenceInfo xmlns:p15="http://schemas.microsoft.com/office/powerpoint/2012/main" userId="Uten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42" autoAdjust="0"/>
  </p:normalViewPr>
  <p:slideViewPr>
    <p:cSldViewPr snapToGrid="0" showGuides="1">
      <p:cViewPr>
        <p:scale>
          <a:sx n="64" d="100"/>
          <a:sy n="64" d="100"/>
        </p:scale>
        <p:origin x="680" y="48"/>
      </p:cViewPr>
      <p:guideLst>
        <p:guide orient="horz" pos="18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A05178-FA1B-447F-BBEC-DD21B052F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1F2935-5C2B-4BE1-81A7-2C09E5D81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C410E6-2DBD-43A0-AEEA-588EE077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FA8CD4-D626-4A81-A2E2-9E03EAFFE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037E57-E0C3-44D9-AAD0-7FD9C542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3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DA1670-D654-4289-9211-BE38548F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AC5FE0-E41F-4E9A-A34C-C6B5CD022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0CE780-C46F-4F8E-ACE1-11C309C6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BE32E3-3363-4D01-A030-9ECD4F94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F7B020-E647-4FC9-AF23-6598C971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51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710C77E-D71A-4434-84EF-7CAD6D4E5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CB58D48-EB9F-4D99-9413-680C8F83C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020794-C596-4271-A4F7-4ACD84E2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B609F8-F705-4D50-AA41-DC40707F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46DC9E-9F97-48ED-8601-86B14C817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9A66DD-A8BD-4809-9BC0-F73402663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BFBDE5-95AA-480A-9AD6-7B4184B8A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85CF49-A70F-4FCE-BF80-4E9214345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CF593B-E45A-43B5-A66F-063E76084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1675E8-037F-4ACF-A37D-D7F318CB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26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CE94F0-7619-4A1C-B909-9DF031BD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404A50-65A5-4D33-94FE-5567EB9D6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57C8E1-1FB8-4360-9041-D7DDC84B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2136E3-5132-40F7-A8C7-203365E4C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AEF136-2B51-42EA-8A1F-74902ACC9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42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9146D7-782E-4308-B5C2-995143857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65A5FD-BC2F-4D71-8BB6-D58F91159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4CD48F-3263-4669-AE3A-682151A57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909C3E-36F5-4F16-8149-0370DB6C5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1E3A5A-E656-4104-B3A9-EDF4CA3A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7E1EDA-95C8-47E9-92CA-23A34611C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63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D73A5-3AB9-4A3A-8715-6F2AED210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645076-1505-4A5A-8098-082FE3CCB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9A26FF-FC77-41CC-B248-165394750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2206D5-9831-46C7-B4FB-BAFDA4562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8CEF504-2EFE-465F-AC1D-A8C919FED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17CF712-05F9-432D-96C5-58A76CF4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1DD158F-A2ED-4941-8A94-56DAAFEB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8FB5BF1-AF1C-4768-86B1-9415EC9D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71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D06E13-3FEC-4DB6-A200-0B64B9DBB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B38AF84-0857-4BDC-9B7C-BE0E9769E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143676-B245-41C4-AF11-16DB36EC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4D9E595-CB21-4C1A-B297-7D70E6E43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21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86A4126-046A-4BD5-B2B0-E0A592834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C7CFF04-841A-4201-B2A6-C2BA7B3B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1B6377E-3F16-46D9-AD47-A35A626E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03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457813-06C4-401D-81A6-6828B8EF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3E57C6-C444-4D81-B9FE-95E60BA3E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4226FF-E20F-4809-97D6-29D614F4F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12B541-87EC-4A12-B04A-0DF30B88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3689A4-98CF-41E6-8659-8716B6E5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A70C78-8742-437D-AAD8-1C077A56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22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2B061-0DBF-4B9C-A02B-DC70AC6D0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59E307-ECB8-4284-9099-5C3236D5D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45ED03-ED8B-4922-A899-9C1ADF254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90D6C6-6F7E-443F-9AAC-F6BB8672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389CA6-030E-433E-8537-A3C4F1118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D51A1B-AE77-4F52-A5DD-E97A2DCDC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710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46263F-B06A-48B3-8643-D1A6CA1B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AF46B3-9B06-4E7C-8752-FD16E3D01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7FE711-CC2F-4721-AF4C-58B82BBA5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3CCA2-BE99-4323-825E-1B7C42CD8C87}" type="datetimeFigureOut">
              <a:rPr lang="it-IT" smtClean="0"/>
              <a:t>26/02/2020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492FA8-ADC0-40AD-B888-741D44EF8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49D99F-1490-4AB7-B26C-07ACE9AF3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31435-4724-47FB-8718-5438ADAE8C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554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.chironna@uniba.it" TargetMode="External"/><Relationship Id="rId2" Type="http://schemas.openxmlformats.org/officeDocument/2006/relationships/hyperlink" Target="mailto:cinziaannatea.germinario@uniba.i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ale 61">
            <a:extLst>
              <a:ext uri="{FF2B5EF4-FFF2-40B4-BE49-F238E27FC236}">
                <a16:creationId xmlns:a16="http://schemas.microsoft.com/office/drawing/2014/main" id="{5B0577A0-9601-4C28-9656-088333969EAE}"/>
              </a:ext>
            </a:extLst>
          </p:cNvPr>
          <p:cNvSpPr/>
          <p:nvPr/>
        </p:nvSpPr>
        <p:spPr>
          <a:xfrm>
            <a:off x="239171" y="4106085"/>
            <a:ext cx="3487694" cy="110709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1D0F9C-192B-4147-9E7D-7F2C562EC16F}"/>
              </a:ext>
            </a:extLst>
          </p:cNvPr>
          <p:cNvSpPr txBox="1"/>
          <p:nvPr/>
        </p:nvSpPr>
        <p:spPr>
          <a:xfrm>
            <a:off x="1082211" y="43294"/>
            <a:ext cx="10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Flow chart n. 1  </a:t>
            </a:r>
          </a:p>
          <a:p>
            <a:pPr algn="ctr"/>
            <a:endParaRPr lang="it-IT" sz="1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D7AB2D-4A8D-4FC6-A990-5415A5C13F9A}"/>
              </a:ext>
            </a:extLst>
          </p:cNvPr>
          <p:cNvSpPr txBox="1"/>
          <p:nvPr/>
        </p:nvSpPr>
        <p:spPr>
          <a:xfrm>
            <a:off x="4075045" y="397340"/>
            <a:ext cx="4045226" cy="1077218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Paziente sintomatico*</a:t>
            </a:r>
          </a:p>
          <a:p>
            <a:pPr algn="ctr"/>
            <a:r>
              <a:rPr lang="it-IT" sz="1600" b="1" dirty="0"/>
              <a:t>Proveniente da zona rossa**</a:t>
            </a:r>
          </a:p>
          <a:p>
            <a:pPr algn="ctr"/>
            <a:r>
              <a:rPr lang="it-IT" sz="1600" b="1" dirty="0"/>
              <a:t>§Contatto stretto con caso probabile^ o confermato di infezione da SARS-CoV-2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99BF6D6-0894-48C6-9863-ECA5D69ADC8C}"/>
              </a:ext>
            </a:extLst>
          </p:cNvPr>
          <p:cNvSpPr txBox="1"/>
          <p:nvPr/>
        </p:nvSpPr>
        <p:spPr>
          <a:xfrm>
            <a:off x="586415" y="1600208"/>
            <a:ext cx="11075417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Triage telefonico a cura di</a:t>
            </a:r>
            <a:r>
              <a:rPr lang="it-IT" sz="1600" dirty="0"/>
              <a:t>:</a:t>
            </a:r>
          </a:p>
          <a:p>
            <a:pPr algn="ctr"/>
            <a:r>
              <a:rPr lang="it-IT" sz="1600" dirty="0"/>
              <a:t>MMG per residenti in Puglia/ Continuità assistenziale per tutti negli orari di servizio/Dipartimenti di Prevenzione per non residenti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4A9B69F-3A20-4DD3-BC21-41E82B541152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124124" y="2184983"/>
            <a:ext cx="0" cy="438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4048F72-A77E-4072-83FA-94B400FAFD91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2057377" y="3082980"/>
            <a:ext cx="0" cy="3048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37D72CB-D4BA-4FAE-AF0B-2086C1C50910}"/>
              </a:ext>
            </a:extLst>
          </p:cNvPr>
          <p:cNvSpPr txBox="1"/>
          <p:nvPr/>
        </p:nvSpPr>
        <p:spPr>
          <a:xfrm>
            <a:off x="1019555" y="2744426"/>
            <a:ext cx="2075643" cy="338554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Sì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EEC2D9A-CACF-4A09-9ECF-4F2E0257AC5B}"/>
              </a:ext>
            </a:extLst>
          </p:cNvPr>
          <p:cNvSpPr txBox="1"/>
          <p:nvPr/>
        </p:nvSpPr>
        <p:spPr>
          <a:xfrm>
            <a:off x="523270" y="3339588"/>
            <a:ext cx="302668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Chi esegue triage contatta 118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BDA65C24-0F29-455D-95E3-739A3449F3BD}"/>
              </a:ext>
            </a:extLst>
          </p:cNvPr>
          <p:cNvCxnSpPr>
            <a:cxnSpLocks/>
            <a:stCxn id="19" idx="2"/>
            <a:endCxn id="62" idx="0"/>
          </p:cNvCxnSpPr>
          <p:nvPr/>
        </p:nvCxnSpPr>
        <p:spPr>
          <a:xfrm flipH="1">
            <a:off x="1983018" y="3678142"/>
            <a:ext cx="53594" cy="427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AB16067E-B159-4B44-ADAC-3F5E6BE7334A}"/>
              </a:ext>
            </a:extLst>
          </p:cNvPr>
          <p:cNvSpPr txBox="1"/>
          <p:nvPr/>
        </p:nvSpPr>
        <p:spPr>
          <a:xfrm>
            <a:off x="469676" y="4368501"/>
            <a:ext cx="302668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118 con ambulanza ASL dedicata porta alla UO di Malattie Infettive più vicina</a:t>
            </a:r>
          </a:p>
        </p:txBody>
      </p: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C2DE1471-2831-4C29-8CD7-767392EFC60A}"/>
              </a:ext>
            </a:extLst>
          </p:cNvPr>
          <p:cNvCxnSpPr>
            <a:cxnSpLocks/>
            <a:stCxn id="25" idx="2"/>
            <a:endCxn id="26" idx="0"/>
          </p:cNvCxnSpPr>
          <p:nvPr/>
        </p:nvCxnSpPr>
        <p:spPr>
          <a:xfrm>
            <a:off x="10246833" y="3234245"/>
            <a:ext cx="20932" cy="98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1B477C2-7F75-4F81-908F-5A864484FC18}"/>
              </a:ext>
            </a:extLst>
          </p:cNvPr>
          <p:cNvSpPr txBox="1"/>
          <p:nvPr/>
        </p:nvSpPr>
        <p:spPr>
          <a:xfrm>
            <a:off x="8733490" y="2895691"/>
            <a:ext cx="3026685" cy="338554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No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AFB82CD-C862-48FA-835B-9577872766AE}"/>
              </a:ext>
            </a:extLst>
          </p:cNvPr>
          <p:cNvSpPr txBox="1"/>
          <p:nvPr/>
        </p:nvSpPr>
        <p:spPr>
          <a:xfrm>
            <a:off x="8754423" y="3332935"/>
            <a:ext cx="302668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dirty="0"/>
              <a:t>Isolamento domiciliare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7B9AAC79-4056-4C6F-BDE3-7C466A2F22C1}"/>
              </a:ext>
            </a:extLst>
          </p:cNvPr>
          <p:cNvCxnSpPr>
            <a:cxnSpLocks/>
            <a:stCxn id="26" idx="2"/>
            <a:endCxn id="28" idx="0"/>
          </p:cNvCxnSpPr>
          <p:nvPr/>
        </p:nvCxnSpPr>
        <p:spPr>
          <a:xfrm flipH="1">
            <a:off x="10261467" y="3671489"/>
            <a:ext cx="6298" cy="23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9BB477A3-01B4-463B-B0E5-F17961F29808}"/>
              </a:ext>
            </a:extLst>
          </p:cNvPr>
          <p:cNvSpPr txBox="1"/>
          <p:nvPr/>
        </p:nvSpPr>
        <p:spPr>
          <a:xfrm>
            <a:off x="8630425" y="3907743"/>
            <a:ext cx="326208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Chi esegue triage contatta Dipartimento di Prevenzione che attiva percorso di esecuzione del tampone a domicilio (mezzo ed équipe dedicati) e compilazione scheda segnalazione ministeriale</a:t>
            </a:r>
          </a:p>
        </p:txBody>
      </p: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9DB52553-DD4F-42A6-845C-14F6DCC235EA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10261467" y="5477403"/>
            <a:ext cx="38769" cy="282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F982C12-5AB9-41C2-BD1B-B3C3EA8B6065}"/>
              </a:ext>
            </a:extLst>
          </p:cNvPr>
          <p:cNvSpPr txBox="1"/>
          <p:nvPr/>
        </p:nvSpPr>
        <p:spPr>
          <a:xfrm>
            <a:off x="8523548" y="5738602"/>
            <a:ext cx="341794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Tampone con scheda al laboratorio di competenza: HUB Policlinico (Igiene)</a:t>
            </a:r>
          </a:p>
          <a:p>
            <a:pPr algn="ctr"/>
            <a:r>
              <a:rPr lang="it-IT" sz="1600" dirty="0"/>
              <a:t>o altri laboratori delle province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40FF8610-5103-4BF1-895F-72BC8E387581}"/>
              </a:ext>
            </a:extLst>
          </p:cNvPr>
          <p:cNvSpPr txBox="1"/>
          <p:nvPr/>
        </p:nvSpPr>
        <p:spPr>
          <a:xfrm>
            <a:off x="8219661" y="381547"/>
            <a:ext cx="3672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**Zona Rossa</a:t>
            </a:r>
          </a:p>
          <a:p>
            <a:r>
              <a:rPr lang="it-IT" sz="1100" dirty="0"/>
              <a:t>Cina, Corea del Sud</a:t>
            </a:r>
          </a:p>
          <a:p>
            <a:r>
              <a:rPr lang="it-IT" sz="1100" dirty="0"/>
              <a:t>Lombardia: Bertonico, </a:t>
            </a:r>
            <a:r>
              <a:rPr lang="it-IT" sz="1100" dirty="0" err="1"/>
              <a:t>CasalPusterlengo</a:t>
            </a:r>
            <a:r>
              <a:rPr lang="it-IT" sz="1100" dirty="0"/>
              <a:t>, </a:t>
            </a:r>
            <a:r>
              <a:rPr lang="it-IT" sz="1100" dirty="0" err="1"/>
              <a:t>Castelgerundo</a:t>
            </a:r>
            <a:r>
              <a:rPr lang="it-IT" sz="1100" dirty="0"/>
              <a:t>, Castiglione D’Adda, Codogno, Fombio, Maleo, San Fiorano, Somaglia, Terranova de’ Passerini.</a:t>
            </a:r>
          </a:p>
          <a:p>
            <a:r>
              <a:rPr lang="it-IT" sz="1100" dirty="0"/>
              <a:t>Veneto: Vo’ Euganeo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5D3155EE-6795-49B0-9886-1719BBD9F781}"/>
              </a:ext>
            </a:extLst>
          </p:cNvPr>
          <p:cNvSpPr txBox="1"/>
          <p:nvPr/>
        </p:nvSpPr>
        <p:spPr>
          <a:xfrm>
            <a:off x="299492" y="397340"/>
            <a:ext cx="38749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*</a:t>
            </a:r>
            <a:r>
              <a:rPr lang="it-IT" sz="1100" u="sng" dirty="0"/>
              <a:t>Sintomatico</a:t>
            </a:r>
            <a:r>
              <a:rPr lang="it-IT" sz="1100" dirty="0"/>
              <a:t>: infezione respiratoria acuta (insorgenza improvvisa di almeno uno tra febbre, tosse, dispnea)</a:t>
            </a:r>
          </a:p>
          <a:p>
            <a:r>
              <a:rPr lang="it-IT" sz="1100" u="sng" dirty="0"/>
              <a:t>§Contatto stretto</a:t>
            </a:r>
            <a:r>
              <a:rPr lang="it-IT" sz="1100" dirty="0"/>
              <a:t>: operatore sanitario, laboratorista, convivente, viaggio in aereo (stessa fila±2, equipaggio, compagni di viaggio)</a:t>
            </a:r>
          </a:p>
          <a:p>
            <a:r>
              <a:rPr lang="it-IT" sz="1100" b="1" dirty="0"/>
              <a:t>^</a:t>
            </a:r>
            <a:r>
              <a:rPr lang="it-IT" sz="1100" u="sng" dirty="0"/>
              <a:t>Caso probabile</a:t>
            </a:r>
            <a:r>
              <a:rPr lang="it-IT" sz="1100" dirty="0"/>
              <a:t>: caso sospetto con risultato di laboratorio dubbio per SARS-CoV-2 o positivo a test pan-coronavirus</a:t>
            </a:r>
          </a:p>
          <a:p>
            <a:endParaRPr lang="it-IT" sz="1100" dirty="0"/>
          </a:p>
          <a:p>
            <a:r>
              <a:rPr lang="it-IT" sz="1100" dirty="0"/>
              <a:t> </a:t>
            </a:r>
          </a:p>
        </p:txBody>
      </p:sp>
      <p:sp>
        <p:nvSpPr>
          <p:cNvPr id="52" name="Rombo 51">
            <a:extLst>
              <a:ext uri="{FF2B5EF4-FFF2-40B4-BE49-F238E27FC236}">
                <a16:creationId xmlns:a16="http://schemas.microsoft.com/office/drawing/2014/main" id="{4B61F881-67CE-4C0F-B472-D25236287AC6}"/>
              </a:ext>
            </a:extLst>
          </p:cNvPr>
          <p:cNvSpPr/>
          <p:nvPr/>
        </p:nvSpPr>
        <p:spPr>
          <a:xfrm>
            <a:off x="3945835" y="2226345"/>
            <a:ext cx="4139988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59F4F4B2-6DC8-4CDD-8BCD-4C53FF904251}"/>
              </a:ext>
            </a:extLst>
          </p:cNvPr>
          <p:cNvSpPr txBox="1"/>
          <p:nvPr/>
        </p:nvSpPr>
        <p:spPr>
          <a:xfrm>
            <a:off x="4929806" y="2433858"/>
            <a:ext cx="229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 sintomi richiedono ricovero?</a:t>
            </a: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89664B4D-0C96-4DF7-83DE-AF49F99EC60D}"/>
              </a:ext>
            </a:extLst>
          </p:cNvPr>
          <p:cNvCxnSpPr>
            <a:cxnSpLocks/>
          </p:cNvCxnSpPr>
          <p:nvPr/>
        </p:nvCxnSpPr>
        <p:spPr>
          <a:xfrm flipH="1">
            <a:off x="3214648" y="2972469"/>
            <a:ext cx="17207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90D138A0-535C-46F8-ABEB-2AC073DF424F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6987209" y="2772312"/>
            <a:ext cx="1746281" cy="292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e 67">
            <a:extLst>
              <a:ext uri="{FF2B5EF4-FFF2-40B4-BE49-F238E27FC236}">
                <a16:creationId xmlns:a16="http://schemas.microsoft.com/office/drawing/2014/main" id="{ED131294-DB97-4432-A10F-0C620A3BD600}"/>
              </a:ext>
            </a:extLst>
          </p:cNvPr>
          <p:cNvSpPr/>
          <p:nvPr/>
        </p:nvSpPr>
        <p:spPr>
          <a:xfrm>
            <a:off x="2673514" y="5910658"/>
            <a:ext cx="2665657" cy="9105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28F9B685-092E-4B03-B2DB-42F53F06FF9F}"/>
              </a:ext>
            </a:extLst>
          </p:cNvPr>
          <p:cNvSpPr/>
          <p:nvPr/>
        </p:nvSpPr>
        <p:spPr>
          <a:xfrm>
            <a:off x="4622025" y="4194565"/>
            <a:ext cx="3339546" cy="131863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B377289F-F7B4-4C04-ADEA-880B41950C47}"/>
              </a:ext>
            </a:extLst>
          </p:cNvPr>
          <p:cNvSpPr txBox="1"/>
          <p:nvPr/>
        </p:nvSpPr>
        <p:spPr>
          <a:xfrm>
            <a:off x="2813222" y="6053872"/>
            <a:ext cx="250457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>
                <a:solidFill>
                  <a:schemeClr val="bg1"/>
                </a:solidFill>
              </a:rPr>
              <a:t>Contatti stretti in isolamento domiciliare ed esecuzione  tampone</a:t>
            </a:r>
          </a:p>
        </p:txBody>
      </p:sp>
      <p:sp>
        <p:nvSpPr>
          <p:cNvPr id="71" name="Rombo 70">
            <a:extLst>
              <a:ext uri="{FF2B5EF4-FFF2-40B4-BE49-F238E27FC236}">
                <a16:creationId xmlns:a16="http://schemas.microsoft.com/office/drawing/2014/main" id="{46FC546E-F92D-4353-AE7D-F26CB6A771C6}"/>
              </a:ext>
            </a:extLst>
          </p:cNvPr>
          <p:cNvSpPr/>
          <p:nvPr/>
        </p:nvSpPr>
        <p:spPr>
          <a:xfrm>
            <a:off x="5737720" y="5709870"/>
            <a:ext cx="2310129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72E66EFA-34FB-41B2-BBEA-87482B2080A3}"/>
              </a:ext>
            </a:extLst>
          </p:cNvPr>
          <p:cNvSpPr txBox="1"/>
          <p:nvPr/>
        </p:nvSpPr>
        <p:spPr>
          <a:xfrm>
            <a:off x="6440329" y="5800227"/>
            <a:ext cx="1119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test è positivo?</a:t>
            </a:r>
          </a:p>
        </p:txBody>
      </p: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9CA91162-F361-409D-A064-138128F3C6F5}"/>
              </a:ext>
            </a:extLst>
          </p:cNvPr>
          <p:cNvCxnSpPr>
            <a:cxnSpLocks/>
          </p:cNvCxnSpPr>
          <p:nvPr/>
        </p:nvCxnSpPr>
        <p:spPr>
          <a:xfrm flipH="1">
            <a:off x="5357907" y="6516131"/>
            <a:ext cx="10692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>
            <a:extLst>
              <a:ext uri="{FF2B5EF4-FFF2-40B4-BE49-F238E27FC236}">
                <a16:creationId xmlns:a16="http://schemas.microsoft.com/office/drawing/2014/main" id="{0155FAEA-E5F2-4AB2-B67C-01EC4C1B566A}"/>
              </a:ext>
            </a:extLst>
          </p:cNvPr>
          <p:cNvCxnSpPr>
            <a:cxnSpLocks/>
          </p:cNvCxnSpPr>
          <p:nvPr/>
        </p:nvCxnSpPr>
        <p:spPr>
          <a:xfrm flipH="1" flipV="1">
            <a:off x="5783214" y="5566141"/>
            <a:ext cx="409566" cy="371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91B3A12F-85E0-442C-99C8-229CA09110C3}"/>
              </a:ext>
            </a:extLst>
          </p:cNvPr>
          <p:cNvSpPr txBox="1"/>
          <p:nvPr/>
        </p:nvSpPr>
        <p:spPr>
          <a:xfrm>
            <a:off x="5514149" y="6235665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Sì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A957E6F2-D8EC-40DC-B3E5-C591A700C944}"/>
              </a:ext>
            </a:extLst>
          </p:cNvPr>
          <p:cNvSpPr txBox="1"/>
          <p:nvPr/>
        </p:nvSpPr>
        <p:spPr>
          <a:xfrm>
            <a:off x="6029566" y="5571537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808410E8-4CE8-485F-AB99-95C45CDCA910}"/>
              </a:ext>
            </a:extLst>
          </p:cNvPr>
          <p:cNvSpPr txBox="1"/>
          <p:nvPr/>
        </p:nvSpPr>
        <p:spPr>
          <a:xfrm>
            <a:off x="4955045" y="4390885"/>
            <a:ext cx="311057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500" dirty="0"/>
              <a:t>Il paziente è inviato in Isolamento domiciliare; il Dipartimento di Prevenzione esegue nuovo tampone al 14° giorno</a:t>
            </a:r>
          </a:p>
        </p:txBody>
      </p: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id="{E6333D3C-C8B2-4FF9-84F2-9CDFB16EB635}"/>
              </a:ext>
            </a:extLst>
          </p:cNvPr>
          <p:cNvCxnSpPr>
            <a:cxnSpLocks/>
          </p:cNvCxnSpPr>
          <p:nvPr/>
        </p:nvCxnSpPr>
        <p:spPr>
          <a:xfrm flipH="1">
            <a:off x="8047849" y="6235665"/>
            <a:ext cx="4756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92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1D0F9C-192B-4147-9E7D-7F2C562EC16F}"/>
              </a:ext>
            </a:extLst>
          </p:cNvPr>
          <p:cNvSpPr txBox="1"/>
          <p:nvPr/>
        </p:nvSpPr>
        <p:spPr>
          <a:xfrm>
            <a:off x="1078116" y="92132"/>
            <a:ext cx="10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Flow chart n. 2   </a:t>
            </a:r>
          </a:p>
          <a:p>
            <a:pPr algn="ctr"/>
            <a:endParaRPr lang="it-IT" sz="1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D7AB2D-4A8D-4FC6-A990-5415A5C13F9A}"/>
              </a:ext>
            </a:extLst>
          </p:cNvPr>
          <p:cNvSpPr txBox="1"/>
          <p:nvPr/>
        </p:nvSpPr>
        <p:spPr>
          <a:xfrm>
            <a:off x="4695958" y="617902"/>
            <a:ext cx="2847841" cy="584775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Paziente asintomatico</a:t>
            </a:r>
          </a:p>
          <a:p>
            <a:pPr algn="ctr"/>
            <a:r>
              <a:rPr lang="it-IT" sz="1600" b="1" dirty="0"/>
              <a:t>Proveniente da zona rossa*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46D3302-6864-4496-8BDF-75F21E449914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119879" y="1202677"/>
            <a:ext cx="0" cy="338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99BF6D6-0894-48C6-9863-ECA5D69ADC8C}"/>
              </a:ext>
            </a:extLst>
          </p:cNvPr>
          <p:cNvSpPr txBox="1"/>
          <p:nvPr/>
        </p:nvSpPr>
        <p:spPr>
          <a:xfrm>
            <a:off x="705684" y="1600208"/>
            <a:ext cx="108525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Segnalazione al MMG/Dipartimento di Prevenzione/</a:t>
            </a:r>
            <a:r>
              <a:rPr lang="it-IT" sz="1600" dirty="0" err="1"/>
              <a:t>Autosegnalazione</a:t>
            </a:r>
            <a:endParaRPr lang="it-IT" sz="1600" dirty="0"/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294BD42F-63EF-4B14-AD7B-2FFDBE89DDDB}"/>
              </a:ext>
            </a:extLst>
          </p:cNvPr>
          <p:cNvCxnSpPr>
            <a:cxnSpLocks/>
          </p:cNvCxnSpPr>
          <p:nvPr/>
        </p:nvCxnSpPr>
        <p:spPr>
          <a:xfrm>
            <a:off x="6112066" y="1938762"/>
            <a:ext cx="7812" cy="714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C651DD2B-5AC7-4DBD-91DD-5B828BAD9C7A}"/>
              </a:ext>
            </a:extLst>
          </p:cNvPr>
          <p:cNvSpPr txBox="1"/>
          <p:nvPr/>
        </p:nvSpPr>
        <p:spPr>
          <a:xfrm>
            <a:off x="208839" y="3035028"/>
            <a:ext cx="5911039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 segnalazione a MMG/ Dipartimento di Prevenzione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/>
              <a:t>MMG/Dipartimento di prevenzione</a:t>
            </a:r>
            <a:r>
              <a:rPr lang="it-IT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b="1" dirty="0"/>
              <a:t>isolamento domiciliare</a:t>
            </a:r>
            <a:r>
              <a:rPr lang="it-IT" dirty="0"/>
              <a:t>, con indicazione a segnalare la comparsa di sintomi respiratori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Se </a:t>
            </a:r>
            <a:r>
              <a:rPr lang="it-IT" u="sng" dirty="0"/>
              <a:t>MMG</a:t>
            </a:r>
            <a:r>
              <a:rPr lang="it-IT" dirty="0"/>
              <a:t>: attiva Dipartimento di Prevenzione per la </a:t>
            </a:r>
            <a:r>
              <a:rPr lang="it-IT" b="1" dirty="0"/>
              <a:t>sorveglianza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Se </a:t>
            </a:r>
            <a:r>
              <a:rPr lang="it-IT" u="sng" dirty="0"/>
              <a:t>Dipartimento di Prevenzione</a:t>
            </a:r>
            <a:r>
              <a:rPr lang="it-IT" dirty="0"/>
              <a:t>: avvia la </a:t>
            </a:r>
            <a:r>
              <a:rPr lang="it-IT" b="1" dirty="0"/>
              <a:t>sorveglianza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EFB479FA-2F27-4389-9E4D-05BD1A633741}"/>
              </a:ext>
            </a:extLst>
          </p:cNvPr>
          <p:cNvSpPr txBox="1"/>
          <p:nvPr/>
        </p:nvSpPr>
        <p:spPr>
          <a:xfrm>
            <a:off x="6280961" y="3035028"/>
            <a:ext cx="5911039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 </a:t>
            </a:r>
            <a:r>
              <a:rPr lang="it-IT" dirty="0" err="1"/>
              <a:t>autosegnalazione</a:t>
            </a:r>
            <a:endParaRPr lang="it-IT" dirty="0"/>
          </a:p>
          <a:p>
            <a:pPr algn="ctr"/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/>
              <a:t>Dipartimento di Prevenzione </a:t>
            </a:r>
            <a:r>
              <a:rPr lang="it-IT" dirty="0"/>
              <a:t>quotidianamente verifica le schede e contatta per: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b="1" dirty="0"/>
              <a:t>isolamento domiciliare</a:t>
            </a:r>
            <a:r>
              <a:rPr lang="it-IT" dirty="0"/>
              <a:t>, con indicazione a segnalare la comparsa di sintomi respiratori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b="1" dirty="0"/>
              <a:t>sorveglianza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9B0E50DE-9660-44ED-80B7-C68C54217618}"/>
              </a:ext>
            </a:extLst>
          </p:cNvPr>
          <p:cNvCxnSpPr/>
          <p:nvPr/>
        </p:nvCxnSpPr>
        <p:spPr>
          <a:xfrm>
            <a:off x="2504661" y="2653757"/>
            <a:ext cx="7881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E9F365D4-3DBB-40BE-96B8-4E19A6F24D4A}"/>
              </a:ext>
            </a:extLst>
          </p:cNvPr>
          <p:cNvCxnSpPr/>
          <p:nvPr/>
        </p:nvCxnSpPr>
        <p:spPr>
          <a:xfrm>
            <a:off x="2474843" y="2623941"/>
            <a:ext cx="0" cy="411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8738EB81-98E3-4279-8E10-D647743B83D9}"/>
              </a:ext>
            </a:extLst>
          </p:cNvPr>
          <p:cNvCxnSpPr/>
          <p:nvPr/>
        </p:nvCxnSpPr>
        <p:spPr>
          <a:xfrm>
            <a:off x="10409582" y="2653757"/>
            <a:ext cx="0" cy="411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DEC7E99E-F422-4026-A18C-A76581394D90}"/>
              </a:ext>
            </a:extLst>
          </p:cNvPr>
          <p:cNvSpPr txBox="1"/>
          <p:nvPr/>
        </p:nvSpPr>
        <p:spPr>
          <a:xfrm>
            <a:off x="8160026" y="256584"/>
            <a:ext cx="3672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**Zona Rossa:</a:t>
            </a:r>
          </a:p>
          <a:p>
            <a:r>
              <a:rPr lang="it-IT" sz="1100" dirty="0"/>
              <a:t>Cina, Corea del Sud</a:t>
            </a:r>
          </a:p>
          <a:p>
            <a:r>
              <a:rPr lang="it-IT" sz="1100" dirty="0"/>
              <a:t>Lombardia: Bertonico, </a:t>
            </a:r>
            <a:r>
              <a:rPr lang="it-IT" sz="1100" dirty="0" err="1"/>
              <a:t>CasalPusterlengo</a:t>
            </a:r>
            <a:r>
              <a:rPr lang="it-IT" sz="1100" dirty="0"/>
              <a:t>, </a:t>
            </a:r>
            <a:r>
              <a:rPr lang="it-IT" sz="1100" dirty="0" err="1"/>
              <a:t>Castelgerundo</a:t>
            </a:r>
            <a:r>
              <a:rPr lang="it-IT" sz="1100" dirty="0"/>
              <a:t>, Castiglione D’Adda, Codogno, Fombio, Maleo, San Fiorano, Somaglia, Terranova de’ Passerini.</a:t>
            </a:r>
          </a:p>
          <a:p>
            <a:r>
              <a:rPr lang="it-IT" sz="1100" dirty="0"/>
              <a:t>Veneto: Vo’ Euganeo</a:t>
            </a:r>
          </a:p>
        </p:txBody>
      </p:sp>
    </p:spTree>
    <p:extLst>
      <p:ext uri="{BB962C8B-B14F-4D97-AF65-F5344CB8AC3E}">
        <p14:creationId xmlns:p14="http://schemas.microsoft.com/office/powerpoint/2010/main" val="373270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e 39">
            <a:extLst>
              <a:ext uri="{FF2B5EF4-FFF2-40B4-BE49-F238E27FC236}">
                <a16:creationId xmlns:a16="http://schemas.microsoft.com/office/drawing/2014/main" id="{80A7BBE1-21D2-4C07-BFF4-510541950621}"/>
              </a:ext>
            </a:extLst>
          </p:cNvPr>
          <p:cNvSpPr/>
          <p:nvPr/>
        </p:nvSpPr>
        <p:spPr>
          <a:xfrm>
            <a:off x="8342234" y="4124743"/>
            <a:ext cx="3686405" cy="154055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1D0F9C-192B-4147-9E7D-7F2C562EC16F}"/>
              </a:ext>
            </a:extLst>
          </p:cNvPr>
          <p:cNvSpPr txBox="1"/>
          <p:nvPr/>
        </p:nvSpPr>
        <p:spPr>
          <a:xfrm>
            <a:off x="1078116" y="82193"/>
            <a:ext cx="10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Flow chart n. 3  </a:t>
            </a:r>
          </a:p>
          <a:p>
            <a:pPr algn="ctr"/>
            <a:endParaRPr lang="it-IT" sz="1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D7AB2D-4A8D-4FC6-A990-5415A5C13F9A}"/>
              </a:ext>
            </a:extLst>
          </p:cNvPr>
          <p:cNvSpPr txBox="1"/>
          <p:nvPr/>
        </p:nvSpPr>
        <p:spPr>
          <a:xfrm>
            <a:off x="4373220" y="607963"/>
            <a:ext cx="3455505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Paziente sintomatico</a:t>
            </a:r>
          </a:p>
          <a:p>
            <a:pPr algn="ctr"/>
            <a:r>
              <a:rPr lang="it-IT" sz="1600" dirty="0"/>
              <a:t>Proveniente da regioni con focolaio*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46D3302-6864-4496-8BDF-75F21E449914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>
            <a:off x="6100973" y="1192738"/>
            <a:ext cx="30971" cy="407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99BF6D6-0894-48C6-9863-ECA5D69ADC8C}"/>
              </a:ext>
            </a:extLst>
          </p:cNvPr>
          <p:cNvSpPr txBox="1"/>
          <p:nvPr/>
        </p:nvSpPr>
        <p:spPr>
          <a:xfrm>
            <a:off x="705684" y="1600208"/>
            <a:ext cx="1085252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Triage telefonico a cura di:</a:t>
            </a:r>
          </a:p>
          <a:p>
            <a:pPr algn="ctr"/>
            <a:r>
              <a:rPr lang="it-IT" sz="1600" dirty="0"/>
              <a:t>MMG per residenti in Puglia/ Continuità assistenziale/Dipartimenti di Prevenzione per non residenti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E4048F72-A77E-4072-83FA-94B400FAFD91}"/>
              </a:ext>
            </a:extLst>
          </p:cNvPr>
          <p:cNvCxnSpPr>
            <a:cxnSpLocks/>
            <a:stCxn id="31" idx="2"/>
            <a:endCxn id="19" idx="0"/>
          </p:cNvCxnSpPr>
          <p:nvPr/>
        </p:nvCxnSpPr>
        <p:spPr>
          <a:xfrm>
            <a:off x="2521885" y="3639240"/>
            <a:ext cx="0" cy="346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EEC2D9A-CACF-4A09-9ECF-4F2E0257AC5B}"/>
              </a:ext>
            </a:extLst>
          </p:cNvPr>
          <p:cNvSpPr txBox="1"/>
          <p:nvPr/>
        </p:nvSpPr>
        <p:spPr>
          <a:xfrm>
            <a:off x="1008543" y="3985597"/>
            <a:ext cx="302668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Chi esegue triage contatta 118</a:t>
            </a:r>
          </a:p>
        </p:txBody>
      </p: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BDA65C24-0F29-455D-95E3-739A3449F3BD}"/>
              </a:ext>
            </a:extLst>
          </p:cNvPr>
          <p:cNvCxnSpPr>
            <a:cxnSpLocks/>
          </p:cNvCxnSpPr>
          <p:nvPr/>
        </p:nvCxnSpPr>
        <p:spPr>
          <a:xfrm>
            <a:off x="2527854" y="4277146"/>
            <a:ext cx="17224" cy="7438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AFB82CD-C862-48FA-835B-9577872766AE}"/>
              </a:ext>
            </a:extLst>
          </p:cNvPr>
          <p:cNvSpPr txBox="1"/>
          <p:nvPr/>
        </p:nvSpPr>
        <p:spPr>
          <a:xfrm>
            <a:off x="8771450" y="4263892"/>
            <a:ext cx="3026684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b="1" dirty="0"/>
              <a:t>Sorveglianza telefonica</a:t>
            </a:r>
            <a:r>
              <a:rPr lang="it-IT" sz="1600" dirty="0"/>
              <a:t> quotidiana: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 </a:t>
            </a:r>
            <a:r>
              <a:rPr lang="it-IT" sz="1600" u="sng" dirty="0"/>
              <a:t>MMG</a:t>
            </a:r>
            <a:r>
              <a:rPr lang="it-IT" sz="1600" dirty="0"/>
              <a:t> per residenti;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u="sng" dirty="0"/>
              <a:t>Dipartimento di prevenzione </a:t>
            </a:r>
            <a:r>
              <a:rPr lang="it-IT" sz="1600" dirty="0"/>
              <a:t>per non residenti</a:t>
            </a: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7CAF311D-4C3C-45FF-8F00-D45ED1460E14}"/>
              </a:ext>
            </a:extLst>
          </p:cNvPr>
          <p:cNvCxnSpPr>
            <a:cxnSpLocks/>
            <a:stCxn id="31" idx="2"/>
          </p:cNvCxnSpPr>
          <p:nvPr/>
        </p:nvCxnSpPr>
        <p:spPr>
          <a:xfrm>
            <a:off x="2521885" y="3639240"/>
            <a:ext cx="0" cy="346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4BCA16C7-153B-4E38-809E-02BB4BD7F0A3}"/>
              </a:ext>
            </a:extLst>
          </p:cNvPr>
          <p:cNvSpPr txBox="1"/>
          <p:nvPr/>
        </p:nvSpPr>
        <p:spPr>
          <a:xfrm>
            <a:off x="876960" y="3300686"/>
            <a:ext cx="3289850" cy="338554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Sì</a:t>
            </a:r>
          </a:p>
        </p:txBody>
      </p: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1E5E9C0E-57F6-49EA-AC86-049B7102237F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10250541" y="3651684"/>
            <a:ext cx="17224" cy="337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88B2F12-FD76-4DBB-A750-F550FA90D12B}"/>
              </a:ext>
            </a:extLst>
          </p:cNvPr>
          <p:cNvSpPr txBox="1"/>
          <p:nvPr/>
        </p:nvSpPr>
        <p:spPr>
          <a:xfrm>
            <a:off x="8342234" y="3313130"/>
            <a:ext cx="3816614" cy="338554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/>
              <a:t>No</a:t>
            </a:r>
          </a:p>
        </p:txBody>
      </p:sp>
      <p:sp>
        <p:nvSpPr>
          <p:cNvPr id="35" name="Rombo 34">
            <a:extLst>
              <a:ext uri="{FF2B5EF4-FFF2-40B4-BE49-F238E27FC236}">
                <a16:creationId xmlns:a16="http://schemas.microsoft.com/office/drawing/2014/main" id="{B64C544B-F7DD-40C2-A89C-C1AB10968350}"/>
              </a:ext>
            </a:extLst>
          </p:cNvPr>
          <p:cNvSpPr/>
          <p:nvPr/>
        </p:nvSpPr>
        <p:spPr>
          <a:xfrm>
            <a:off x="3945835" y="2474821"/>
            <a:ext cx="4139988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7C7F61E0-7341-405E-BD57-F0BA0018B71C}"/>
              </a:ext>
            </a:extLst>
          </p:cNvPr>
          <p:cNvSpPr txBox="1"/>
          <p:nvPr/>
        </p:nvSpPr>
        <p:spPr>
          <a:xfrm>
            <a:off x="4929806" y="2682334"/>
            <a:ext cx="229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 sintomi richiedono ricovero?</a:t>
            </a:r>
          </a:p>
        </p:txBody>
      </p: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DE5B2A35-EBCE-48A6-9319-2F208A0D1EFD}"/>
              </a:ext>
            </a:extLst>
          </p:cNvPr>
          <p:cNvCxnSpPr>
            <a:endCxn id="31" idx="3"/>
          </p:cNvCxnSpPr>
          <p:nvPr/>
        </p:nvCxnSpPr>
        <p:spPr>
          <a:xfrm flipH="1">
            <a:off x="4166810" y="3300686"/>
            <a:ext cx="762996" cy="169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E6D237D8-590D-4223-8F69-6D0F5B7B2FA8}"/>
              </a:ext>
            </a:extLst>
          </p:cNvPr>
          <p:cNvCxnSpPr>
            <a:endCxn id="33" idx="1"/>
          </p:cNvCxnSpPr>
          <p:nvPr/>
        </p:nvCxnSpPr>
        <p:spPr>
          <a:xfrm>
            <a:off x="6987209" y="3189751"/>
            <a:ext cx="1355025" cy="292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e 40">
            <a:extLst>
              <a:ext uri="{FF2B5EF4-FFF2-40B4-BE49-F238E27FC236}">
                <a16:creationId xmlns:a16="http://schemas.microsoft.com/office/drawing/2014/main" id="{93A32623-3D94-4500-826D-454F177002BE}"/>
              </a:ext>
            </a:extLst>
          </p:cNvPr>
          <p:cNvSpPr/>
          <p:nvPr/>
        </p:nvSpPr>
        <p:spPr>
          <a:xfrm>
            <a:off x="679116" y="5028543"/>
            <a:ext cx="3487694" cy="110709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C1047621-D15E-441B-9129-1A2A078F309D}"/>
              </a:ext>
            </a:extLst>
          </p:cNvPr>
          <p:cNvSpPr txBox="1"/>
          <p:nvPr/>
        </p:nvSpPr>
        <p:spPr>
          <a:xfrm>
            <a:off x="991319" y="5196503"/>
            <a:ext cx="302668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118 con ambulanza ASL dedicata porta alla UO di Malattie Infettive più vicina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40F10FEB-9D34-44F1-8D8E-0EAA7B3DBDB9}"/>
              </a:ext>
            </a:extLst>
          </p:cNvPr>
          <p:cNvSpPr txBox="1"/>
          <p:nvPr/>
        </p:nvSpPr>
        <p:spPr>
          <a:xfrm>
            <a:off x="299492" y="397340"/>
            <a:ext cx="38749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dirty="0"/>
              <a:t>*</a:t>
            </a:r>
            <a:r>
              <a:rPr lang="it-IT" sz="1100" u="sng" dirty="0"/>
              <a:t>Sintomatico</a:t>
            </a:r>
            <a:r>
              <a:rPr lang="it-IT" sz="1100" dirty="0"/>
              <a:t>: infezione respiratoria acuta (insorgenza improvvisa di almeno uno tra febbre, tosse, dispnea)</a:t>
            </a:r>
          </a:p>
          <a:p>
            <a:r>
              <a:rPr lang="it-IT" sz="1100" u="sng" dirty="0"/>
              <a:t>§Contatto stretto</a:t>
            </a:r>
            <a:r>
              <a:rPr lang="it-IT" sz="1100" dirty="0"/>
              <a:t>: operatore sanitario, laboratorista, convivente, viaggio in aereo (stessa fila±2, equipaggio, compagni di viaggio)</a:t>
            </a:r>
          </a:p>
          <a:p>
            <a:r>
              <a:rPr lang="it-IT" sz="1100" b="1" dirty="0"/>
              <a:t>^</a:t>
            </a:r>
            <a:r>
              <a:rPr lang="it-IT" sz="1100" u="sng" dirty="0"/>
              <a:t>Caso probabile</a:t>
            </a:r>
            <a:r>
              <a:rPr lang="it-IT" sz="1100" dirty="0"/>
              <a:t>: caso sospetto con risultato di laboratorio dubbio per SARS-CoV-2 o positivo a test pan-coronavirus</a:t>
            </a:r>
          </a:p>
          <a:p>
            <a:endParaRPr lang="it-IT" sz="1100" dirty="0"/>
          </a:p>
          <a:p>
            <a:r>
              <a:rPr lang="it-IT" sz="1100" dirty="0"/>
              <a:t> 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5BDC2E05-5084-48BF-B3A4-DC6EE6A6D5BC}"/>
              </a:ext>
            </a:extLst>
          </p:cNvPr>
          <p:cNvSpPr txBox="1"/>
          <p:nvPr/>
        </p:nvSpPr>
        <p:spPr>
          <a:xfrm>
            <a:off x="8219661" y="850328"/>
            <a:ext cx="3672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Regioni con focolaio: Lombardia, Veneto</a:t>
            </a: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E5617C73-1D4C-4729-8BF3-4F8383122085}"/>
              </a:ext>
            </a:extLst>
          </p:cNvPr>
          <p:cNvCxnSpPr>
            <a:stCxn id="8" idx="2"/>
          </p:cNvCxnSpPr>
          <p:nvPr/>
        </p:nvCxnSpPr>
        <p:spPr>
          <a:xfrm>
            <a:off x="6131944" y="2184983"/>
            <a:ext cx="0" cy="289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5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1D0F9C-192B-4147-9E7D-7F2C562EC16F}"/>
              </a:ext>
            </a:extLst>
          </p:cNvPr>
          <p:cNvSpPr txBox="1"/>
          <p:nvPr/>
        </p:nvSpPr>
        <p:spPr>
          <a:xfrm>
            <a:off x="1078116" y="82193"/>
            <a:ext cx="10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Flow chart n. 4 </a:t>
            </a:r>
          </a:p>
          <a:p>
            <a:pPr algn="ctr"/>
            <a:endParaRPr lang="it-IT" sz="1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D7AB2D-4A8D-4FC6-A990-5415A5C13F9A}"/>
              </a:ext>
            </a:extLst>
          </p:cNvPr>
          <p:cNvSpPr txBox="1"/>
          <p:nvPr/>
        </p:nvSpPr>
        <p:spPr>
          <a:xfrm>
            <a:off x="4556592" y="666968"/>
            <a:ext cx="3150704" cy="584775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Paziente asintomatico</a:t>
            </a:r>
          </a:p>
          <a:p>
            <a:pPr algn="ctr"/>
            <a:r>
              <a:rPr lang="it-IT" sz="1600" dirty="0"/>
              <a:t>Proveniente da regioni con focolaio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46D3302-6864-4496-8BDF-75F21E449914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114410" y="1251743"/>
            <a:ext cx="17534" cy="338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99BF6D6-0894-48C6-9863-ECA5D69ADC8C}"/>
              </a:ext>
            </a:extLst>
          </p:cNvPr>
          <p:cNvSpPr txBox="1"/>
          <p:nvPr/>
        </p:nvSpPr>
        <p:spPr>
          <a:xfrm>
            <a:off x="705684" y="1600208"/>
            <a:ext cx="10852520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Segnalazione al MMG/Dipartimento di Prevenzione/</a:t>
            </a:r>
            <a:r>
              <a:rPr lang="it-IT" sz="1600" dirty="0" err="1"/>
              <a:t>Autosegnalazione</a:t>
            </a:r>
            <a:endParaRPr lang="it-IT" sz="1600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4A9B69F-3A20-4DD3-BC21-41E82B541152}"/>
              </a:ext>
            </a:extLst>
          </p:cNvPr>
          <p:cNvCxnSpPr>
            <a:cxnSpLocks/>
          </p:cNvCxnSpPr>
          <p:nvPr/>
        </p:nvCxnSpPr>
        <p:spPr>
          <a:xfrm>
            <a:off x="6112066" y="1938762"/>
            <a:ext cx="2344" cy="7149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46BEFC9-4852-4C99-92D3-CBC7A6CBC63A}"/>
              </a:ext>
            </a:extLst>
          </p:cNvPr>
          <p:cNvSpPr txBox="1"/>
          <p:nvPr/>
        </p:nvSpPr>
        <p:spPr>
          <a:xfrm>
            <a:off x="169083" y="3035028"/>
            <a:ext cx="5911039" cy="3508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 segnalazione a MMG/ Dipartimento di Prevenzione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dirty="0"/>
              <a:t>Operatore: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Raccomandazioni Ministero Salute:</a:t>
            </a:r>
          </a:p>
          <a:p>
            <a:endParaRPr lang="it-IT" dirty="0"/>
          </a:p>
          <a:p>
            <a:r>
              <a:rPr lang="it-IT" sz="1100" dirty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Lavati spesso le mani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Evita  il contatto ravvicinato con persone che soffrono di infezioni respiratorie acute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Non toccarti occhi, naso e bocca con le mani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Copri bocca e naso se starnutisci o tossisci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Non prendere farmaci antivirali né antibiotici, a meno che non siano prescritti dal medico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 Pulisci le superfici con disinfettanti a base di cloro o alcol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Usa la mascherina solo se sospetti di essere malato o se assisti persone malate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In caso di dubbi non recarti al pronto soccorso: chiama il tuo medico di base e se pensi di essere stato contagiato chiama il 118.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I prodotti MADE IN CHINA e i pacchi ricevuti dalla Cina non sono pericolosi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Gli animali da compagnia non diffondono il nuovo coronavirus </a:t>
            </a:r>
          </a:p>
          <a:p>
            <a:endParaRPr lang="it-IT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8AB65433-ECDC-48C8-80D9-54A87E0E11B7}"/>
              </a:ext>
            </a:extLst>
          </p:cNvPr>
          <p:cNvSpPr txBox="1"/>
          <p:nvPr/>
        </p:nvSpPr>
        <p:spPr>
          <a:xfrm>
            <a:off x="6221327" y="3084723"/>
            <a:ext cx="5911039" cy="30623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Se </a:t>
            </a:r>
            <a:r>
              <a:rPr lang="it-IT" dirty="0" err="1"/>
              <a:t>autosegnalazione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Raccomandazioni su </a:t>
            </a:r>
            <a:r>
              <a:rPr lang="it-IT" dirty="0" err="1"/>
              <a:t>form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Lavati spesso le mani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Evita  il contatto ravvicinato con persone che soffrono di infezioni respiratorie acute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Non toccarti occhi, naso e bocca con le mani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Copri bocca e naso se starnutisci o tossisci 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Non prendere farmaci antivirali né antibiotici, a meno che non siano prescritti dal medico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 Pulisci le superfici con disinfettanti a base di cloro o alcol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Usa la mascherina solo se sospetti di essere malato o se assisti persone malate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In caso di dubbi non recarti al pronto soccorso: chiama il tuo medico di base e se pensi di essere stato contagiato chiama il 118.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I prodotti MADE IN CHINA e i pacchi ricevuti dalla Cina non sono pericolosi</a:t>
            </a:r>
          </a:p>
          <a:p>
            <a:pPr marL="228600" indent="-228600">
              <a:buFont typeface="+mj-lt"/>
              <a:buAutoNum type="arabicPeriod"/>
            </a:pPr>
            <a:r>
              <a:rPr lang="it-IT" sz="1100" dirty="0"/>
              <a:t>Gli animali da compagnia non diffondono il nuovo coronavirus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617291E9-117A-44A8-B2EA-500AC2AA56BB}"/>
              </a:ext>
            </a:extLst>
          </p:cNvPr>
          <p:cNvCxnSpPr/>
          <p:nvPr/>
        </p:nvCxnSpPr>
        <p:spPr>
          <a:xfrm>
            <a:off x="2464905" y="2653757"/>
            <a:ext cx="7881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81C31DE7-EEF1-4A02-9438-A95F6F553169}"/>
              </a:ext>
            </a:extLst>
          </p:cNvPr>
          <p:cNvCxnSpPr/>
          <p:nvPr/>
        </p:nvCxnSpPr>
        <p:spPr>
          <a:xfrm>
            <a:off x="2435087" y="2623941"/>
            <a:ext cx="0" cy="411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FF23F250-C629-4407-BEEA-62D2502F31FC}"/>
              </a:ext>
            </a:extLst>
          </p:cNvPr>
          <p:cNvCxnSpPr/>
          <p:nvPr/>
        </p:nvCxnSpPr>
        <p:spPr>
          <a:xfrm>
            <a:off x="10369826" y="2653757"/>
            <a:ext cx="0" cy="411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AEF8B18E-B676-43EC-A04B-2A5D8C94A9E6}"/>
              </a:ext>
            </a:extLst>
          </p:cNvPr>
          <p:cNvSpPr txBox="1"/>
          <p:nvPr/>
        </p:nvSpPr>
        <p:spPr>
          <a:xfrm>
            <a:off x="8219661" y="788051"/>
            <a:ext cx="3672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Regioni con focolaio: Lombardia, Veneto</a:t>
            </a:r>
          </a:p>
        </p:txBody>
      </p:sp>
    </p:spTree>
    <p:extLst>
      <p:ext uri="{BB962C8B-B14F-4D97-AF65-F5344CB8AC3E}">
        <p14:creationId xmlns:p14="http://schemas.microsoft.com/office/powerpoint/2010/main" val="125968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1D0F9C-192B-4147-9E7D-7F2C562EC16F}"/>
              </a:ext>
            </a:extLst>
          </p:cNvPr>
          <p:cNvSpPr txBox="1"/>
          <p:nvPr/>
        </p:nvSpPr>
        <p:spPr>
          <a:xfrm>
            <a:off x="1078116" y="62314"/>
            <a:ext cx="10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Flow chart n. 5 – 118</a:t>
            </a:r>
          </a:p>
          <a:p>
            <a:pPr algn="ctr"/>
            <a:endParaRPr lang="it-IT" sz="1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D7AB2D-4A8D-4FC6-A990-5415A5C13F9A}"/>
              </a:ext>
            </a:extLst>
          </p:cNvPr>
          <p:cNvSpPr txBox="1"/>
          <p:nvPr/>
        </p:nvSpPr>
        <p:spPr>
          <a:xfrm>
            <a:off x="4695958" y="607963"/>
            <a:ext cx="2847841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Paziente sintomatico da regioni con focolaio e/o zona rossa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99BF6D6-0894-48C6-9863-ECA5D69ADC8C}"/>
              </a:ext>
            </a:extLst>
          </p:cNvPr>
          <p:cNvSpPr txBox="1"/>
          <p:nvPr/>
        </p:nvSpPr>
        <p:spPr>
          <a:xfrm>
            <a:off x="7552800" y="1621311"/>
            <a:ext cx="289447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Gli operatori muniti di DPI fanno indossare al paziente la mascherina chirurgica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619B78FA-11FB-440A-851F-2DA795699984}"/>
              </a:ext>
            </a:extLst>
          </p:cNvPr>
          <p:cNvSpPr txBox="1"/>
          <p:nvPr/>
        </p:nvSpPr>
        <p:spPr>
          <a:xfrm>
            <a:off x="2672243" y="288319"/>
            <a:ext cx="1818631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Chiamata diretta del paziente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0199CFAA-2D6C-4F3F-A075-5AE10FB696A4}"/>
              </a:ext>
            </a:extLst>
          </p:cNvPr>
          <p:cNvSpPr txBox="1"/>
          <p:nvPr/>
        </p:nvSpPr>
        <p:spPr>
          <a:xfrm>
            <a:off x="6655321" y="1592692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Sì</a:t>
            </a:r>
          </a:p>
        </p:txBody>
      </p:sp>
      <p:sp>
        <p:nvSpPr>
          <p:cNvPr id="87" name="Rombo 86">
            <a:extLst>
              <a:ext uri="{FF2B5EF4-FFF2-40B4-BE49-F238E27FC236}">
                <a16:creationId xmlns:a16="http://schemas.microsoft.com/office/drawing/2014/main" id="{7D9E8EE3-4E13-4A48-9A38-EED27E5BF865}"/>
              </a:ext>
            </a:extLst>
          </p:cNvPr>
          <p:cNvSpPr/>
          <p:nvPr/>
        </p:nvSpPr>
        <p:spPr>
          <a:xfrm>
            <a:off x="2708151" y="1531118"/>
            <a:ext cx="3747575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0F2DF0FA-3A91-43A9-B2EA-F09E733F04B5}"/>
              </a:ext>
            </a:extLst>
          </p:cNvPr>
          <p:cNvSpPr txBox="1"/>
          <p:nvPr/>
        </p:nvSpPr>
        <p:spPr>
          <a:xfrm>
            <a:off x="3513195" y="1692763"/>
            <a:ext cx="229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 sintomi richiedono invio ambulanza?</a:t>
            </a:r>
          </a:p>
        </p:txBody>
      </p:sp>
      <p:sp>
        <p:nvSpPr>
          <p:cNvPr id="92" name="Ovale 91">
            <a:extLst>
              <a:ext uri="{FF2B5EF4-FFF2-40B4-BE49-F238E27FC236}">
                <a16:creationId xmlns:a16="http://schemas.microsoft.com/office/drawing/2014/main" id="{93F19752-663E-40F5-A38A-F5B8C1E6CE0D}"/>
              </a:ext>
            </a:extLst>
          </p:cNvPr>
          <p:cNvSpPr/>
          <p:nvPr/>
        </p:nvSpPr>
        <p:spPr>
          <a:xfrm>
            <a:off x="228406" y="3332777"/>
            <a:ext cx="2309957" cy="84640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157B823C-FDE2-495F-A5D5-A8B09DECD1EA}"/>
              </a:ext>
            </a:extLst>
          </p:cNvPr>
          <p:cNvSpPr txBox="1"/>
          <p:nvPr/>
        </p:nvSpPr>
        <p:spPr>
          <a:xfrm>
            <a:off x="221787" y="3452968"/>
            <a:ext cx="234919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Ricovero presso UO di Malattie Infettive</a:t>
            </a:r>
          </a:p>
        </p:txBody>
      </p:sp>
      <p:sp>
        <p:nvSpPr>
          <p:cNvPr id="107" name="Rombo 106">
            <a:extLst>
              <a:ext uri="{FF2B5EF4-FFF2-40B4-BE49-F238E27FC236}">
                <a16:creationId xmlns:a16="http://schemas.microsoft.com/office/drawing/2014/main" id="{8A4212AC-4A8E-4827-8407-DBA11D7C1E3B}"/>
              </a:ext>
            </a:extLst>
          </p:cNvPr>
          <p:cNvSpPr/>
          <p:nvPr/>
        </p:nvSpPr>
        <p:spPr>
          <a:xfrm>
            <a:off x="7032616" y="3286888"/>
            <a:ext cx="3339546" cy="923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626A0947-7697-4C37-AF29-9903BB3A3CD5}"/>
              </a:ext>
            </a:extLst>
          </p:cNvPr>
          <p:cNvSpPr txBox="1"/>
          <p:nvPr/>
        </p:nvSpPr>
        <p:spPr>
          <a:xfrm>
            <a:off x="8100392" y="187011"/>
            <a:ext cx="367284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u="sng" dirty="0"/>
              <a:t>Zona Rossa</a:t>
            </a:r>
            <a:r>
              <a:rPr lang="it-IT" sz="1100" dirty="0"/>
              <a:t>:</a:t>
            </a:r>
          </a:p>
          <a:p>
            <a:r>
              <a:rPr lang="it-IT" sz="1100" dirty="0"/>
              <a:t>Cina, Corea del Sud</a:t>
            </a:r>
          </a:p>
          <a:p>
            <a:r>
              <a:rPr lang="it-IT" sz="1100" dirty="0"/>
              <a:t>Lombardia: Bertonico, </a:t>
            </a:r>
            <a:r>
              <a:rPr lang="it-IT" sz="1100" dirty="0" err="1"/>
              <a:t>CasalPusterlengo</a:t>
            </a:r>
            <a:r>
              <a:rPr lang="it-IT" sz="1100" dirty="0"/>
              <a:t>, </a:t>
            </a:r>
            <a:r>
              <a:rPr lang="it-IT" sz="1100" dirty="0" err="1"/>
              <a:t>Castelgerundo</a:t>
            </a:r>
            <a:r>
              <a:rPr lang="it-IT" sz="1100" dirty="0"/>
              <a:t>, Castiglione D’Adda, Codogno, Fombio, Maleo, San Fiorano, Somaglia, Terranova de’ Passerini.</a:t>
            </a:r>
          </a:p>
          <a:p>
            <a:r>
              <a:rPr lang="it-IT" sz="1100" dirty="0"/>
              <a:t>Veneto: Vo’ Euganeo</a:t>
            </a:r>
          </a:p>
          <a:p>
            <a:r>
              <a:rPr lang="it-IT" sz="1100" u="sng" dirty="0"/>
              <a:t>Regioni focolaio</a:t>
            </a:r>
            <a:r>
              <a:rPr lang="it-IT" sz="1100" dirty="0"/>
              <a:t>: Lombardia e Veneto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828D6A7-D1A0-4987-BCA2-FDE4E9D4E720}"/>
              </a:ext>
            </a:extLst>
          </p:cNvPr>
          <p:cNvSpPr txBox="1"/>
          <p:nvPr/>
        </p:nvSpPr>
        <p:spPr>
          <a:xfrm>
            <a:off x="1107751" y="793816"/>
            <a:ext cx="1327166" cy="83099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Centrale Operativa: triage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9FA34508-5CCE-4670-AD16-1B77C193CC42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2434917" y="961404"/>
            <a:ext cx="728792" cy="247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C2150505-7281-42BC-81E3-30BD517C04B8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771334" y="1624813"/>
            <a:ext cx="1810607" cy="125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D4808FB1-E6F1-4F85-9650-E2C71EF47FFE}"/>
              </a:ext>
            </a:extLst>
          </p:cNvPr>
          <p:cNvCxnSpPr>
            <a:cxnSpLocks/>
          </p:cNvCxnSpPr>
          <p:nvPr/>
        </p:nvCxnSpPr>
        <p:spPr>
          <a:xfrm>
            <a:off x="6693053" y="2010716"/>
            <a:ext cx="7934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4C8E7B52-7EB5-4B2F-8FAE-BB8B7A9F06C8}"/>
              </a:ext>
            </a:extLst>
          </p:cNvPr>
          <p:cNvCxnSpPr>
            <a:cxnSpLocks/>
            <a:stCxn id="8" idx="2"/>
            <a:endCxn id="26" idx="3"/>
          </p:cNvCxnSpPr>
          <p:nvPr/>
        </p:nvCxnSpPr>
        <p:spPr>
          <a:xfrm flipH="1">
            <a:off x="7141030" y="2452308"/>
            <a:ext cx="1859008" cy="311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A339A9D-652E-4BA1-B1F9-DD045C6D49DE}"/>
              </a:ext>
            </a:extLst>
          </p:cNvPr>
          <p:cNvSpPr txBox="1"/>
          <p:nvPr/>
        </p:nvSpPr>
        <p:spPr>
          <a:xfrm>
            <a:off x="5751106" y="2371766"/>
            <a:ext cx="1389924" cy="7848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/>
              <a:t>Valutazione clinica ed epidemiologica</a:t>
            </a:r>
          </a:p>
        </p:txBody>
      </p:sp>
      <p:sp>
        <p:nvSpPr>
          <p:cNvPr id="71" name="Rombo 70">
            <a:extLst>
              <a:ext uri="{FF2B5EF4-FFF2-40B4-BE49-F238E27FC236}">
                <a16:creationId xmlns:a16="http://schemas.microsoft.com/office/drawing/2014/main" id="{1587B003-2384-4176-88F9-A5295098D240}"/>
              </a:ext>
            </a:extLst>
          </p:cNvPr>
          <p:cNvSpPr/>
          <p:nvPr/>
        </p:nvSpPr>
        <p:spPr>
          <a:xfrm>
            <a:off x="2853449" y="3259011"/>
            <a:ext cx="3476264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843DB6EC-1CC4-4202-A17B-045610E8D141}"/>
              </a:ext>
            </a:extLst>
          </p:cNvPr>
          <p:cNvSpPr txBox="1"/>
          <p:nvPr/>
        </p:nvSpPr>
        <p:spPr>
          <a:xfrm>
            <a:off x="3355364" y="3454370"/>
            <a:ext cx="229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 sintomi richiedono ricovero?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87174272-404A-4640-87AD-B71232EF186C}"/>
              </a:ext>
            </a:extLst>
          </p:cNvPr>
          <p:cNvSpPr txBox="1"/>
          <p:nvPr/>
        </p:nvSpPr>
        <p:spPr>
          <a:xfrm>
            <a:off x="7552800" y="3555975"/>
            <a:ext cx="229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Provenienza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48453E82-D8F4-458F-97F2-AF613A9A953A}"/>
              </a:ext>
            </a:extLst>
          </p:cNvPr>
          <p:cNvSpPr txBox="1"/>
          <p:nvPr/>
        </p:nvSpPr>
        <p:spPr>
          <a:xfrm>
            <a:off x="6386892" y="3405656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3B2B9D33-2C6B-4924-B2B2-28232650000B}"/>
              </a:ext>
            </a:extLst>
          </p:cNvPr>
          <p:cNvSpPr txBox="1"/>
          <p:nvPr/>
        </p:nvSpPr>
        <p:spPr>
          <a:xfrm>
            <a:off x="8897354" y="4271582"/>
            <a:ext cx="2933097" cy="3231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/>
              <a:t>Regioni con focolaio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5488E0C4-B59A-4852-8061-8E020124B040}"/>
              </a:ext>
            </a:extLst>
          </p:cNvPr>
          <p:cNvSpPr txBox="1"/>
          <p:nvPr/>
        </p:nvSpPr>
        <p:spPr>
          <a:xfrm>
            <a:off x="5846090" y="4206131"/>
            <a:ext cx="2529768" cy="3231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/>
              <a:t>zona rossa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C4C2E857-50EE-4246-BF4A-AA3895DEED98}"/>
              </a:ext>
            </a:extLst>
          </p:cNvPr>
          <p:cNvSpPr txBox="1"/>
          <p:nvPr/>
        </p:nvSpPr>
        <p:spPr>
          <a:xfrm>
            <a:off x="5225305" y="4876513"/>
            <a:ext cx="3019122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/>
              <a:t>Operatore Centrale allerta il </a:t>
            </a:r>
            <a:r>
              <a:rPr lang="it-IT" sz="1500" dirty="0" err="1"/>
              <a:t>Dip</a:t>
            </a:r>
            <a:r>
              <a:rPr lang="it-IT" sz="1500" dirty="0"/>
              <a:t> Prevenzione per Tampone, scheda segnalazione ministeriale, e invio al laboratorio di competenza</a:t>
            </a:r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543AECF2-C0D0-4670-986D-BE590F6343E0}"/>
              </a:ext>
            </a:extLst>
          </p:cNvPr>
          <p:cNvCxnSpPr>
            <a:cxnSpLocks/>
            <a:stCxn id="81" idx="2"/>
          </p:cNvCxnSpPr>
          <p:nvPr/>
        </p:nvCxnSpPr>
        <p:spPr>
          <a:xfrm>
            <a:off x="10363903" y="4594747"/>
            <a:ext cx="0" cy="592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9E66BEF5-61B2-4A42-B6A8-16EC561086D4}"/>
              </a:ext>
            </a:extLst>
          </p:cNvPr>
          <p:cNvCxnSpPr>
            <a:cxnSpLocks/>
            <a:stCxn id="82" idx="2"/>
            <a:endCxn id="85" idx="0"/>
          </p:cNvCxnSpPr>
          <p:nvPr/>
        </p:nvCxnSpPr>
        <p:spPr>
          <a:xfrm flipH="1">
            <a:off x="6734866" y="4529296"/>
            <a:ext cx="376108" cy="347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95D378EA-3B6E-4BD9-B515-30BAE51E6E62}"/>
              </a:ext>
            </a:extLst>
          </p:cNvPr>
          <p:cNvSpPr txBox="1"/>
          <p:nvPr/>
        </p:nvSpPr>
        <p:spPr>
          <a:xfrm>
            <a:off x="5208105" y="6218702"/>
            <a:ext cx="301912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>
                <a:solidFill>
                  <a:schemeClr val="bg1"/>
                </a:solidFill>
              </a:rPr>
              <a:t>Il paziente è inviato in Isolamento domiciliare</a:t>
            </a:r>
          </a:p>
        </p:txBody>
      </p:sp>
      <p:cxnSp>
        <p:nvCxnSpPr>
          <p:cNvPr id="97" name="Connettore 2 96">
            <a:extLst>
              <a:ext uri="{FF2B5EF4-FFF2-40B4-BE49-F238E27FC236}">
                <a16:creationId xmlns:a16="http://schemas.microsoft.com/office/drawing/2014/main" id="{6EF2A366-C47A-48DB-9156-4E21F14EA1B5}"/>
              </a:ext>
            </a:extLst>
          </p:cNvPr>
          <p:cNvCxnSpPr>
            <a:cxnSpLocks/>
            <a:stCxn id="85" idx="2"/>
            <a:endCxn id="95" idx="0"/>
          </p:cNvCxnSpPr>
          <p:nvPr/>
        </p:nvCxnSpPr>
        <p:spPr>
          <a:xfrm flipH="1">
            <a:off x="6717666" y="5892176"/>
            <a:ext cx="17200" cy="326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e 99">
            <a:extLst>
              <a:ext uri="{FF2B5EF4-FFF2-40B4-BE49-F238E27FC236}">
                <a16:creationId xmlns:a16="http://schemas.microsoft.com/office/drawing/2014/main" id="{96F6EEC5-23B3-4069-985F-334EBB9A2E51}"/>
              </a:ext>
            </a:extLst>
          </p:cNvPr>
          <p:cNvSpPr/>
          <p:nvPr/>
        </p:nvSpPr>
        <p:spPr>
          <a:xfrm>
            <a:off x="8494839" y="5136754"/>
            <a:ext cx="3686405" cy="154055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78ADEEA-13BC-4693-858D-C2A0FEC33359}"/>
              </a:ext>
            </a:extLst>
          </p:cNvPr>
          <p:cNvSpPr txBox="1"/>
          <p:nvPr/>
        </p:nvSpPr>
        <p:spPr>
          <a:xfrm>
            <a:off x="8924055" y="5275903"/>
            <a:ext cx="3026684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Operatore Centrale allerta per sorveglianza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 </a:t>
            </a:r>
            <a:r>
              <a:rPr lang="it-IT" sz="1600" u="sng" dirty="0"/>
              <a:t>MMG</a:t>
            </a:r>
            <a:r>
              <a:rPr lang="it-IT" sz="1600" dirty="0"/>
              <a:t> per residenti;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u="sng" dirty="0"/>
              <a:t>Dipartimento di prevenzione </a:t>
            </a:r>
            <a:r>
              <a:rPr lang="it-IT" sz="1600" dirty="0"/>
              <a:t>per non residenti</a:t>
            </a:r>
          </a:p>
        </p:txBody>
      </p:sp>
      <p:cxnSp>
        <p:nvCxnSpPr>
          <p:cNvPr id="103" name="Connettore 2 102">
            <a:extLst>
              <a:ext uri="{FF2B5EF4-FFF2-40B4-BE49-F238E27FC236}">
                <a16:creationId xmlns:a16="http://schemas.microsoft.com/office/drawing/2014/main" id="{3D7A655E-5F23-4C6A-A7C3-6BFDB9592402}"/>
              </a:ext>
            </a:extLst>
          </p:cNvPr>
          <p:cNvCxnSpPr>
            <a:endCxn id="82" idx="0"/>
          </p:cNvCxnSpPr>
          <p:nvPr/>
        </p:nvCxnSpPr>
        <p:spPr>
          <a:xfrm flipH="1">
            <a:off x="7110974" y="3955516"/>
            <a:ext cx="693324" cy="250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2 108">
            <a:extLst>
              <a:ext uri="{FF2B5EF4-FFF2-40B4-BE49-F238E27FC236}">
                <a16:creationId xmlns:a16="http://schemas.microsoft.com/office/drawing/2014/main" id="{B7976C1E-6C80-4073-A35F-37A3F4693693}"/>
              </a:ext>
            </a:extLst>
          </p:cNvPr>
          <p:cNvCxnSpPr>
            <a:endCxn id="81" idx="0"/>
          </p:cNvCxnSpPr>
          <p:nvPr/>
        </p:nvCxnSpPr>
        <p:spPr>
          <a:xfrm>
            <a:off x="9664995" y="4003657"/>
            <a:ext cx="698908" cy="267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:a16="http://schemas.microsoft.com/office/drawing/2014/main" id="{1D24F35D-1006-4CFE-B764-57B9BB612A75}"/>
              </a:ext>
            </a:extLst>
          </p:cNvPr>
          <p:cNvCxnSpPr/>
          <p:nvPr/>
        </p:nvCxnSpPr>
        <p:spPr>
          <a:xfrm flipV="1">
            <a:off x="6386892" y="3748406"/>
            <a:ext cx="600317" cy="7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4DA5E329-E38F-4ABF-AA23-9298B9441BF1}"/>
              </a:ext>
            </a:extLst>
          </p:cNvPr>
          <p:cNvSpPr/>
          <p:nvPr/>
        </p:nvSpPr>
        <p:spPr>
          <a:xfrm>
            <a:off x="4915879" y="6183785"/>
            <a:ext cx="3603571" cy="68704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5EABE828-6529-4A17-BCCC-DB59D6AE3555}"/>
              </a:ext>
            </a:extLst>
          </p:cNvPr>
          <p:cNvSpPr txBox="1"/>
          <p:nvPr/>
        </p:nvSpPr>
        <p:spPr>
          <a:xfrm>
            <a:off x="5197994" y="6322343"/>
            <a:ext cx="3019121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>
                <a:solidFill>
                  <a:schemeClr val="bg1"/>
                </a:solidFill>
              </a:rPr>
              <a:t>Il paziente  rimane in Isolamento domiciliare</a:t>
            </a:r>
          </a:p>
        </p:txBody>
      </p:sp>
      <p:sp>
        <p:nvSpPr>
          <p:cNvPr id="116" name="Ovale 115">
            <a:extLst>
              <a:ext uri="{FF2B5EF4-FFF2-40B4-BE49-F238E27FC236}">
                <a16:creationId xmlns:a16="http://schemas.microsoft.com/office/drawing/2014/main" id="{B61C3B5D-A448-4E8C-AA2E-F7E5EFF2649E}"/>
              </a:ext>
            </a:extLst>
          </p:cNvPr>
          <p:cNvSpPr/>
          <p:nvPr/>
        </p:nvSpPr>
        <p:spPr>
          <a:xfrm>
            <a:off x="1004222" y="5687794"/>
            <a:ext cx="2037389" cy="11334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8C9D480E-B189-4CCB-9EB4-F7BFB596485B}"/>
              </a:ext>
            </a:extLst>
          </p:cNvPr>
          <p:cNvSpPr/>
          <p:nvPr/>
        </p:nvSpPr>
        <p:spPr>
          <a:xfrm>
            <a:off x="-11350" y="4355424"/>
            <a:ext cx="3339546" cy="131863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3B6106F1-2333-4836-BEC5-A8E9C861E5C2}"/>
              </a:ext>
            </a:extLst>
          </p:cNvPr>
          <p:cNvSpPr txBox="1"/>
          <p:nvPr/>
        </p:nvSpPr>
        <p:spPr>
          <a:xfrm>
            <a:off x="981223" y="5800149"/>
            <a:ext cx="196898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>
                <a:solidFill>
                  <a:schemeClr val="bg1"/>
                </a:solidFill>
              </a:rPr>
              <a:t>Contatti stretti in isolamento domiciliare ed esecuzione  tampone</a:t>
            </a:r>
          </a:p>
        </p:txBody>
      </p:sp>
      <p:sp>
        <p:nvSpPr>
          <p:cNvPr id="119" name="Rombo 118">
            <a:extLst>
              <a:ext uri="{FF2B5EF4-FFF2-40B4-BE49-F238E27FC236}">
                <a16:creationId xmlns:a16="http://schemas.microsoft.com/office/drawing/2014/main" id="{F799AFC9-6097-4407-B3D0-BE8E65615E4E}"/>
              </a:ext>
            </a:extLst>
          </p:cNvPr>
          <p:cNvSpPr/>
          <p:nvPr/>
        </p:nvSpPr>
        <p:spPr>
          <a:xfrm>
            <a:off x="3163709" y="5497214"/>
            <a:ext cx="2075466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5CEFB0A6-61A1-435F-8F33-B96B3D35AA40}"/>
              </a:ext>
            </a:extLst>
          </p:cNvPr>
          <p:cNvSpPr txBox="1"/>
          <p:nvPr/>
        </p:nvSpPr>
        <p:spPr>
          <a:xfrm>
            <a:off x="3687990" y="5661649"/>
            <a:ext cx="112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test è positivo?</a:t>
            </a:r>
          </a:p>
        </p:txBody>
      </p:sp>
      <p:cxnSp>
        <p:nvCxnSpPr>
          <p:cNvPr id="121" name="Connettore 2 120">
            <a:extLst>
              <a:ext uri="{FF2B5EF4-FFF2-40B4-BE49-F238E27FC236}">
                <a16:creationId xmlns:a16="http://schemas.microsoft.com/office/drawing/2014/main" id="{3B861F60-13E2-4942-8733-8DF08312A5B2}"/>
              </a:ext>
            </a:extLst>
          </p:cNvPr>
          <p:cNvCxnSpPr/>
          <p:nvPr/>
        </p:nvCxnSpPr>
        <p:spPr>
          <a:xfrm flipH="1">
            <a:off x="3163708" y="6367273"/>
            <a:ext cx="6363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2 121">
            <a:extLst>
              <a:ext uri="{FF2B5EF4-FFF2-40B4-BE49-F238E27FC236}">
                <a16:creationId xmlns:a16="http://schemas.microsoft.com/office/drawing/2014/main" id="{63A46AD6-13CF-47CF-9D3A-D6BD3881E69E}"/>
              </a:ext>
            </a:extLst>
          </p:cNvPr>
          <p:cNvCxnSpPr>
            <a:cxnSpLocks/>
          </p:cNvCxnSpPr>
          <p:nvPr/>
        </p:nvCxnSpPr>
        <p:spPr>
          <a:xfrm flipH="1" flipV="1">
            <a:off x="3041611" y="5520921"/>
            <a:ext cx="632022" cy="221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F07681AA-86A1-4D5C-A911-537B28D5B85A}"/>
              </a:ext>
            </a:extLst>
          </p:cNvPr>
          <p:cNvSpPr txBox="1"/>
          <p:nvPr/>
        </p:nvSpPr>
        <p:spPr>
          <a:xfrm>
            <a:off x="3317930" y="6307981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Sì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8AA67540-A6D3-4D60-8530-357EBED079E6}"/>
              </a:ext>
            </a:extLst>
          </p:cNvPr>
          <p:cNvSpPr txBox="1"/>
          <p:nvPr/>
        </p:nvSpPr>
        <p:spPr>
          <a:xfrm>
            <a:off x="3516814" y="5318462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4A0DE789-B4F8-4067-AF20-DB289682D799}"/>
              </a:ext>
            </a:extLst>
          </p:cNvPr>
          <p:cNvSpPr txBox="1"/>
          <p:nvPr/>
        </p:nvSpPr>
        <p:spPr>
          <a:xfrm>
            <a:off x="351425" y="4550758"/>
            <a:ext cx="311057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500" dirty="0"/>
              <a:t>Il paziente è inviato in Isolamento domiciliare; il Dipartimento di Prevenzione esegue nuovo tampone al 14° giorno</a:t>
            </a:r>
          </a:p>
        </p:txBody>
      </p:sp>
      <p:cxnSp>
        <p:nvCxnSpPr>
          <p:cNvPr id="43" name="Connettore 2 42">
            <a:extLst>
              <a:ext uri="{FF2B5EF4-FFF2-40B4-BE49-F238E27FC236}">
                <a16:creationId xmlns:a16="http://schemas.microsoft.com/office/drawing/2014/main" id="{8937CCD9-030B-463E-9521-04079F420B84}"/>
              </a:ext>
            </a:extLst>
          </p:cNvPr>
          <p:cNvCxnSpPr>
            <a:cxnSpLocks/>
            <a:stCxn id="71" idx="1"/>
            <a:endCxn id="93" idx="3"/>
          </p:cNvCxnSpPr>
          <p:nvPr/>
        </p:nvCxnSpPr>
        <p:spPr>
          <a:xfrm flipH="1" flipV="1">
            <a:off x="2570981" y="3745356"/>
            <a:ext cx="282468" cy="10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0571E4C3-5EC1-4CA0-BACD-CD480C1AA1B7}"/>
              </a:ext>
            </a:extLst>
          </p:cNvPr>
          <p:cNvSpPr txBox="1"/>
          <p:nvPr/>
        </p:nvSpPr>
        <p:spPr>
          <a:xfrm>
            <a:off x="2619726" y="3384074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Sì</a:t>
            </a: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3E72F6C3-20FC-4928-9959-CD3B2AC5F4E4}"/>
              </a:ext>
            </a:extLst>
          </p:cNvPr>
          <p:cNvCxnSpPr>
            <a:cxnSpLocks/>
          </p:cNvCxnSpPr>
          <p:nvPr/>
        </p:nvCxnSpPr>
        <p:spPr>
          <a:xfrm flipH="1">
            <a:off x="2784087" y="2339094"/>
            <a:ext cx="911106" cy="185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EFEDF003-3369-4E05-9C7E-6C4D05713728}"/>
              </a:ext>
            </a:extLst>
          </p:cNvPr>
          <p:cNvSpPr txBox="1"/>
          <p:nvPr/>
        </p:nvSpPr>
        <p:spPr>
          <a:xfrm>
            <a:off x="3109628" y="2345063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</a:t>
            </a:r>
          </a:p>
        </p:txBody>
      </p:sp>
      <p:cxnSp>
        <p:nvCxnSpPr>
          <p:cNvPr id="63" name="Connettore 2 62">
            <a:extLst>
              <a:ext uri="{FF2B5EF4-FFF2-40B4-BE49-F238E27FC236}">
                <a16:creationId xmlns:a16="http://schemas.microsoft.com/office/drawing/2014/main" id="{5982DF5D-582E-4DCF-91C5-26DB7BBDE651}"/>
              </a:ext>
            </a:extLst>
          </p:cNvPr>
          <p:cNvCxnSpPr>
            <a:cxnSpLocks/>
            <a:stCxn id="26" idx="2"/>
          </p:cNvCxnSpPr>
          <p:nvPr/>
        </p:nvCxnSpPr>
        <p:spPr>
          <a:xfrm flipH="1">
            <a:off x="5633405" y="3156596"/>
            <a:ext cx="812663" cy="336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>
            <a:extLst>
              <a:ext uri="{FF2B5EF4-FFF2-40B4-BE49-F238E27FC236}">
                <a16:creationId xmlns:a16="http://schemas.microsoft.com/office/drawing/2014/main" id="{A968F950-20F0-443C-94D0-093F92C12280}"/>
              </a:ext>
            </a:extLst>
          </p:cNvPr>
          <p:cNvCxnSpPr>
            <a:stCxn id="85" idx="1"/>
          </p:cNvCxnSpPr>
          <p:nvPr/>
        </p:nvCxnSpPr>
        <p:spPr>
          <a:xfrm flipH="1">
            <a:off x="4823887" y="5384345"/>
            <a:ext cx="401418" cy="409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e 138">
            <a:extLst>
              <a:ext uri="{FF2B5EF4-FFF2-40B4-BE49-F238E27FC236}">
                <a16:creationId xmlns:a16="http://schemas.microsoft.com/office/drawing/2014/main" id="{387EA9C4-730D-4931-B00C-FC58AED27401}"/>
              </a:ext>
            </a:extLst>
          </p:cNvPr>
          <p:cNvSpPr/>
          <p:nvPr/>
        </p:nvSpPr>
        <p:spPr>
          <a:xfrm>
            <a:off x="139148" y="1674721"/>
            <a:ext cx="2665063" cy="154055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2C212512-8930-4E5D-B4A2-B89D66B96A86}"/>
              </a:ext>
            </a:extLst>
          </p:cNvPr>
          <p:cNvSpPr txBox="1"/>
          <p:nvPr/>
        </p:nvSpPr>
        <p:spPr>
          <a:xfrm>
            <a:off x="400345" y="1830689"/>
            <a:ext cx="2197657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/>
              <a:t>Operatore Centrale allerta per sorveglianza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/>
              <a:t> </a:t>
            </a:r>
            <a:r>
              <a:rPr lang="it-IT" sz="1600" u="sng" dirty="0"/>
              <a:t>MMG</a:t>
            </a:r>
            <a:r>
              <a:rPr lang="it-IT" sz="1600" dirty="0"/>
              <a:t> per residenti;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u="sng" dirty="0" err="1"/>
              <a:t>Dip</a:t>
            </a:r>
            <a:r>
              <a:rPr lang="it-IT" sz="1600" u="sng" dirty="0"/>
              <a:t> </a:t>
            </a:r>
            <a:r>
              <a:rPr lang="it-IT" sz="1600" u="sng" dirty="0" err="1"/>
              <a:t>Prev</a:t>
            </a:r>
            <a:r>
              <a:rPr lang="it-IT" sz="1600" u="sng" dirty="0"/>
              <a:t> </a:t>
            </a:r>
            <a:r>
              <a:rPr lang="it-IT" sz="1600" dirty="0"/>
              <a:t>per non residenti</a:t>
            </a:r>
          </a:p>
        </p:txBody>
      </p:sp>
    </p:spTree>
    <p:extLst>
      <p:ext uri="{BB962C8B-B14F-4D97-AF65-F5344CB8AC3E}">
        <p14:creationId xmlns:p14="http://schemas.microsoft.com/office/powerpoint/2010/main" val="422850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Ovale 111">
            <a:extLst>
              <a:ext uri="{FF2B5EF4-FFF2-40B4-BE49-F238E27FC236}">
                <a16:creationId xmlns:a16="http://schemas.microsoft.com/office/drawing/2014/main" id="{2380BAD6-D949-4C04-9AC5-6103A66E88B8}"/>
              </a:ext>
            </a:extLst>
          </p:cNvPr>
          <p:cNvSpPr/>
          <p:nvPr/>
        </p:nvSpPr>
        <p:spPr>
          <a:xfrm>
            <a:off x="116961" y="3148943"/>
            <a:ext cx="3064972" cy="8845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1D0F9C-192B-4147-9E7D-7F2C562EC16F}"/>
              </a:ext>
            </a:extLst>
          </p:cNvPr>
          <p:cNvSpPr txBox="1"/>
          <p:nvPr/>
        </p:nvSpPr>
        <p:spPr>
          <a:xfrm>
            <a:off x="1078116" y="82193"/>
            <a:ext cx="10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Flow chart n. 6 – PRONTO SOCCORSO </a:t>
            </a:r>
          </a:p>
          <a:p>
            <a:pPr algn="ctr"/>
            <a:endParaRPr lang="it-IT" sz="1600" b="1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DD7AB2D-4A8D-4FC6-A990-5415A5C13F9A}"/>
              </a:ext>
            </a:extLst>
          </p:cNvPr>
          <p:cNvSpPr txBox="1"/>
          <p:nvPr/>
        </p:nvSpPr>
        <p:spPr>
          <a:xfrm>
            <a:off x="4695958" y="607963"/>
            <a:ext cx="2847841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Paziente che giunge con mezzo proprio (esclusi codici rossi)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99BF6D6-0894-48C6-9863-ECA5D69ADC8C}"/>
              </a:ext>
            </a:extLst>
          </p:cNvPr>
          <p:cNvSpPr txBox="1"/>
          <p:nvPr/>
        </p:nvSpPr>
        <p:spPr>
          <a:xfrm>
            <a:off x="685806" y="1482257"/>
            <a:ext cx="1085252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Area per il </a:t>
            </a:r>
            <a:r>
              <a:rPr lang="it-IT" sz="1600" dirty="0" err="1"/>
              <a:t>pretriage</a:t>
            </a:r>
            <a:r>
              <a:rPr lang="it-IT" sz="1600" dirty="0"/>
              <a:t>:</a:t>
            </a:r>
          </a:p>
          <a:p>
            <a:pPr algn="ctr"/>
            <a:r>
              <a:rPr lang="it-IT" sz="1600" dirty="0"/>
              <a:t>Infermiere con DPI (Raccomandato OSS con DPI e medico a disposizione)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BC1DC00-CDF8-4222-9F5A-A0CB927A6ADB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100003" y="1192738"/>
            <a:ext cx="19876" cy="318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64AB3989-F835-466F-954D-3DACA2C37B1F}"/>
              </a:ext>
            </a:extLst>
          </p:cNvPr>
          <p:cNvSpPr txBox="1"/>
          <p:nvPr/>
        </p:nvSpPr>
        <p:spPr>
          <a:xfrm>
            <a:off x="6923595" y="2314051"/>
            <a:ext cx="1207278" cy="6924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300" dirty="0"/>
              <a:t>mascherina chirurgica e area dedicata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1A808C69-9FFB-4562-BA31-BD96F16ACB81}"/>
              </a:ext>
            </a:extLst>
          </p:cNvPr>
          <p:cNvSpPr txBox="1"/>
          <p:nvPr/>
        </p:nvSpPr>
        <p:spPr>
          <a:xfrm>
            <a:off x="299168" y="3281191"/>
            <a:ext cx="273326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Percorso ordinario di gestione clinica</a:t>
            </a:r>
          </a:p>
        </p:txBody>
      </p: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CCA6A8AB-9965-4DFE-B741-BAB59AF09DEE}"/>
              </a:ext>
            </a:extLst>
          </p:cNvPr>
          <p:cNvCxnSpPr>
            <a:cxnSpLocks/>
          </p:cNvCxnSpPr>
          <p:nvPr/>
        </p:nvCxnSpPr>
        <p:spPr>
          <a:xfrm>
            <a:off x="4878943" y="2363195"/>
            <a:ext cx="0" cy="42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0F548E91-9BCB-4C27-8C2F-6EA8F8E76485}"/>
              </a:ext>
            </a:extLst>
          </p:cNvPr>
          <p:cNvSpPr txBox="1"/>
          <p:nvPr/>
        </p:nvSpPr>
        <p:spPr>
          <a:xfrm>
            <a:off x="7132693" y="4656876"/>
            <a:ext cx="200462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zona rossa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33A5D351-4346-472F-B91B-461FB865D704}"/>
              </a:ext>
            </a:extLst>
          </p:cNvPr>
          <p:cNvSpPr txBox="1"/>
          <p:nvPr/>
        </p:nvSpPr>
        <p:spPr>
          <a:xfrm>
            <a:off x="9894131" y="4626594"/>
            <a:ext cx="2004624" cy="3385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Regioni con focolaio</a:t>
            </a: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80B96432-8CCF-45FD-9AB7-5E010CA42658}"/>
              </a:ext>
            </a:extLst>
          </p:cNvPr>
          <p:cNvCxnSpPr>
            <a:cxnSpLocks/>
            <a:stCxn id="78" idx="2"/>
          </p:cNvCxnSpPr>
          <p:nvPr/>
        </p:nvCxnSpPr>
        <p:spPr>
          <a:xfrm>
            <a:off x="10896443" y="4965148"/>
            <a:ext cx="26386" cy="430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4BA633AB-4ED6-4611-AEB5-A4497DDCF3F3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8130873" y="4995430"/>
            <a:ext cx="4132" cy="480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2 93">
            <a:extLst>
              <a:ext uri="{FF2B5EF4-FFF2-40B4-BE49-F238E27FC236}">
                <a16:creationId xmlns:a16="http://schemas.microsoft.com/office/drawing/2014/main" id="{D4F6F005-B7B3-4E91-AD16-AA389CCF9966}"/>
              </a:ext>
            </a:extLst>
          </p:cNvPr>
          <p:cNvCxnSpPr>
            <a:cxnSpLocks/>
          </p:cNvCxnSpPr>
          <p:nvPr/>
        </p:nvCxnSpPr>
        <p:spPr>
          <a:xfrm>
            <a:off x="7543799" y="4270647"/>
            <a:ext cx="0" cy="386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>
            <a:extLst>
              <a:ext uri="{FF2B5EF4-FFF2-40B4-BE49-F238E27FC236}">
                <a16:creationId xmlns:a16="http://schemas.microsoft.com/office/drawing/2014/main" id="{374B75D0-4C36-47C0-AD91-4F455A846080}"/>
              </a:ext>
            </a:extLst>
          </p:cNvPr>
          <p:cNvCxnSpPr>
            <a:cxnSpLocks/>
          </p:cNvCxnSpPr>
          <p:nvPr/>
        </p:nvCxnSpPr>
        <p:spPr>
          <a:xfrm>
            <a:off x="8746435" y="4104386"/>
            <a:ext cx="1911623" cy="495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ombo 112">
            <a:extLst>
              <a:ext uri="{FF2B5EF4-FFF2-40B4-BE49-F238E27FC236}">
                <a16:creationId xmlns:a16="http://schemas.microsoft.com/office/drawing/2014/main" id="{4CA545D3-FB15-46D4-B88F-646B050FF0EB}"/>
              </a:ext>
            </a:extLst>
          </p:cNvPr>
          <p:cNvSpPr/>
          <p:nvPr/>
        </p:nvSpPr>
        <p:spPr>
          <a:xfrm>
            <a:off x="2881233" y="2197280"/>
            <a:ext cx="3403168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87E35C61-8450-4938-8028-599320BFB170}"/>
              </a:ext>
            </a:extLst>
          </p:cNvPr>
          <p:cNvSpPr txBox="1"/>
          <p:nvPr/>
        </p:nvSpPr>
        <p:spPr>
          <a:xfrm>
            <a:off x="3662844" y="2460863"/>
            <a:ext cx="208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Sintomi respiratori</a:t>
            </a:r>
          </a:p>
        </p:txBody>
      </p:sp>
      <p:cxnSp>
        <p:nvCxnSpPr>
          <p:cNvPr id="118" name="Connettore 2 117">
            <a:extLst>
              <a:ext uri="{FF2B5EF4-FFF2-40B4-BE49-F238E27FC236}">
                <a16:creationId xmlns:a16="http://schemas.microsoft.com/office/drawing/2014/main" id="{D6A88DD3-AEA6-42A5-883F-C5C6A07F2211}"/>
              </a:ext>
            </a:extLst>
          </p:cNvPr>
          <p:cNvCxnSpPr>
            <a:cxnSpLocks/>
            <a:endCxn id="112" idx="7"/>
          </p:cNvCxnSpPr>
          <p:nvPr/>
        </p:nvCxnSpPr>
        <p:spPr>
          <a:xfrm flipH="1">
            <a:off x="2733078" y="2960462"/>
            <a:ext cx="1252516" cy="318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6523C0CB-B529-491A-83C5-F4C6534C8CBF}"/>
              </a:ext>
            </a:extLst>
          </p:cNvPr>
          <p:cNvSpPr txBox="1"/>
          <p:nvPr/>
        </p:nvSpPr>
        <p:spPr>
          <a:xfrm>
            <a:off x="3135752" y="2821882"/>
            <a:ext cx="626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</a:t>
            </a:r>
          </a:p>
        </p:txBody>
      </p:sp>
      <p:cxnSp>
        <p:nvCxnSpPr>
          <p:cNvPr id="125" name="Connettore 2 124">
            <a:extLst>
              <a:ext uri="{FF2B5EF4-FFF2-40B4-BE49-F238E27FC236}">
                <a16:creationId xmlns:a16="http://schemas.microsoft.com/office/drawing/2014/main" id="{B8F803C3-4FE4-4984-B278-E14F0566147B}"/>
              </a:ext>
            </a:extLst>
          </p:cNvPr>
          <p:cNvCxnSpPr>
            <a:cxnSpLocks/>
            <a:stCxn id="113" idx="3"/>
          </p:cNvCxnSpPr>
          <p:nvPr/>
        </p:nvCxnSpPr>
        <p:spPr>
          <a:xfrm>
            <a:off x="6284401" y="2694247"/>
            <a:ext cx="661416" cy="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18558193-2521-4DF2-973A-1290FD2ADE7A}"/>
              </a:ext>
            </a:extLst>
          </p:cNvPr>
          <p:cNvSpPr txBox="1"/>
          <p:nvPr/>
        </p:nvSpPr>
        <p:spPr>
          <a:xfrm>
            <a:off x="6161963" y="2253468"/>
            <a:ext cx="585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sì</a:t>
            </a:r>
          </a:p>
        </p:txBody>
      </p:sp>
      <p:sp>
        <p:nvSpPr>
          <p:cNvPr id="139" name="Rombo 138">
            <a:extLst>
              <a:ext uri="{FF2B5EF4-FFF2-40B4-BE49-F238E27FC236}">
                <a16:creationId xmlns:a16="http://schemas.microsoft.com/office/drawing/2014/main" id="{1649448C-330F-4437-B86E-3A1C833883EE}"/>
              </a:ext>
            </a:extLst>
          </p:cNvPr>
          <p:cNvSpPr/>
          <p:nvPr/>
        </p:nvSpPr>
        <p:spPr>
          <a:xfrm>
            <a:off x="8130873" y="2116228"/>
            <a:ext cx="3833252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E213CBFE-396D-4018-B079-37B80B70F620}"/>
              </a:ext>
            </a:extLst>
          </p:cNvPr>
          <p:cNvSpPr txBox="1"/>
          <p:nvPr/>
        </p:nvSpPr>
        <p:spPr>
          <a:xfrm>
            <a:off x="8942007" y="2313581"/>
            <a:ext cx="2290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I sintomi richiedono ricovero?</a:t>
            </a:r>
          </a:p>
        </p:txBody>
      </p:sp>
      <p:cxnSp>
        <p:nvCxnSpPr>
          <p:cNvPr id="141" name="Connettore 2 140">
            <a:extLst>
              <a:ext uri="{FF2B5EF4-FFF2-40B4-BE49-F238E27FC236}">
                <a16:creationId xmlns:a16="http://schemas.microsoft.com/office/drawing/2014/main" id="{E895DA94-2310-40DA-BDFA-B21DDCBFEC9A}"/>
              </a:ext>
            </a:extLst>
          </p:cNvPr>
          <p:cNvCxnSpPr>
            <a:cxnSpLocks/>
          </p:cNvCxnSpPr>
          <p:nvPr/>
        </p:nvCxnSpPr>
        <p:spPr>
          <a:xfrm flipH="1">
            <a:off x="8410353" y="2931933"/>
            <a:ext cx="531654" cy="530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2 141">
            <a:extLst>
              <a:ext uri="{FF2B5EF4-FFF2-40B4-BE49-F238E27FC236}">
                <a16:creationId xmlns:a16="http://schemas.microsoft.com/office/drawing/2014/main" id="{24CE4A50-A501-4163-A9A7-16240EED75A3}"/>
              </a:ext>
            </a:extLst>
          </p:cNvPr>
          <p:cNvCxnSpPr>
            <a:cxnSpLocks/>
          </p:cNvCxnSpPr>
          <p:nvPr/>
        </p:nvCxnSpPr>
        <p:spPr>
          <a:xfrm>
            <a:off x="10999410" y="2820998"/>
            <a:ext cx="396458" cy="303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43C086DB-1679-4C29-B9A8-B286BB3EE7BB}"/>
              </a:ext>
            </a:extLst>
          </p:cNvPr>
          <p:cNvSpPr/>
          <p:nvPr/>
        </p:nvSpPr>
        <p:spPr>
          <a:xfrm>
            <a:off x="9725168" y="3110452"/>
            <a:ext cx="2469049" cy="99393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D02F704C-48E0-4193-A80A-63B717E04A27}"/>
              </a:ext>
            </a:extLst>
          </p:cNvPr>
          <p:cNvSpPr txBox="1"/>
          <p:nvPr/>
        </p:nvSpPr>
        <p:spPr>
          <a:xfrm>
            <a:off x="9669552" y="3277702"/>
            <a:ext cx="258027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Ricovero presso UO di Malattie Infettive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1A3F2DEB-1D6E-489E-BA92-8187E850ED5D}"/>
              </a:ext>
            </a:extLst>
          </p:cNvPr>
          <p:cNvSpPr txBox="1"/>
          <p:nvPr/>
        </p:nvSpPr>
        <p:spPr>
          <a:xfrm>
            <a:off x="11215887" y="2747267"/>
            <a:ext cx="585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sì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01E1E98B-E70E-441C-AA91-081F6E9599A0}"/>
              </a:ext>
            </a:extLst>
          </p:cNvPr>
          <p:cNvSpPr txBox="1"/>
          <p:nvPr/>
        </p:nvSpPr>
        <p:spPr>
          <a:xfrm>
            <a:off x="8306042" y="2963829"/>
            <a:ext cx="626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</a:t>
            </a:r>
          </a:p>
        </p:txBody>
      </p:sp>
      <p:sp>
        <p:nvSpPr>
          <p:cNvPr id="150" name="Rombo 149">
            <a:extLst>
              <a:ext uri="{FF2B5EF4-FFF2-40B4-BE49-F238E27FC236}">
                <a16:creationId xmlns:a16="http://schemas.microsoft.com/office/drawing/2014/main" id="{3ACE2477-5C92-4C9C-80EB-B594B2FAB1B3}"/>
              </a:ext>
            </a:extLst>
          </p:cNvPr>
          <p:cNvSpPr/>
          <p:nvPr/>
        </p:nvSpPr>
        <p:spPr>
          <a:xfrm>
            <a:off x="6161963" y="3414849"/>
            <a:ext cx="3339546" cy="923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5EA4648E-4CEE-4F42-A55C-EF427501C6DF}"/>
              </a:ext>
            </a:extLst>
          </p:cNvPr>
          <p:cNvSpPr txBox="1"/>
          <p:nvPr/>
        </p:nvSpPr>
        <p:spPr>
          <a:xfrm>
            <a:off x="6607615" y="3652224"/>
            <a:ext cx="2290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Provenienza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1F0C412B-4578-4AAE-AB7C-C484F9794B85}"/>
              </a:ext>
            </a:extLst>
          </p:cNvPr>
          <p:cNvSpPr txBox="1"/>
          <p:nvPr/>
        </p:nvSpPr>
        <p:spPr>
          <a:xfrm>
            <a:off x="6576195" y="5481470"/>
            <a:ext cx="3019122" cy="12464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/>
              <a:t>Gli operatori del PS eseguono Tampone, compilano scheda segnalazione ministeriale, inviano al laboratorio di competenza e allertano il </a:t>
            </a:r>
            <a:r>
              <a:rPr lang="it-IT" sz="1500" dirty="0" err="1"/>
              <a:t>Dip</a:t>
            </a:r>
            <a:r>
              <a:rPr lang="it-IT" sz="1500" dirty="0"/>
              <a:t> Prevenzione</a:t>
            </a:r>
          </a:p>
        </p:txBody>
      </p:sp>
      <p:sp>
        <p:nvSpPr>
          <p:cNvPr id="159" name="Ovale 158">
            <a:extLst>
              <a:ext uri="{FF2B5EF4-FFF2-40B4-BE49-F238E27FC236}">
                <a16:creationId xmlns:a16="http://schemas.microsoft.com/office/drawing/2014/main" id="{2B3648D0-3FD5-4841-9561-8A16966E4336}"/>
              </a:ext>
            </a:extLst>
          </p:cNvPr>
          <p:cNvSpPr/>
          <p:nvPr/>
        </p:nvSpPr>
        <p:spPr>
          <a:xfrm>
            <a:off x="3727501" y="4960552"/>
            <a:ext cx="2776764" cy="68704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08E72AE3-EA8B-43AA-9F6A-8315C6442217}"/>
              </a:ext>
            </a:extLst>
          </p:cNvPr>
          <p:cNvSpPr txBox="1"/>
          <p:nvPr/>
        </p:nvSpPr>
        <p:spPr>
          <a:xfrm>
            <a:off x="3933069" y="5023719"/>
            <a:ext cx="2540948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>
                <a:solidFill>
                  <a:schemeClr val="bg1"/>
                </a:solidFill>
              </a:rPr>
              <a:t>Il paziente è inviato in Isolamento domiciliare</a:t>
            </a:r>
          </a:p>
        </p:txBody>
      </p:sp>
      <p:sp>
        <p:nvSpPr>
          <p:cNvPr id="162" name="Ovale 161">
            <a:extLst>
              <a:ext uri="{FF2B5EF4-FFF2-40B4-BE49-F238E27FC236}">
                <a16:creationId xmlns:a16="http://schemas.microsoft.com/office/drawing/2014/main" id="{E43D09FC-2260-4ACF-925D-D8BE011EE473}"/>
              </a:ext>
            </a:extLst>
          </p:cNvPr>
          <p:cNvSpPr/>
          <p:nvPr/>
        </p:nvSpPr>
        <p:spPr>
          <a:xfrm>
            <a:off x="238908" y="5687794"/>
            <a:ext cx="2037389" cy="11334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63" name="Ovale 162">
            <a:extLst>
              <a:ext uri="{FF2B5EF4-FFF2-40B4-BE49-F238E27FC236}">
                <a16:creationId xmlns:a16="http://schemas.microsoft.com/office/drawing/2014/main" id="{684FB2B6-2E6C-4A25-BF69-C7CAB601BC2F}"/>
              </a:ext>
            </a:extLst>
          </p:cNvPr>
          <p:cNvSpPr/>
          <p:nvPr/>
        </p:nvSpPr>
        <p:spPr>
          <a:xfrm>
            <a:off x="9938" y="4259606"/>
            <a:ext cx="3339546" cy="131863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BE0465C4-0677-4E4B-AD6D-AFF3314731EE}"/>
              </a:ext>
            </a:extLst>
          </p:cNvPr>
          <p:cNvSpPr txBox="1"/>
          <p:nvPr/>
        </p:nvSpPr>
        <p:spPr>
          <a:xfrm>
            <a:off x="215909" y="5800149"/>
            <a:ext cx="196898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500" dirty="0">
                <a:solidFill>
                  <a:schemeClr val="bg1"/>
                </a:solidFill>
              </a:rPr>
              <a:t>Contatti stretti in isolamento domiciliare ed esecuzione  tampone</a:t>
            </a:r>
          </a:p>
        </p:txBody>
      </p:sp>
      <p:sp>
        <p:nvSpPr>
          <p:cNvPr id="165" name="Rombo 164">
            <a:extLst>
              <a:ext uri="{FF2B5EF4-FFF2-40B4-BE49-F238E27FC236}">
                <a16:creationId xmlns:a16="http://schemas.microsoft.com/office/drawing/2014/main" id="{C956FF7D-FE35-4513-A827-A32BD70A3A93}"/>
              </a:ext>
            </a:extLst>
          </p:cNvPr>
          <p:cNvSpPr/>
          <p:nvPr/>
        </p:nvSpPr>
        <p:spPr>
          <a:xfrm>
            <a:off x="3271410" y="5770959"/>
            <a:ext cx="2310129" cy="99393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6B817715-2D3A-4AAD-8838-8DD3C814D411}"/>
              </a:ext>
            </a:extLst>
          </p:cNvPr>
          <p:cNvSpPr txBox="1"/>
          <p:nvPr/>
        </p:nvSpPr>
        <p:spPr>
          <a:xfrm>
            <a:off x="3951397" y="5896912"/>
            <a:ext cx="112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Il test è positivo?</a:t>
            </a:r>
          </a:p>
        </p:txBody>
      </p:sp>
      <p:cxnSp>
        <p:nvCxnSpPr>
          <p:cNvPr id="167" name="Connettore 2 166">
            <a:extLst>
              <a:ext uri="{FF2B5EF4-FFF2-40B4-BE49-F238E27FC236}">
                <a16:creationId xmlns:a16="http://schemas.microsoft.com/office/drawing/2014/main" id="{40E5982F-6477-49AE-BC39-7E6DCD0B4468}"/>
              </a:ext>
            </a:extLst>
          </p:cNvPr>
          <p:cNvCxnSpPr>
            <a:cxnSpLocks/>
          </p:cNvCxnSpPr>
          <p:nvPr/>
        </p:nvCxnSpPr>
        <p:spPr>
          <a:xfrm flipH="1" flipV="1">
            <a:off x="2398396" y="6367273"/>
            <a:ext cx="1178032" cy="1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1B9AF593-397F-440A-840B-18E3EC0CBA6D}"/>
              </a:ext>
            </a:extLst>
          </p:cNvPr>
          <p:cNvSpPr txBox="1"/>
          <p:nvPr/>
        </p:nvSpPr>
        <p:spPr>
          <a:xfrm>
            <a:off x="2587741" y="6067790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Sì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9E33D135-36C6-419B-9A4B-D31A39242CC9}"/>
              </a:ext>
            </a:extLst>
          </p:cNvPr>
          <p:cNvSpPr txBox="1"/>
          <p:nvPr/>
        </p:nvSpPr>
        <p:spPr>
          <a:xfrm>
            <a:off x="2929576" y="5548037"/>
            <a:ext cx="5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21BE4307-A6CE-472E-8CC2-D89030184189}"/>
              </a:ext>
            </a:extLst>
          </p:cNvPr>
          <p:cNvSpPr txBox="1"/>
          <p:nvPr/>
        </p:nvSpPr>
        <p:spPr>
          <a:xfrm>
            <a:off x="313339" y="4435007"/>
            <a:ext cx="311057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500" dirty="0"/>
              <a:t>Il paziente è inviato in Isolamento domiciliare; il Dipartimento di Prevenzione esegue nuovo tampone al 14° giorno</a:t>
            </a:r>
          </a:p>
        </p:txBody>
      </p:sp>
      <p:cxnSp>
        <p:nvCxnSpPr>
          <p:cNvPr id="172" name="Connettore 2 171">
            <a:extLst>
              <a:ext uri="{FF2B5EF4-FFF2-40B4-BE49-F238E27FC236}">
                <a16:creationId xmlns:a16="http://schemas.microsoft.com/office/drawing/2014/main" id="{8F54755C-B676-4A37-9608-EEF0F41112C7}"/>
              </a:ext>
            </a:extLst>
          </p:cNvPr>
          <p:cNvCxnSpPr>
            <a:cxnSpLocks/>
          </p:cNvCxnSpPr>
          <p:nvPr/>
        </p:nvCxnSpPr>
        <p:spPr>
          <a:xfrm flipH="1">
            <a:off x="5615806" y="6258035"/>
            <a:ext cx="9563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2 176">
            <a:extLst>
              <a:ext uri="{FF2B5EF4-FFF2-40B4-BE49-F238E27FC236}">
                <a16:creationId xmlns:a16="http://schemas.microsoft.com/office/drawing/2014/main" id="{1C8B2F87-55B4-49D1-8718-D0D63C283AB5}"/>
              </a:ext>
            </a:extLst>
          </p:cNvPr>
          <p:cNvCxnSpPr>
            <a:cxnSpLocks/>
          </p:cNvCxnSpPr>
          <p:nvPr/>
        </p:nvCxnSpPr>
        <p:spPr>
          <a:xfrm flipH="1" flipV="1">
            <a:off x="2398396" y="5503128"/>
            <a:ext cx="1234949" cy="564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2 186">
            <a:extLst>
              <a:ext uri="{FF2B5EF4-FFF2-40B4-BE49-F238E27FC236}">
                <a16:creationId xmlns:a16="http://schemas.microsoft.com/office/drawing/2014/main" id="{FB36192C-1A45-4EBF-A5B4-ABDA3D262F0F}"/>
              </a:ext>
            </a:extLst>
          </p:cNvPr>
          <p:cNvCxnSpPr>
            <a:cxnSpLocks/>
          </p:cNvCxnSpPr>
          <p:nvPr/>
        </p:nvCxnSpPr>
        <p:spPr>
          <a:xfrm flipH="1" flipV="1">
            <a:off x="5349923" y="5677967"/>
            <a:ext cx="1222268" cy="572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DC99EEAA-333F-4732-B34E-FDA6732E2B1F}"/>
              </a:ext>
            </a:extLst>
          </p:cNvPr>
          <p:cNvSpPr txBox="1"/>
          <p:nvPr/>
        </p:nvSpPr>
        <p:spPr>
          <a:xfrm>
            <a:off x="4617230" y="3644604"/>
            <a:ext cx="1308385" cy="33855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altro</a:t>
            </a:r>
          </a:p>
        </p:txBody>
      </p:sp>
      <p:cxnSp>
        <p:nvCxnSpPr>
          <p:cNvPr id="199" name="Connettore 2 198">
            <a:extLst>
              <a:ext uri="{FF2B5EF4-FFF2-40B4-BE49-F238E27FC236}">
                <a16:creationId xmlns:a16="http://schemas.microsoft.com/office/drawing/2014/main" id="{834CFF8B-AC2E-41EA-88E2-D75B122B3198}"/>
              </a:ext>
            </a:extLst>
          </p:cNvPr>
          <p:cNvCxnSpPr>
            <a:endCxn id="197" idx="3"/>
          </p:cNvCxnSpPr>
          <p:nvPr/>
        </p:nvCxnSpPr>
        <p:spPr>
          <a:xfrm flipH="1" flipV="1">
            <a:off x="5925615" y="3813881"/>
            <a:ext cx="417975" cy="136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2 200">
            <a:extLst>
              <a:ext uri="{FF2B5EF4-FFF2-40B4-BE49-F238E27FC236}">
                <a16:creationId xmlns:a16="http://schemas.microsoft.com/office/drawing/2014/main" id="{D3996C8B-4013-42DB-8206-1EEFBE7FC955}"/>
              </a:ext>
            </a:extLst>
          </p:cNvPr>
          <p:cNvCxnSpPr>
            <a:cxnSpLocks/>
            <a:stCxn id="197" idx="1"/>
          </p:cNvCxnSpPr>
          <p:nvPr/>
        </p:nvCxnSpPr>
        <p:spPr>
          <a:xfrm flipH="1" flipV="1">
            <a:off x="3115764" y="3749097"/>
            <a:ext cx="1501466" cy="64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vale 201">
            <a:extLst>
              <a:ext uri="{FF2B5EF4-FFF2-40B4-BE49-F238E27FC236}">
                <a16:creationId xmlns:a16="http://schemas.microsoft.com/office/drawing/2014/main" id="{64AF7A24-45D7-48D0-ACE2-A7130D46B109}"/>
              </a:ext>
            </a:extLst>
          </p:cNvPr>
          <p:cNvSpPr/>
          <p:nvPr/>
        </p:nvSpPr>
        <p:spPr>
          <a:xfrm>
            <a:off x="9630645" y="5228604"/>
            <a:ext cx="2547285" cy="1540559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solidFill>
                <a:schemeClr val="bg1"/>
              </a:solidFill>
            </a:endParaRP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8AAA7B62-9DD4-4C59-8823-BE7620DA48CA}"/>
              </a:ext>
            </a:extLst>
          </p:cNvPr>
          <p:cNvSpPr txBox="1"/>
          <p:nvPr/>
        </p:nvSpPr>
        <p:spPr>
          <a:xfrm>
            <a:off x="9921200" y="5373405"/>
            <a:ext cx="2331554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/>
              <a:t>Sorveglianza telefonica</a:t>
            </a:r>
            <a:r>
              <a:rPr lang="it-IT" sz="1400" dirty="0"/>
              <a:t> quotidiana: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 </a:t>
            </a:r>
            <a:r>
              <a:rPr lang="it-IT" sz="1400" u="sng" dirty="0"/>
              <a:t>MMG</a:t>
            </a:r>
            <a:r>
              <a:rPr lang="it-IT" sz="1400" dirty="0"/>
              <a:t> per residenti;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u="sng" dirty="0"/>
              <a:t>Dipartimento di prevenzione </a:t>
            </a:r>
            <a:r>
              <a:rPr lang="it-IT" sz="1400" dirty="0"/>
              <a:t>per non residenti</a:t>
            </a:r>
          </a:p>
        </p:txBody>
      </p:sp>
      <p:cxnSp>
        <p:nvCxnSpPr>
          <p:cNvPr id="209" name="Connettore 2 208">
            <a:extLst>
              <a:ext uri="{FF2B5EF4-FFF2-40B4-BE49-F238E27FC236}">
                <a16:creationId xmlns:a16="http://schemas.microsoft.com/office/drawing/2014/main" id="{D5DA154A-86CF-4243-8153-C44DEEFC911D}"/>
              </a:ext>
            </a:extLst>
          </p:cNvPr>
          <p:cNvCxnSpPr>
            <a:stCxn id="8" idx="2"/>
          </p:cNvCxnSpPr>
          <p:nvPr/>
        </p:nvCxnSpPr>
        <p:spPr>
          <a:xfrm flipH="1">
            <a:off x="5349923" y="2067032"/>
            <a:ext cx="762143" cy="338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C07290C2-910C-4FA4-B5BE-4A2D7A065D2D}"/>
              </a:ext>
            </a:extLst>
          </p:cNvPr>
          <p:cNvSpPr txBox="1"/>
          <p:nvPr/>
        </p:nvSpPr>
        <p:spPr>
          <a:xfrm>
            <a:off x="8100392" y="187011"/>
            <a:ext cx="367284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u="sng" dirty="0"/>
              <a:t>Zona Rossa</a:t>
            </a:r>
            <a:r>
              <a:rPr lang="it-IT" sz="1100" dirty="0"/>
              <a:t>:</a:t>
            </a:r>
          </a:p>
          <a:p>
            <a:r>
              <a:rPr lang="it-IT" sz="1100" dirty="0"/>
              <a:t>Cina, Corea del Sud</a:t>
            </a:r>
          </a:p>
          <a:p>
            <a:r>
              <a:rPr lang="it-IT" sz="1100" dirty="0"/>
              <a:t>Lombardia: Bertonico, </a:t>
            </a:r>
            <a:r>
              <a:rPr lang="it-IT" sz="1100" dirty="0" err="1"/>
              <a:t>CasalPusterlengo</a:t>
            </a:r>
            <a:r>
              <a:rPr lang="it-IT" sz="1100" dirty="0"/>
              <a:t>, </a:t>
            </a:r>
            <a:r>
              <a:rPr lang="it-IT" sz="1100" dirty="0" err="1"/>
              <a:t>Castelgerundo</a:t>
            </a:r>
            <a:r>
              <a:rPr lang="it-IT" sz="1100" dirty="0"/>
              <a:t>, Castiglione D’Adda, Codogno, Fombio, Maleo, San Fiorano, Somaglia, Terranova de’ Passerini.</a:t>
            </a:r>
          </a:p>
          <a:p>
            <a:r>
              <a:rPr lang="it-IT" sz="1100" dirty="0"/>
              <a:t>Veneto: Vo’ Euganeo</a:t>
            </a:r>
          </a:p>
          <a:p>
            <a:r>
              <a:rPr lang="it-IT" sz="1100" u="sng" dirty="0"/>
              <a:t>Regioni focolaio</a:t>
            </a:r>
            <a:r>
              <a:rPr lang="it-IT" sz="1100" dirty="0"/>
              <a:t>: Lombardia e Veneto</a:t>
            </a:r>
          </a:p>
        </p:txBody>
      </p:sp>
    </p:spTree>
    <p:extLst>
      <p:ext uri="{BB962C8B-B14F-4D97-AF65-F5344CB8AC3E}">
        <p14:creationId xmlns:p14="http://schemas.microsoft.com/office/powerpoint/2010/main" val="1961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EB027DB-5AA8-48DC-9E11-C39E7CACD9B5}"/>
              </a:ext>
            </a:extLst>
          </p:cNvPr>
          <p:cNvSpPr txBox="1"/>
          <p:nvPr/>
        </p:nvSpPr>
        <p:spPr>
          <a:xfrm>
            <a:off x="1078116" y="82193"/>
            <a:ext cx="10027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Flow chart n. 7 – REPARTO DI MALATTIE INFETTIVE</a:t>
            </a:r>
          </a:p>
          <a:p>
            <a:pPr algn="ctr"/>
            <a:endParaRPr lang="it-IT" sz="16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781963-9CA3-430E-96A7-1B3E206D5FC8}"/>
              </a:ext>
            </a:extLst>
          </p:cNvPr>
          <p:cNvSpPr txBox="1"/>
          <p:nvPr/>
        </p:nvSpPr>
        <p:spPr>
          <a:xfrm>
            <a:off x="2537008" y="624604"/>
            <a:ext cx="7109791" cy="37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Isolamento e gestione clinica secondo Circolare Ministeriale 22/02/2020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6CAAF9-5DE0-458B-A960-E31182E39BD9}"/>
              </a:ext>
            </a:extLst>
          </p:cNvPr>
          <p:cNvSpPr txBox="1"/>
          <p:nvPr/>
        </p:nvSpPr>
        <p:spPr>
          <a:xfrm>
            <a:off x="1252330" y="1053555"/>
            <a:ext cx="9853359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50" dirty="0"/>
              <a:t>Compilare scheda ministeriale di segnalazione di «caso sospetto» e invio a:</a:t>
            </a:r>
          </a:p>
          <a:p>
            <a:pPr marL="285750" indent="-285750">
              <a:buFontTx/>
              <a:buChar char="-"/>
            </a:pPr>
            <a:r>
              <a:rPr lang="it-IT" sz="1450" dirty="0"/>
              <a:t>Direzione Sanitaria dell’ospedale/AOUC di competenza</a:t>
            </a:r>
          </a:p>
          <a:p>
            <a:pPr marL="285750" indent="-285750">
              <a:buFontTx/>
              <a:buChar char="-"/>
            </a:pPr>
            <a:r>
              <a:rPr lang="it-IT" sz="1450" dirty="0"/>
              <a:t>OER Puglia (</a:t>
            </a:r>
            <a:r>
              <a:rPr lang="it-IT" sz="1450" dirty="0">
                <a:hlinkClick r:id="rId2"/>
              </a:rPr>
              <a:t>cinziaannatea.germinario@uniba.it</a:t>
            </a:r>
            <a:r>
              <a:rPr lang="it-IT" sz="1450" dirty="0"/>
              <a:t> e </a:t>
            </a:r>
            <a:r>
              <a:rPr lang="it-IT" sz="1450" dirty="0">
                <a:hlinkClick r:id="rId3"/>
              </a:rPr>
              <a:t>maria.chironna@uniba.it</a:t>
            </a:r>
            <a:r>
              <a:rPr lang="it-IT" sz="1450" dirty="0"/>
              <a:t>)</a:t>
            </a:r>
          </a:p>
          <a:p>
            <a:pPr marL="285750" indent="-285750">
              <a:buFontTx/>
              <a:buChar char="-"/>
            </a:pPr>
            <a:r>
              <a:rPr lang="it-IT" sz="1450" dirty="0"/>
              <a:t>Dipartimento di prevenzione di competenza</a:t>
            </a:r>
          </a:p>
          <a:p>
            <a:pPr marL="285750" indent="-285750">
              <a:buFontTx/>
              <a:buChar char="-"/>
            </a:pPr>
            <a:endParaRPr lang="it-IT" sz="1450" dirty="0"/>
          </a:p>
          <a:p>
            <a:r>
              <a:rPr lang="it-IT" sz="1450" dirty="0"/>
              <a:t>L’infettivologo, inoltre:</a:t>
            </a:r>
          </a:p>
          <a:p>
            <a:r>
              <a:rPr lang="it-IT" sz="1450" dirty="0"/>
              <a:t>- Preleva e invia tempestivamente campioni respiratori (almeno due campioni) e scheda di segnalazione al Laboratorio autorizzato di riferimento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D2A3532-4231-4112-B922-83490B6C7C1E}"/>
              </a:ext>
            </a:extLst>
          </p:cNvPr>
          <p:cNvSpPr txBox="1"/>
          <p:nvPr/>
        </p:nvSpPr>
        <p:spPr>
          <a:xfrm>
            <a:off x="1165222" y="3080689"/>
            <a:ext cx="9853364" cy="30931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50" u="sng" dirty="0"/>
              <a:t>Laboratorio HUB o provinciale</a:t>
            </a:r>
            <a:r>
              <a:rPr lang="it-IT" sz="145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50" b="1" dirty="0"/>
              <a:t>Esegue test molecolari </a:t>
            </a:r>
            <a:r>
              <a:rPr lang="it-IT" sz="1450" dirty="0"/>
              <a:t>per SARS-CoV-2 e per tutti i possibili agenti di quadri respiratori (virali e batterici)</a:t>
            </a:r>
          </a:p>
          <a:p>
            <a:endParaRPr lang="it-IT" sz="14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50" dirty="0"/>
              <a:t>In caso di positività, il </a:t>
            </a:r>
            <a:r>
              <a:rPr lang="it-IT" sz="1450" u="sng" dirty="0"/>
              <a:t>laboratorio provinciale</a:t>
            </a:r>
            <a:r>
              <a:rPr lang="it-IT" sz="1450" dirty="0"/>
              <a:t>:</a:t>
            </a:r>
          </a:p>
          <a:p>
            <a:pPr marL="625475" indent="-177800">
              <a:buFont typeface="+mj-lt"/>
              <a:buAutoNum type="arabicPeriod"/>
            </a:pPr>
            <a:r>
              <a:rPr lang="it-IT" sz="1450" b="1" dirty="0"/>
              <a:t>Informa</a:t>
            </a:r>
            <a:r>
              <a:rPr lang="it-IT" sz="1450" dirty="0"/>
              <a:t> la UO di Malattie Infettive di competenza che avvisa la DS</a:t>
            </a:r>
          </a:p>
          <a:p>
            <a:pPr marL="625475" indent="-177800">
              <a:buFont typeface="+mj-lt"/>
              <a:buAutoNum type="arabicPeriod"/>
            </a:pPr>
            <a:r>
              <a:rPr lang="it-IT" sz="1450" b="1" dirty="0"/>
              <a:t>Informa</a:t>
            </a:r>
            <a:r>
              <a:rPr lang="it-IT" sz="1450" dirty="0"/>
              <a:t> il Dipartimento di prevenzione competente</a:t>
            </a:r>
          </a:p>
          <a:p>
            <a:pPr marL="625475" indent="-177800">
              <a:buFont typeface="+mj-lt"/>
              <a:buAutoNum type="arabicPeriod"/>
            </a:pPr>
            <a:r>
              <a:rPr lang="it-IT" sz="1450" b="1" dirty="0"/>
              <a:t>Informa ed invia i campioni </a:t>
            </a:r>
            <a:r>
              <a:rPr lang="it-IT" sz="1450" dirty="0"/>
              <a:t>positivi al Laboratorio HUB per i successivi adempimenti</a:t>
            </a:r>
          </a:p>
          <a:p>
            <a:endParaRPr lang="it-IT" sz="145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50" b="1" dirty="0"/>
              <a:t>I casi riconfermati </a:t>
            </a:r>
            <a:r>
              <a:rPr lang="it-IT" sz="1450" dirty="0"/>
              <a:t>vengono </a:t>
            </a:r>
            <a:r>
              <a:rPr lang="it-IT" sz="1450" b="1" dirty="0"/>
              <a:t>comunicati</a:t>
            </a:r>
            <a:r>
              <a:rPr lang="it-IT" sz="1450" dirty="0"/>
              <a:t> a cura </a:t>
            </a:r>
            <a:r>
              <a:rPr lang="it-IT" sz="1450" u="sng" dirty="0"/>
              <a:t>del laboratorio HUB </a:t>
            </a:r>
            <a:r>
              <a:rPr lang="it-IT" sz="1450" dirty="0"/>
              <a:t>a: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1450" dirty="0"/>
              <a:t>UO Malattie Infettive di competenza che avvisa la DS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1450" dirty="0"/>
              <a:t>Dipartimento di prevenzione competente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1450" dirty="0"/>
              <a:t>Coordinatore Task Force regionale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1450" dirty="0"/>
              <a:t>OER Puglia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FBF37E0-DCDA-4C2F-A746-E8CD7D396A3C}"/>
              </a:ext>
            </a:extLst>
          </p:cNvPr>
          <p:cNvSpPr txBox="1"/>
          <p:nvPr/>
        </p:nvSpPr>
        <p:spPr>
          <a:xfrm>
            <a:off x="345748" y="145482"/>
            <a:ext cx="2191260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Prosegue le flow chart n. 1, 3, 5,6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F4B7AD5-1155-4E19-8131-034162691FEA}"/>
              </a:ext>
            </a:extLst>
          </p:cNvPr>
          <p:cNvSpPr txBox="1"/>
          <p:nvPr/>
        </p:nvSpPr>
        <p:spPr>
          <a:xfrm>
            <a:off x="1252331" y="6410739"/>
            <a:ext cx="6291470" cy="3231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50" dirty="0"/>
              <a:t>Il </a:t>
            </a:r>
            <a:r>
              <a:rPr lang="it-IT" sz="1450" u="sng" dirty="0"/>
              <a:t>Laboratorio HUB </a:t>
            </a:r>
            <a:r>
              <a:rPr lang="it-IT" sz="1450" b="1" dirty="0"/>
              <a:t>invia i campioni </a:t>
            </a:r>
            <a:r>
              <a:rPr lang="it-IT" sz="1450" dirty="0"/>
              <a:t>risultati positivi per SARS-CoV-2 all’ISS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B158794-A2FE-446E-BE4B-C78BE2E8DAB3}"/>
              </a:ext>
            </a:extLst>
          </p:cNvPr>
          <p:cNvSpPr txBox="1"/>
          <p:nvPr/>
        </p:nvSpPr>
        <p:spPr>
          <a:xfrm>
            <a:off x="7971182" y="6256850"/>
            <a:ext cx="3826565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50" dirty="0"/>
              <a:t>I casi confermati sono comunicati solo dal </a:t>
            </a:r>
            <a:r>
              <a:rPr lang="it-IT" sz="1450" b="1" dirty="0"/>
              <a:t>coordinatore</a:t>
            </a:r>
            <a:r>
              <a:rPr lang="it-IT" sz="1450" dirty="0"/>
              <a:t> della Task Force</a:t>
            </a:r>
          </a:p>
        </p:txBody>
      </p:sp>
    </p:spTree>
    <p:extLst>
      <p:ext uri="{BB962C8B-B14F-4D97-AF65-F5344CB8AC3E}">
        <p14:creationId xmlns:p14="http://schemas.microsoft.com/office/powerpoint/2010/main" val="7170788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1461</Words>
  <Application>Microsoft Office PowerPoint</Application>
  <PresentationFormat>Widescreen</PresentationFormat>
  <Paragraphs>193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84</cp:revision>
  <dcterms:created xsi:type="dcterms:W3CDTF">2020-02-26T14:08:01Z</dcterms:created>
  <dcterms:modified xsi:type="dcterms:W3CDTF">2020-02-27T11:50:32Z</dcterms:modified>
</cp:coreProperties>
</file>