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4"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81" r:id="rId16"/>
    <p:sldId id="270" r:id="rId17"/>
    <p:sldId id="271" r:id="rId18"/>
    <p:sldId id="282" r:id="rId19"/>
    <p:sldId id="283" r:id="rId20"/>
    <p:sldId id="274" r:id="rId21"/>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B3A1D002-6515-4D76-9BA8-DCE8B7787277}" type="datetimeFigureOut">
              <a:rPr lang="it-IT" smtClean="0"/>
              <a:pPr/>
              <a:t>12/04/2019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3EE34F8-572B-47F9-927A-F97792237571}"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B3A1D002-6515-4D76-9BA8-DCE8B7787277}" type="datetimeFigureOut">
              <a:rPr lang="it-IT" smtClean="0"/>
              <a:pPr/>
              <a:t>12/04/2019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3EE34F8-572B-47F9-927A-F97792237571}"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B3A1D002-6515-4D76-9BA8-DCE8B7787277}" type="datetimeFigureOut">
              <a:rPr lang="it-IT" smtClean="0"/>
              <a:pPr/>
              <a:t>12/04/2019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3EE34F8-572B-47F9-927A-F97792237571}"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B3A1D002-6515-4D76-9BA8-DCE8B7787277}" type="datetimeFigureOut">
              <a:rPr lang="it-IT" smtClean="0"/>
              <a:pPr/>
              <a:t>12/04/2019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3EE34F8-572B-47F9-927A-F97792237571}"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B3A1D002-6515-4D76-9BA8-DCE8B7787277}" type="datetimeFigureOut">
              <a:rPr lang="it-IT" smtClean="0"/>
              <a:pPr/>
              <a:t>12/04/2019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3EE34F8-572B-47F9-927A-F97792237571}"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B3A1D002-6515-4D76-9BA8-DCE8B7787277}" type="datetimeFigureOut">
              <a:rPr lang="it-IT" smtClean="0"/>
              <a:pPr/>
              <a:t>12/04/2019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A3EE34F8-572B-47F9-927A-F97792237571}"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B3A1D002-6515-4D76-9BA8-DCE8B7787277}" type="datetimeFigureOut">
              <a:rPr lang="it-IT" smtClean="0"/>
              <a:pPr/>
              <a:t>12/04/2019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A3EE34F8-572B-47F9-927A-F97792237571}"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B3A1D002-6515-4D76-9BA8-DCE8B7787277}" type="datetimeFigureOut">
              <a:rPr lang="it-IT" smtClean="0"/>
              <a:pPr/>
              <a:t>12/04/2019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A3EE34F8-572B-47F9-927A-F97792237571}"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3A1D002-6515-4D76-9BA8-DCE8B7787277}" type="datetimeFigureOut">
              <a:rPr lang="it-IT" smtClean="0"/>
              <a:pPr/>
              <a:t>12/04/2019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A3EE34F8-572B-47F9-927A-F97792237571}"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B3A1D002-6515-4D76-9BA8-DCE8B7787277}" type="datetimeFigureOut">
              <a:rPr lang="it-IT" smtClean="0"/>
              <a:pPr/>
              <a:t>12/04/2019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A3EE34F8-572B-47F9-927A-F97792237571}"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B3A1D002-6515-4D76-9BA8-DCE8B7787277}" type="datetimeFigureOut">
              <a:rPr lang="it-IT" smtClean="0"/>
              <a:pPr/>
              <a:t>12/04/2019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A3EE34F8-572B-47F9-927A-F97792237571}"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A1D002-6515-4D76-9BA8-DCE8B7787277}" type="datetimeFigureOut">
              <a:rPr lang="it-IT" smtClean="0"/>
              <a:pPr/>
              <a:t>12/04/2019</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EE34F8-572B-47F9-927A-F97792237571}"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071538" y="363915"/>
            <a:ext cx="6408421" cy="9510296"/>
          </a:xfrm>
          <a:prstGeom prst="rect">
            <a:avLst/>
          </a:prstGeom>
          <a:noFill/>
        </p:spPr>
        <p:txBody>
          <a:bodyPr wrap="square" rtlCol="0">
            <a:spAutoFit/>
          </a:bodyPr>
          <a:lstStyle/>
          <a:p>
            <a:endParaRPr lang="it-IT" sz="2800" dirty="0" smtClean="0"/>
          </a:p>
          <a:p>
            <a:endParaRPr lang="it-IT" sz="2800" dirty="0" smtClean="0"/>
          </a:p>
          <a:p>
            <a:endParaRPr lang="it-IT" sz="2800" dirty="0" smtClean="0"/>
          </a:p>
          <a:p>
            <a:endParaRPr lang="it-IT" sz="2800" dirty="0" smtClean="0"/>
          </a:p>
          <a:p>
            <a:r>
              <a:rPr lang="it-IT" sz="2800" b="1" dirty="0" smtClean="0"/>
              <a:t>AGGIORNAMENTI </a:t>
            </a:r>
            <a:r>
              <a:rPr lang="it-IT" sz="2800" b="1" dirty="0" err="1" smtClean="0"/>
              <a:t>DI</a:t>
            </a:r>
            <a:r>
              <a:rPr lang="it-IT" sz="2800" b="1" dirty="0" smtClean="0"/>
              <a:t> RADIOPROTEZIONE NELLA MEDICINA </a:t>
            </a:r>
            <a:r>
              <a:rPr lang="it-IT" sz="2800" b="1" dirty="0" err="1" smtClean="0"/>
              <a:t>DI</a:t>
            </a:r>
            <a:r>
              <a:rPr lang="it-IT" sz="2800" b="1" dirty="0" smtClean="0"/>
              <a:t> BASE</a:t>
            </a:r>
          </a:p>
          <a:p>
            <a:endParaRPr lang="it-IT" sz="2800" dirty="0" smtClean="0"/>
          </a:p>
          <a:p>
            <a:endParaRPr lang="it-IT" sz="2800" dirty="0" smtClean="0"/>
          </a:p>
          <a:p>
            <a:r>
              <a:rPr lang="it-IT" sz="2800" dirty="0" smtClean="0"/>
              <a:t>		              </a:t>
            </a:r>
            <a:r>
              <a:rPr lang="it-IT" sz="2400" dirty="0" smtClean="0"/>
              <a:t>Trani 13 aprile2019</a:t>
            </a:r>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r>
              <a:rPr lang="it-IT" dirty="0" smtClean="0"/>
              <a:t>				</a:t>
            </a:r>
            <a:endParaRPr lang="it-IT"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1"/>
          <p:cNvGraphicFramePr>
            <a:graphicFrameLocks noGrp="1"/>
          </p:cNvGraphicFramePr>
          <p:nvPr/>
        </p:nvGraphicFramePr>
        <p:xfrm>
          <a:off x="1071538" y="214290"/>
          <a:ext cx="7143800" cy="6201098"/>
        </p:xfrm>
        <a:graphic>
          <a:graphicData uri="http://schemas.openxmlformats.org/drawingml/2006/table">
            <a:tbl>
              <a:tblPr/>
              <a:tblGrid>
                <a:gridCol w="3857652"/>
                <a:gridCol w="3286148"/>
              </a:tblGrid>
              <a:tr h="2645098">
                <a:tc>
                  <a:txBody>
                    <a:bodyPr/>
                    <a:lstStyle/>
                    <a:p>
                      <a:endParaRPr lang="it-IT" sz="1700" dirty="0" smtClean="0"/>
                    </a:p>
                    <a:p>
                      <a:r>
                        <a:rPr lang="it-IT" sz="1800" b="0" i="0" kern="1200" dirty="0" smtClean="0">
                          <a:solidFill>
                            <a:schemeClr val="tx1"/>
                          </a:solidFill>
                          <a:latin typeface="+mn-lt"/>
                          <a:ea typeface="+mn-ea"/>
                          <a:cs typeface="+mn-cs"/>
                        </a:rPr>
                        <a:t>Tabella 2 –                                                                              Quali test </a:t>
                      </a:r>
                      <a:r>
                        <a:rPr lang="it-IT" sz="1800" b="0" i="0" kern="1200" dirty="0" smtClean="0">
                          <a:solidFill>
                            <a:schemeClr val="tx1"/>
                          </a:solidFill>
                          <a:latin typeface="+mn-lt"/>
                          <a:ea typeface="+mn-ea"/>
                          <a:cs typeface="+mn-cs"/>
                        </a:rPr>
                        <a:t>comportano </a:t>
                      </a:r>
                      <a:r>
                        <a:rPr lang="it-IT" sz="1800" b="0" i="0" kern="1200" dirty="0" smtClean="0">
                          <a:solidFill>
                            <a:schemeClr val="tx1"/>
                          </a:solidFill>
                          <a:latin typeface="+mn-lt"/>
                          <a:ea typeface="+mn-ea"/>
                          <a:cs typeface="+mn-cs"/>
                        </a:rPr>
                        <a:t>assorbimento di radiazioni ionizzanti? </a:t>
                      </a:r>
                      <a:endParaRPr lang="it-IT" sz="1700" dirty="0" smtClean="0"/>
                    </a:p>
                    <a:p>
                      <a:endParaRPr lang="it-IT" sz="1700" dirty="0" smtClean="0"/>
                    </a:p>
                    <a:p>
                      <a:endParaRPr lang="it-IT" sz="1700" dirty="0" smtClean="0"/>
                    </a:p>
                    <a:p>
                      <a:r>
                        <a:rPr lang="it-IT" sz="1700" dirty="0" smtClean="0"/>
                        <a:t>Test </a:t>
                      </a:r>
                      <a:r>
                        <a:rPr lang="it-IT" sz="1700" dirty="0"/>
                        <a:t>diagnostico</a:t>
                      </a:r>
                    </a:p>
                  </a:txBody>
                  <a:tcPr marL="0" marR="0" marT="0" marB="0">
                    <a:lnL>
                      <a:noFill/>
                    </a:lnL>
                    <a:lnR>
                      <a:noFill/>
                    </a:lnR>
                    <a:lnT>
                      <a:noFill/>
                    </a:lnT>
                    <a:lnB>
                      <a:noFill/>
                    </a:lnB>
                    <a:solidFill>
                      <a:srgbClr val="FFFFFF"/>
                    </a:solidFill>
                  </a:tcPr>
                </a:tc>
                <a:tc>
                  <a:txBody>
                    <a:bodyPr/>
                    <a:lstStyle/>
                    <a:p>
                      <a:endParaRPr lang="it-IT" sz="1700" dirty="0" smtClean="0"/>
                    </a:p>
                    <a:p>
                      <a:endParaRPr lang="it-IT" sz="1700" dirty="0" smtClean="0"/>
                    </a:p>
                    <a:p>
                      <a:endParaRPr lang="it-IT" sz="1700" dirty="0" smtClean="0"/>
                    </a:p>
                    <a:p>
                      <a:endParaRPr lang="it-IT" sz="1700" dirty="0" smtClean="0"/>
                    </a:p>
                    <a:p>
                      <a:endParaRPr lang="it-IT" sz="1700" dirty="0" smtClean="0"/>
                    </a:p>
                    <a:p>
                      <a:endParaRPr lang="it-IT" sz="1700" dirty="0" smtClean="0"/>
                    </a:p>
                    <a:p>
                      <a:r>
                        <a:rPr lang="it-IT" sz="1700" dirty="0" smtClean="0"/>
                        <a:t>Risposte </a:t>
                      </a:r>
                      <a:r>
                        <a:rPr lang="it-IT" sz="1700" dirty="0"/>
                        <a:t>esatte</a:t>
                      </a:r>
                    </a:p>
                  </a:txBody>
                  <a:tcPr marL="0" marR="0" marT="0" marB="0">
                    <a:lnL>
                      <a:noFill/>
                    </a:lnL>
                    <a:lnR>
                      <a:noFill/>
                    </a:lnR>
                    <a:lnT>
                      <a:noFill/>
                    </a:lnT>
                    <a:lnB>
                      <a:noFill/>
                    </a:lnB>
                    <a:solidFill>
                      <a:srgbClr val="FFFFFF"/>
                    </a:solidFill>
                  </a:tcPr>
                </a:tc>
              </a:tr>
              <a:tr h="508000">
                <a:tc>
                  <a:txBody>
                    <a:bodyPr/>
                    <a:lstStyle/>
                    <a:p>
                      <a:r>
                        <a:rPr lang="it-IT" sz="1700"/>
                        <a:t>Rx femore</a:t>
                      </a:r>
                    </a:p>
                  </a:txBody>
                  <a:tcPr marL="0" marR="0" marT="0" marB="0">
                    <a:lnL>
                      <a:noFill/>
                    </a:lnL>
                    <a:lnR>
                      <a:noFill/>
                    </a:lnR>
                    <a:lnT>
                      <a:noFill/>
                    </a:lnT>
                    <a:lnB>
                      <a:noFill/>
                    </a:lnB>
                    <a:solidFill>
                      <a:srgbClr val="FFFFFF"/>
                    </a:solidFill>
                  </a:tcPr>
                </a:tc>
                <a:tc>
                  <a:txBody>
                    <a:bodyPr/>
                    <a:lstStyle/>
                    <a:p>
                      <a:r>
                        <a:rPr lang="it-IT" sz="1700" dirty="0"/>
                        <a:t>592 (80,33%)</a:t>
                      </a:r>
                    </a:p>
                  </a:txBody>
                  <a:tcPr marL="0" marR="0" marT="0" marB="0">
                    <a:lnL>
                      <a:noFill/>
                    </a:lnL>
                    <a:lnR>
                      <a:noFill/>
                    </a:lnR>
                    <a:lnT>
                      <a:noFill/>
                    </a:lnT>
                    <a:lnB>
                      <a:noFill/>
                    </a:lnB>
                    <a:solidFill>
                      <a:srgbClr val="FFFFFF"/>
                    </a:solidFill>
                  </a:tcPr>
                </a:tc>
              </a:tr>
              <a:tr h="508000">
                <a:tc>
                  <a:txBody>
                    <a:bodyPr/>
                    <a:lstStyle/>
                    <a:p>
                      <a:r>
                        <a:rPr lang="it-IT" sz="1700"/>
                        <a:t>RMN</a:t>
                      </a:r>
                    </a:p>
                  </a:txBody>
                  <a:tcPr marL="0" marR="0" marT="0" marB="0">
                    <a:lnL>
                      <a:noFill/>
                    </a:lnL>
                    <a:lnR>
                      <a:noFill/>
                    </a:lnR>
                    <a:lnT>
                      <a:noFill/>
                    </a:lnT>
                    <a:lnB>
                      <a:noFill/>
                    </a:lnB>
                    <a:solidFill>
                      <a:srgbClr val="FFFFFF"/>
                    </a:solidFill>
                  </a:tcPr>
                </a:tc>
                <a:tc>
                  <a:txBody>
                    <a:bodyPr/>
                    <a:lstStyle/>
                    <a:p>
                      <a:r>
                        <a:rPr lang="it-IT" sz="1700"/>
                        <a:t>659 (89,42%)</a:t>
                      </a:r>
                    </a:p>
                  </a:txBody>
                  <a:tcPr marL="0" marR="0" marT="0" marB="0">
                    <a:lnL>
                      <a:noFill/>
                    </a:lnL>
                    <a:lnR>
                      <a:noFill/>
                    </a:lnR>
                    <a:lnT>
                      <a:noFill/>
                    </a:lnT>
                    <a:lnB>
                      <a:noFill/>
                    </a:lnB>
                    <a:solidFill>
                      <a:srgbClr val="FFFFFF"/>
                    </a:solidFill>
                  </a:tcPr>
                </a:tc>
              </a:tr>
              <a:tr h="508000">
                <a:tc>
                  <a:txBody>
                    <a:bodyPr/>
                    <a:lstStyle/>
                    <a:p>
                      <a:r>
                        <a:rPr lang="it-IT" sz="1700"/>
                        <a:t>PET</a:t>
                      </a:r>
                    </a:p>
                  </a:txBody>
                  <a:tcPr marL="0" marR="0" marT="0" marB="0">
                    <a:lnL>
                      <a:noFill/>
                    </a:lnL>
                    <a:lnR>
                      <a:noFill/>
                    </a:lnR>
                    <a:lnT>
                      <a:noFill/>
                    </a:lnT>
                    <a:lnB>
                      <a:noFill/>
                    </a:lnB>
                    <a:solidFill>
                      <a:srgbClr val="FFFFFF"/>
                    </a:solidFill>
                  </a:tcPr>
                </a:tc>
                <a:tc>
                  <a:txBody>
                    <a:bodyPr/>
                    <a:lstStyle/>
                    <a:p>
                      <a:r>
                        <a:rPr lang="it-IT" sz="1700" u="sng" dirty="0"/>
                        <a:t>242 (32,84</a:t>
                      </a:r>
                      <a:r>
                        <a:rPr lang="it-IT" sz="1700" u="sng" dirty="0" smtClean="0"/>
                        <a:t>%)</a:t>
                      </a:r>
                      <a:endParaRPr lang="it-IT" sz="1700" u="sng" dirty="0"/>
                    </a:p>
                  </a:txBody>
                  <a:tcPr marL="0" marR="0" marT="0" marB="0">
                    <a:lnL>
                      <a:noFill/>
                    </a:lnL>
                    <a:lnR>
                      <a:noFill/>
                    </a:lnR>
                    <a:lnT>
                      <a:noFill/>
                    </a:lnT>
                    <a:lnB>
                      <a:noFill/>
                    </a:lnB>
                    <a:solidFill>
                      <a:srgbClr val="FFFFFF"/>
                    </a:solidFill>
                  </a:tcPr>
                </a:tc>
              </a:tr>
              <a:tr h="508000">
                <a:tc>
                  <a:txBody>
                    <a:bodyPr/>
                    <a:lstStyle/>
                    <a:p>
                      <a:r>
                        <a:rPr lang="it-IT" sz="1700"/>
                        <a:t>ECG</a:t>
                      </a:r>
                    </a:p>
                  </a:txBody>
                  <a:tcPr marL="0" marR="0" marT="0" marB="0">
                    <a:lnL>
                      <a:noFill/>
                    </a:lnL>
                    <a:lnR>
                      <a:noFill/>
                    </a:lnR>
                    <a:lnT>
                      <a:noFill/>
                    </a:lnT>
                    <a:lnB>
                      <a:noFill/>
                    </a:lnB>
                    <a:solidFill>
                      <a:srgbClr val="FFFFFF"/>
                    </a:solidFill>
                  </a:tcPr>
                </a:tc>
                <a:tc>
                  <a:txBody>
                    <a:bodyPr/>
                    <a:lstStyle/>
                    <a:p>
                      <a:r>
                        <a:rPr lang="it-IT" sz="1700"/>
                        <a:t>697 (94,57%)</a:t>
                      </a:r>
                    </a:p>
                  </a:txBody>
                  <a:tcPr marL="0" marR="0" marT="0" marB="0">
                    <a:lnL>
                      <a:noFill/>
                    </a:lnL>
                    <a:lnR>
                      <a:noFill/>
                    </a:lnR>
                    <a:lnT>
                      <a:noFill/>
                    </a:lnT>
                    <a:lnB>
                      <a:noFill/>
                    </a:lnB>
                    <a:solidFill>
                      <a:srgbClr val="FFFFFF"/>
                    </a:solidFill>
                  </a:tcPr>
                </a:tc>
              </a:tr>
              <a:tr h="508000">
                <a:tc>
                  <a:txBody>
                    <a:bodyPr/>
                    <a:lstStyle/>
                    <a:p>
                      <a:r>
                        <a:rPr lang="it-IT" sz="1700"/>
                        <a:t>Coronarografia</a:t>
                      </a:r>
                    </a:p>
                  </a:txBody>
                  <a:tcPr marL="0" marR="0" marT="0" marB="0">
                    <a:lnL>
                      <a:noFill/>
                    </a:lnL>
                    <a:lnR>
                      <a:noFill/>
                    </a:lnR>
                    <a:lnT>
                      <a:noFill/>
                    </a:lnT>
                    <a:lnB>
                      <a:noFill/>
                    </a:lnB>
                    <a:solidFill>
                      <a:srgbClr val="FFFFFF"/>
                    </a:solidFill>
                  </a:tcPr>
                </a:tc>
                <a:tc>
                  <a:txBody>
                    <a:bodyPr/>
                    <a:lstStyle/>
                    <a:p>
                      <a:r>
                        <a:rPr lang="it-IT" sz="1700" u="sng" dirty="0"/>
                        <a:t>469 (63,64%)</a:t>
                      </a:r>
                    </a:p>
                  </a:txBody>
                  <a:tcPr marL="0" marR="0" marT="0" marB="0">
                    <a:lnL>
                      <a:noFill/>
                    </a:lnL>
                    <a:lnR>
                      <a:noFill/>
                    </a:lnR>
                    <a:lnT>
                      <a:noFill/>
                    </a:lnT>
                    <a:lnB>
                      <a:noFill/>
                    </a:lnB>
                    <a:solidFill>
                      <a:srgbClr val="FFFFFF"/>
                    </a:solidFill>
                  </a:tcPr>
                </a:tc>
              </a:tr>
              <a:tr h="508000">
                <a:tc>
                  <a:txBody>
                    <a:bodyPr/>
                    <a:lstStyle/>
                    <a:p>
                      <a:r>
                        <a:rPr lang="it-IT" sz="1700"/>
                        <a:t>TAC</a:t>
                      </a:r>
                    </a:p>
                  </a:txBody>
                  <a:tcPr marL="0" marR="0" marT="0" marB="0">
                    <a:lnL>
                      <a:noFill/>
                    </a:lnL>
                    <a:lnR>
                      <a:noFill/>
                    </a:lnR>
                    <a:lnT>
                      <a:noFill/>
                    </a:lnT>
                    <a:lnB>
                      <a:noFill/>
                    </a:lnB>
                    <a:solidFill>
                      <a:srgbClr val="FFFFFF"/>
                    </a:solidFill>
                  </a:tcPr>
                </a:tc>
                <a:tc>
                  <a:txBody>
                    <a:bodyPr/>
                    <a:lstStyle/>
                    <a:p>
                      <a:r>
                        <a:rPr lang="it-IT" sz="1700"/>
                        <a:t>609 (82,63%)</a:t>
                      </a:r>
                    </a:p>
                  </a:txBody>
                  <a:tcPr marL="0" marR="0" marT="0" marB="0">
                    <a:lnL>
                      <a:noFill/>
                    </a:lnL>
                    <a:lnR>
                      <a:noFill/>
                    </a:lnR>
                    <a:lnT>
                      <a:noFill/>
                    </a:lnT>
                    <a:lnB>
                      <a:noFill/>
                    </a:lnB>
                    <a:solidFill>
                      <a:srgbClr val="FFFFFF"/>
                    </a:solidFill>
                  </a:tcPr>
                </a:tc>
              </a:tr>
              <a:tr h="508000">
                <a:tc>
                  <a:txBody>
                    <a:bodyPr/>
                    <a:lstStyle/>
                    <a:p>
                      <a:r>
                        <a:rPr lang="it-IT" sz="1700" dirty="0"/>
                        <a:t>Tutte esatte</a:t>
                      </a:r>
                    </a:p>
                  </a:txBody>
                  <a:tcPr marL="0" marR="0" marT="0" marB="0">
                    <a:lnL>
                      <a:noFill/>
                    </a:lnL>
                    <a:lnR>
                      <a:noFill/>
                    </a:lnR>
                    <a:lnT>
                      <a:noFill/>
                    </a:lnT>
                    <a:lnB>
                      <a:noFill/>
                    </a:lnB>
                    <a:solidFill>
                      <a:srgbClr val="FFFFFF"/>
                    </a:solidFill>
                  </a:tcPr>
                </a:tc>
                <a:tc>
                  <a:txBody>
                    <a:bodyPr/>
                    <a:lstStyle/>
                    <a:p>
                      <a:r>
                        <a:rPr lang="it-IT" sz="1700" dirty="0"/>
                        <a:t>138 (18,72%)</a:t>
                      </a:r>
                    </a:p>
                  </a:txBody>
                  <a:tcPr marL="0" marR="0" marT="0" marB="0">
                    <a:lnL>
                      <a:noFill/>
                    </a:lnL>
                    <a:lnR>
                      <a:noFill/>
                    </a:lnR>
                    <a:lnT>
                      <a:noFill/>
                    </a:lnT>
                    <a:lnB>
                      <a:noFill/>
                    </a:lnB>
                    <a:solidFill>
                      <a:srgbClr val="FFFFFF"/>
                    </a:solidFill>
                  </a:tcPr>
                </a:tc>
              </a:tr>
            </a:tbl>
          </a:graphicData>
        </a:graphic>
      </p:graphicFrame>
      <p:sp>
        <p:nvSpPr>
          <p:cNvPr id="614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rgbClr val="444444"/>
                </a:solidFill>
                <a:effectLst/>
                <a:latin typeface="Open Sans"/>
                <a:cs typeface="Arial" pitchFamily="34" charset="0"/>
              </a:rPr>
              <a:t>abella 2 – Quali test comportanto assorbimento di radiazioni ionizzanti? </a:t>
            </a:r>
            <a:r>
              <a:rPr kumimoji="0" lang="it-IT" sz="600" b="0" i="0" u="none" strike="noStrike" cap="none" normalizeH="0" baseline="0" smtClean="0">
                <a:ln>
                  <a:noFill/>
                </a:ln>
                <a:solidFill>
                  <a:schemeClr val="tx1"/>
                </a:solidFill>
                <a:effectLst/>
                <a:latin typeface="Arial" pitchFamily="34" charset="0"/>
                <a:cs typeface="Arial" pitchFamily="34" charset="0"/>
              </a:rPr>
              <a:t/>
            </a:r>
            <a:br>
              <a:rPr kumimoji="0" lang="it-IT" sz="600" b="0" i="0" u="none" strike="noStrike" cap="none" normalizeH="0" baseline="0" smtClean="0">
                <a:ln>
                  <a:noFill/>
                </a:ln>
                <a:solidFill>
                  <a:schemeClr val="tx1"/>
                </a:solidFill>
                <a:effectLst/>
                <a:latin typeface="Arial" pitchFamily="34" charset="0"/>
                <a:cs typeface="Arial" pitchFamily="34" charset="0"/>
              </a:rPr>
            </a:b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785786" y="1997839"/>
            <a:ext cx="7715304" cy="1754326"/>
          </a:xfrm>
          <a:prstGeom prst="rect">
            <a:avLst/>
          </a:prstGeom>
        </p:spPr>
        <p:txBody>
          <a:bodyPr wrap="square">
            <a:spAutoFit/>
          </a:bodyPr>
          <a:lstStyle/>
          <a:p>
            <a:pPr algn="just"/>
            <a:r>
              <a:rPr lang="it-IT" dirty="0"/>
              <a:t>Item 6. La seconda domanda della sezione chiedeva ai medici di indicare tra 3 sequenze, relative a 4 esami diagnostici, quella in ordine crescente di esposizione alle radiazioni ionizzanti, intendendo così valutare grossolanamente il grado di conoscenza della misura dell’esposizione </a:t>
            </a:r>
            <a:r>
              <a:rPr lang="it-IT" dirty="0" smtClean="0"/>
              <a:t>radioattiva . </a:t>
            </a:r>
            <a:r>
              <a:rPr lang="it-IT" dirty="0" smtClean="0">
                <a:solidFill>
                  <a:srgbClr val="FF0000"/>
                </a:solidFill>
              </a:rPr>
              <a:t>Hanno </a:t>
            </a:r>
            <a:r>
              <a:rPr lang="it-IT" dirty="0">
                <a:solidFill>
                  <a:srgbClr val="FF0000"/>
                </a:solidFill>
              </a:rPr>
              <a:t>indicato la sequenza corretta (</a:t>
            </a:r>
            <a:r>
              <a:rPr lang="it-IT" dirty="0" err="1">
                <a:solidFill>
                  <a:srgbClr val="FF0000"/>
                </a:solidFill>
              </a:rPr>
              <a:t>Rx</a:t>
            </a:r>
            <a:r>
              <a:rPr lang="it-IT" dirty="0">
                <a:solidFill>
                  <a:srgbClr val="FF0000"/>
                </a:solidFill>
              </a:rPr>
              <a:t> torace – </a:t>
            </a:r>
            <a:r>
              <a:rPr lang="it-IT" dirty="0" err="1">
                <a:solidFill>
                  <a:srgbClr val="FF0000"/>
                </a:solidFill>
              </a:rPr>
              <a:t>Rx</a:t>
            </a:r>
            <a:r>
              <a:rPr lang="it-IT" dirty="0">
                <a:solidFill>
                  <a:srgbClr val="FF0000"/>
                </a:solidFill>
              </a:rPr>
              <a:t> Cervicale – TAC addome – Angioplastica coronarica) 255 medici (34,74%)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1"/>
          <p:cNvGraphicFramePr>
            <a:graphicFrameLocks noGrp="1"/>
          </p:cNvGraphicFramePr>
          <p:nvPr/>
        </p:nvGraphicFramePr>
        <p:xfrm>
          <a:off x="1214414" y="2500306"/>
          <a:ext cx="5929356" cy="1645920"/>
        </p:xfrm>
        <a:graphic>
          <a:graphicData uri="http://schemas.openxmlformats.org/drawingml/2006/table">
            <a:tbl>
              <a:tblPr/>
              <a:tblGrid>
                <a:gridCol w="438257"/>
                <a:gridCol w="1881925"/>
                <a:gridCol w="631606"/>
                <a:gridCol w="928073"/>
                <a:gridCol w="760505"/>
                <a:gridCol w="1288990"/>
              </a:tblGrid>
              <a:tr h="224315">
                <a:tc>
                  <a:txBody>
                    <a:bodyPr/>
                    <a:lstStyle/>
                    <a:p>
                      <a:endParaRPr lang="it-IT" dirty="0"/>
                    </a:p>
                  </a:txBody>
                  <a:tcPr marL="0" marR="0" marT="0" marB="0">
                    <a:lnL>
                      <a:noFill/>
                    </a:lnL>
                    <a:lnR>
                      <a:noFill/>
                    </a:lnR>
                    <a:lnT>
                      <a:noFill/>
                    </a:lnT>
                    <a:lnB>
                      <a:noFill/>
                    </a:lnB>
                    <a:solidFill>
                      <a:srgbClr val="FFFFFF"/>
                    </a:solidFill>
                  </a:tcPr>
                </a:tc>
                <a:tc>
                  <a:txBody>
                    <a:bodyPr/>
                    <a:lstStyle/>
                    <a:p>
                      <a:endParaRPr lang="it-IT"/>
                    </a:p>
                  </a:txBody>
                  <a:tcPr marL="0" marR="0" marT="0" marB="0">
                    <a:lnL>
                      <a:noFill/>
                    </a:lnL>
                    <a:lnR>
                      <a:noFill/>
                    </a:lnR>
                    <a:lnT>
                      <a:noFill/>
                    </a:lnT>
                    <a:lnB>
                      <a:noFill/>
                    </a:lnB>
                    <a:solidFill>
                      <a:srgbClr val="FFFFFF"/>
                    </a:solidFill>
                  </a:tcPr>
                </a:tc>
                <a:tc>
                  <a:txBody>
                    <a:bodyPr/>
                    <a:lstStyle/>
                    <a:p>
                      <a:r>
                        <a:rPr lang="it-IT"/>
                        <a:t>1-50</a:t>
                      </a:r>
                    </a:p>
                  </a:txBody>
                  <a:tcPr marL="0" marR="0" marT="0" marB="0">
                    <a:lnL>
                      <a:noFill/>
                    </a:lnL>
                    <a:lnR>
                      <a:noFill/>
                    </a:lnR>
                    <a:lnT>
                      <a:noFill/>
                    </a:lnT>
                    <a:lnB>
                      <a:noFill/>
                    </a:lnB>
                    <a:solidFill>
                      <a:srgbClr val="FFFFFF"/>
                    </a:solidFill>
                  </a:tcPr>
                </a:tc>
                <a:tc>
                  <a:txBody>
                    <a:bodyPr/>
                    <a:lstStyle/>
                    <a:p>
                      <a:r>
                        <a:rPr lang="it-IT"/>
                        <a:t>50-200</a:t>
                      </a:r>
                    </a:p>
                  </a:txBody>
                  <a:tcPr marL="0" marR="0" marT="0" marB="0">
                    <a:lnL>
                      <a:noFill/>
                    </a:lnL>
                    <a:lnR>
                      <a:noFill/>
                    </a:lnR>
                    <a:lnT>
                      <a:noFill/>
                    </a:lnT>
                    <a:lnB>
                      <a:noFill/>
                    </a:lnB>
                    <a:solidFill>
                      <a:srgbClr val="FFFFFF"/>
                    </a:solidFill>
                  </a:tcPr>
                </a:tc>
                <a:tc>
                  <a:txBody>
                    <a:bodyPr/>
                    <a:lstStyle/>
                    <a:p>
                      <a:r>
                        <a:rPr lang="it-IT"/>
                        <a:t>&gt; 200</a:t>
                      </a:r>
                    </a:p>
                  </a:txBody>
                  <a:tcPr marL="0" marR="0" marT="0" marB="0">
                    <a:lnL>
                      <a:noFill/>
                    </a:lnL>
                    <a:lnR>
                      <a:noFill/>
                    </a:lnR>
                    <a:lnT>
                      <a:noFill/>
                    </a:lnT>
                    <a:lnB>
                      <a:noFill/>
                    </a:lnB>
                    <a:solidFill>
                      <a:srgbClr val="FFFFFF"/>
                    </a:solidFill>
                  </a:tcPr>
                </a:tc>
                <a:tc>
                  <a:txBody>
                    <a:bodyPr/>
                    <a:lstStyle/>
                    <a:p>
                      <a:r>
                        <a:rPr lang="it-IT"/>
                        <a:t>Esatte</a:t>
                      </a:r>
                    </a:p>
                  </a:txBody>
                  <a:tcPr marL="0" marR="0" marT="0" marB="0">
                    <a:lnL>
                      <a:noFill/>
                    </a:lnL>
                    <a:lnR>
                      <a:noFill/>
                    </a:lnR>
                    <a:lnT>
                      <a:noFill/>
                    </a:lnT>
                    <a:lnB>
                      <a:noFill/>
                    </a:lnB>
                    <a:solidFill>
                      <a:srgbClr val="FFFFFF"/>
                    </a:solidFill>
                  </a:tcPr>
                </a:tc>
              </a:tr>
              <a:tr h="224315">
                <a:tc>
                  <a:txBody>
                    <a:bodyPr/>
                    <a:lstStyle/>
                    <a:p>
                      <a:r>
                        <a:rPr lang="it-IT"/>
                        <a:t>a)</a:t>
                      </a:r>
                    </a:p>
                  </a:txBody>
                  <a:tcPr marL="0" marR="0" marT="0" marB="0">
                    <a:lnL>
                      <a:noFill/>
                    </a:lnL>
                    <a:lnR>
                      <a:noFill/>
                    </a:lnR>
                    <a:lnT>
                      <a:noFill/>
                    </a:lnT>
                    <a:lnB>
                      <a:noFill/>
                    </a:lnB>
                    <a:solidFill>
                      <a:srgbClr val="FFFFFF"/>
                    </a:solidFill>
                  </a:tcPr>
                </a:tc>
                <a:tc>
                  <a:txBody>
                    <a:bodyPr/>
                    <a:lstStyle/>
                    <a:p>
                      <a:r>
                        <a:rPr lang="it-IT"/>
                        <a:t>Rx rachide lombare</a:t>
                      </a:r>
                    </a:p>
                  </a:txBody>
                  <a:tcPr marL="0" marR="0" marT="0" marB="0">
                    <a:lnL>
                      <a:noFill/>
                    </a:lnL>
                    <a:lnR>
                      <a:noFill/>
                    </a:lnR>
                    <a:lnT>
                      <a:noFill/>
                    </a:lnT>
                    <a:lnB>
                      <a:noFill/>
                    </a:lnB>
                    <a:solidFill>
                      <a:srgbClr val="FFFFFF"/>
                    </a:solidFill>
                  </a:tcPr>
                </a:tc>
                <a:tc>
                  <a:txBody>
                    <a:bodyPr/>
                    <a:lstStyle/>
                    <a:p>
                      <a:r>
                        <a:rPr lang="it-IT"/>
                        <a:t>□</a:t>
                      </a:r>
                    </a:p>
                  </a:txBody>
                  <a:tcPr marL="0" marR="0" marT="0" marB="0">
                    <a:lnL>
                      <a:noFill/>
                    </a:lnL>
                    <a:lnR>
                      <a:noFill/>
                    </a:lnR>
                    <a:lnT>
                      <a:noFill/>
                    </a:lnT>
                    <a:lnB>
                      <a:noFill/>
                    </a:lnB>
                    <a:solidFill>
                      <a:srgbClr val="FFFFFF"/>
                    </a:solidFill>
                  </a:tcPr>
                </a:tc>
                <a:tc>
                  <a:txBody>
                    <a:bodyPr/>
                    <a:lstStyle/>
                    <a:p>
                      <a:r>
                        <a:rPr lang="it-IT"/>
                        <a:t>√</a:t>
                      </a:r>
                    </a:p>
                  </a:txBody>
                  <a:tcPr marL="0" marR="0" marT="0" marB="0">
                    <a:lnL>
                      <a:noFill/>
                    </a:lnL>
                    <a:lnR>
                      <a:noFill/>
                    </a:lnR>
                    <a:lnT>
                      <a:noFill/>
                    </a:lnT>
                    <a:lnB>
                      <a:noFill/>
                    </a:lnB>
                    <a:solidFill>
                      <a:srgbClr val="FFFFFF"/>
                    </a:solidFill>
                  </a:tcPr>
                </a:tc>
                <a:tc>
                  <a:txBody>
                    <a:bodyPr/>
                    <a:lstStyle/>
                    <a:p>
                      <a:r>
                        <a:rPr lang="it-IT"/>
                        <a:t>□</a:t>
                      </a:r>
                    </a:p>
                  </a:txBody>
                  <a:tcPr marL="0" marR="0" marT="0" marB="0">
                    <a:lnL>
                      <a:noFill/>
                    </a:lnL>
                    <a:lnR>
                      <a:noFill/>
                    </a:lnR>
                    <a:lnT>
                      <a:noFill/>
                    </a:lnT>
                    <a:lnB>
                      <a:noFill/>
                    </a:lnB>
                    <a:solidFill>
                      <a:srgbClr val="FFFFFF"/>
                    </a:solidFill>
                  </a:tcPr>
                </a:tc>
                <a:tc>
                  <a:txBody>
                    <a:bodyPr/>
                    <a:lstStyle/>
                    <a:p>
                      <a:r>
                        <a:rPr lang="it-IT"/>
                        <a:t>219 (29,76%)</a:t>
                      </a:r>
                    </a:p>
                  </a:txBody>
                  <a:tcPr marL="0" marR="0" marT="0" marB="0">
                    <a:lnL>
                      <a:noFill/>
                    </a:lnL>
                    <a:lnR>
                      <a:noFill/>
                    </a:lnR>
                    <a:lnT>
                      <a:noFill/>
                    </a:lnT>
                    <a:lnB>
                      <a:noFill/>
                    </a:lnB>
                    <a:solidFill>
                      <a:srgbClr val="FFFFFF"/>
                    </a:solidFill>
                  </a:tcPr>
                </a:tc>
              </a:tr>
              <a:tr h="224315">
                <a:tc>
                  <a:txBody>
                    <a:bodyPr/>
                    <a:lstStyle/>
                    <a:p>
                      <a:r>
                        <a:rPr lang="it-IT"/>
                        <a:t>b)</a:t>
                      </a:r>
                    </a:p>
                  </a:txBody>
                  <a:tcPr marL="0" marR="0" marT="0" marB="0">
                    <a:lnL>
                      <a:noFill/>
                    </a:lnL>
                    <a:lnR>
                      <a:noFill/>
                    </a:lnR>
                    <a:lnT>
                      <a:noFill/>
                    </a:lnT>
                    <a:lnB>
                      <a:noFill/>
                    </a:lnB>
                    <a:solidFill>
                      <a:srgbClr val="FFFFFF"/>
                    </a:solidFill>
                  </a:tcPr>
                </a:tc>
                <a:tc>
                  <a:txBody>
                    <a:bodyPr/>
                    <a:lstStyle/>
                    <a:p>
                      <a:r>
                        <a:rPr lang="it-IT"/>
                        <a:t>TAC torace</a:t>
                      </a:r>
                    </a:p>
                  </a:txBody>
                  <a:tcPr marL="0" marR="0" marT="0" marB="0">
                    <a:lnL>
                      <a:noFill/>
                    </a:lnL>
                    <a:lnR>
                      <a:noFill/>
                    </a:lnR>
                    <a:lnT>
                      <a:noFill/>
                    </a:lnT>
                    <a:lnB>
                      <a:noFill/>
                    </a:lnB>
                    <a:solidFill>
                      <a:srgbClr val="FFFFFF"/>
                    </a:solidFill>
                  </a:tcPr>
                </a:tc>
                <a:tc>
                  <a:txBody>
                    <a:bodyPr/>
                    <a:lstStyle/>
                    <a:p>
                      <a:r>
                        <a:rPr lang="it-IT"/>
                        <a:t>□</a:t>
                      </a:r>
                    </a:p>
                  </a:txBody>
                  <a:tcPr marL="0" marR="0" marT="0" marB="0">
                    <a:lnL>
                      <a:noFill/>
                    </a:lnL>
                    <a:lnR>
                      <a:noFill/>
                    </a:lnR>
                    <a:lnT>
                      <a:noFill/>
                    </a:lnT>
                    <a:lnB>
                      <a:noFill/>
                    </a:lnB>
                    <a:solidFill>
                      <a:srgbClr val="FFFFFF"/>
                    </a:solidFill>
                  </a:tcPr>
                </a:tc>
                <a:tc>
                  <a:txBody>
                    <a:bodyPr/>
                    <a:lstStyle/>
                    <a:p>
                      <a:r>
                        <a:rPr lang="it-IT"/>
                        <a:t>□</a:t>
                      </a:r>
                    </a:p>
                  </a:txBody>
                  <a:tcPr marL="0" marR="0" marT="0" marB="0">
                    <a:lnL>
                      <a:noFill/>
                    </a:lnL>
                    <a:lnR>
                      <a:noFill/>
                    </a:lnR>
                    <a:lnT>
                      <a:noFill/>
                    </a:lnT>
                    <a:lnB>
                      <a:noFill/>
                    </a:lnB>
                    <a:solidFill>
                      <a:srgbClr val="FFFFFF"/>
                    </a:solidFill>
                  </a:tcPr>
                </a:tc>
                <a:tc>
                  <a:txBody>
                    <a:bodyPr/>
                    <a:lstStyle/>
                    <a:p>
                      <a:r>
                        <a:rPr lang="it-IT"/>
                        <a:t>√</a:t>
                      </a:r>
                    </a:p>
                  </a:txBody>
                  <a:tcPr marL="0" marR="0" marT="0" marB="0">
                    <a:lnL>
                      <a:noFill/>
                    </a:lnL>
                    <a:lnR>
                      <a:noFill/>
                    </a:lnR>
                    <a:lnT>
                      <a:noFill/>
                    </a:lnT>
                    <a:lnB>
                      <a:noFill/>
                    </a:lnB>
                    <a:solidFill>
                      <a:srgbClr val="FFFFFF"/>
                    </a:solidFill>
                  </a:tcPr>
                </a:tc>
                <a:tc>
                  <a:txBody>
                    <a:bodyPr/>
                    <a:lstStyle/>
                    <a:p>
                      <a:r>
                        <a:rPr lang="it-IT"/>
                        <a:t>312 (42,33%)</a:t>
                      </a:r>
                    </a:p>
                  </a:txBody>
                  <a:tcPr marL="0" marR="0" marT="0" marB="0">
                    <a:lnL>
                      <a:noFill/>
                    </a:lnL>
                    <a:lnR>
                      <a:noFill/>
                    </a:lnR>
                    <a:lnT>
                      <a:noFill/>
                    </a:lnT>
                    <a:lnB>
                      <a:noFill/>
                    </a:lnB>
                    <a:solidFill>
                      <a:srgbClr val="FFFFFF"/>
                    </a:solidFill>
                  </a:tcPr>
                </a:tc>
              </a:tr>
              <a:tr h="224315">
                <a:tc>
                  <a:txBody>
                    <a:bodyPr/>
                    <a:lstStyle/>
                    <a:p>
                      <a:r>
                        <a:rPr lang="it-IT"/>
                        <a:t>c)</a:t>
                      </a:r>
                    </a:p>
                  </a:txBody>
                  <a:tcPr marL="0" marR="0" marT="0" marB="0">
                    <a:lnL>
                      <a:noFill/>
                    </a:lnL>
                    <a:lnR>
                      <a:noFill/>
                    </a:lnR>
                    <a:lnT>
                      <a:noFill/>
                    </a:lnT>
                    <a:lnB>
                      <a:noFill/>
                    </a:lnB>
                    <a:solidFill>
                      <a:srgbClr val="FFFFFF"/>
                    </a:solidFill>
                  </a:tcPr>
                </a:tc>
                <a:tc>
                  <a:txBody>
                    <a:bodyPr/>
                    <a:lstStyle/>
                    <a:p>
                      <a:r>
                        <a:rPr lang="it-IT" dirty="0" err="1"/>
                        <a:t>Rx</a:t>
                      </a:r>
                      <a:r>
                        <a:rPr lang="it-IT" dirty="0"/>
                        <a:t> mammografia</a:t>
                      </a:r>
                    </a:p>
                  </a:txBody>
                  <a:tcPr marL="0" marR="0" marT="0" marB="0">
                    <a:lnL>
                      <a:noFill/>
                    </a:lnL>
                    <a:lnR>
                      <a:noFill/>
                    </a:lnR>
                    <a:lnT>
                      <a:noFill/>
                    </a:lnT>
                    <a:lnB>
                      <a:noFill/>
                    </a:lnB>
                    <a:solidFill>
                      <a:srgbClr val="FFFFFF"/>
                    </a:solidFill>
                  </a:tcPr>
                </a:tc>
                <a:tc>
                  <a:txBody>
                    <a:bodyPr/>
                    <a:lstStyle/>
                    <a:p>
                      <a:r>
                        <a:rPr lang="it-IT"/>
                        <a:t>√</a:t>
                      </a:r>
                    </a:p>
                  </a:txBody>
                  <a:tcPr marL="0" marR="0" marT="0" marB="0">
                    <a:lnL>
                      <a:noFill/>
                    </a:lnL>
                    <a:lnR>
                      <a:noFill/>
                    </a:lnR>
                    <a:lnT>
                      <a:noFill/>
                    </a:lnT>
                    <a:lnB>
                      <a:noFill/>
                    </a:lnB>
                    <a:solidFill>
                      <a:srgbClr val="FFFFFF"/>
                    </a:solidFill>
                  </a:tcPr>
                </a:tc>
                <a:tc>
                  <a:txBody>
                    <a:bodyPr/>
                    <a:lstStyle/>
                    <a:p>
                      <a:r>
                        <a:rPr lang="it-IT"/>
                        <a:t>□</a:t>
                      </a:r>
                    </a:p>
                  </a:txBody>
                  <a:tcPr marL="0" marR="0" marT="0" marB="0">
                    <a:lnL>
                      <a:noFill/>
                    </a:lnL>
                    <a:lnR>
                      <a:noFill/>
                    </a:lnR>
                    <a:lnT>
                      <a:noFill/>
                    </a:lnT>
                    <a:lnB>
                      <a:noFill/>
                    </a:lnB>
                    <a:solidFill>
                      <a:srgbClr val="FFFFFF"/>
                    </a:solidFill>
                  </a:tcPr>
                </a:tc>
                <a:tc>
                  <a:txBody>
                    <a:bodyPr/>
                    <a:lstStyle/>
                    <a:p>
                      <a:r>
                        <a:rPr lang="it-IT"/>
                        <a:t>□</a:t>
                      </a:r>
                    </a:p>
                  </a:txBody>
                  <a:tcPr marL="0" marR="0" marT="0" marB="0">
                    <a:lnL>
                      <a:noFill/>
                    </a:lnL>
                    <a:lnR>
                      <a:noFill/>
                    </a:lnR>
                    <a:lnT>
                      <a:noFill/>
                    </a:lnT>
                    <a:lnB>
                      <a:noFill/>
                    </a:lnB>
                    <a:solidFill>
                      <a:srgbClr val="FFFFFF"/>
                    </a:solidFill>
                  </a:tcPr>
                </a:tc>
                <a:tc>
                  <a:txBody>
                    <a:bodyPr/>
                    <a:lstStyle/>
                    <a:p>
                      <a:r>
                        <a:rPr lang="it-IT"/>
                        <a:t>487 (66,17%)</a:t>
                      </a:r>
                    </a:p>
                  </a:txBody>
                  <a:tcPr marL="0" marR="0" marT="0" marB="0">
                    <a:lnL>
                      <a:noFill/>
                    </a:lnL>
                    <a:lnR>
                      <a:noFill/>
                    </a:lnR>
                    <a:lnT>
                      <a:noFill/>
                    </a:lnT>
                    <a:lnB>
                      <a:noFill/>
                    </a:lnB>
                    <a:solidFill>
                      <a:srgbClr val="FFFFFF"/>
                    </a:solidFill>
                  </a:tcPr>
                </a:tc>
              </a:tr>
              <a:tr h="448630">
                <a:tc>
                  <a:txBody>
                    <a:bodyPr/>
                    <a:lstStyle/>
                    <a:p>
                      <a:r>
                        <a:rPr lang="it-IT"/>
                        <a:t>d)</a:t>
                      </a:r>
                    </a:p>
                  </a:txBody>
                  <a:tcPr marL="0" marR="0" marT="0" marB="0">
                    <a:lnL>
                      <a:noFill/>
                    </a:lnL>
                    <a:lnR>
                      <a:noFill/>
                    </a:lnR>
                    <a:lnT>
                      <a:noFill/>
                    </a:lnT>
                    <a:lnB>
                      <a:noFill/>
                    </a:lnB>
                    <a:solidFill>
                      <a:srgbClr val="FFFFFF"/>
                    </a:solidFill>
                  </a:tcPr>
                </a:tc>
                <a:tc>
                  <a:txBody>
                    <a:bodyPr/>
                    <a:lstStyle/>
                    <a:p>
                      <a:r>
                        <a:rPr lang="it-IT"/>
                        <a:t>Scintigrafia ossea (total body)</a:t>
                      </a:r>
                    </a:p>
                  </a:txBody>
                  <a:tcPr marL="0" marR="0" marT="0" marB="0">
                    <a:lnL>
                      <a:noFill/>
                    </a:lnL>
                    <a:lnR>
                      <a:noFill/>
                    </a:lnR>
                    <a:lnT>
                      <a:noFill/>
                    </a:lnT>
                    <a:lnB>
                      <a:noFill/>
                    </a:lnB>
                    <a:solidFill>
                      <a:srgbClr val="FFFFFF"/>
                    </a:solidFill>
                  </a:tcPr>
                </a:tc>
                <a:tc>
                  <a:txBody>
                    <a:bodyPr/>
                    <a:lstStyle/>
                    <a:p>
                      <a:r>
                        <a:rPr lang="it-IT"/>
                        <a:t>□</a:t>
                      </a:r>
                    </a:p>
                  </a:txBody>
                  <a:tcPr marL="0" marR="0" marT="0" marB="0">
                    <a:lnL>
                      <a:noFill/>
                    </a:lnL>
                    <a:lnR>
                      <a:noFill/>
                    </a:lnR>
                    <a:lnT>
                      <a:noFill/>
                    </a:lnT>
                    <a:lnB>
                      <a:noFill/>
                    </a:lnB>
                    <a:solidFill>
                      <a:srgbClr val="FFFFFF"/>
                    </a:solidFill>
                  </a:tcPr>
                </a:tc>
                <a:tc>
                  <a:txBody>
                    <a:bodyPr/>
                    <a:lstStyle/>
                    <a:p>
                      <a:r>
                        <a:rPr lang="it-IT" dirty="0"/>
                        <a:t>√</a:t>
                      </a:r>
                    </a:p>
                  </a:txBody>
                  <a:tcPr marL="0" marR="0" marT="0" marB="0">
                    <a:lnL>
                      <a:noFill/>
                    </a:lnL>
                    <a:lnR>
                      <a:noFill/>
                    </a:lnR>
                    <a:lnT>
                      <a:noFill/>
                    </a:lnT>
                    <a:lnB>
                      <a:noFill/>
                    </a:lnB>
                    <a:solidFill>
                      <a:srgbClr val="FFFFFF"/>
                    </a:solidFill>
                  </a:tcPr>
                </a:tc>
                <a:tc>
                  <a:txBody>
                    <a:bodyPr/>
                    <a:lstStyle/>
                    <a:p>
                      <a:r>
                        <a:rPr lang="it-IT"/>
                        <a:t>□</a:t>
                      </a:r>
                    </a:p>
                  </a:txBody>
                  <a:tcPr marL="0" marR="0" marT="0" marB="0">
                    <a:lnL>
                      <a:noFill/>
                    </a:lnL>
                    <a:lnR>
                      <a:noFill/>
                    </a:lnR>
                    <a:lnT>
                      <a:noFill/>
                    </a:lnT>
                    <a:lnB>
                      <a:noFill/>
                    </a:lnB>
                    <a:solidFill>
                      <a:srgbClr val="FFFFFF"/>
                    </a:solidFill>
                  </a:tcPr>
                </a:tc>
                <a:tc>
                  <a:txBody>
                    <a:bodyPr/>
                    <a:lstStyle/>
                    <a:p>
                      <a:r>
                        <a:rPr lang="it-IT" dirty="0"/>
                        <a:t>201 (27,27%)</a:t>
                      </a:r>
                    </a:p>
                  </a:txBody>
                  <a:tcPr marL="0" marR="0" marT="0" marB="0">
                    <a:lnL>
                      <a:noFill/>
                    </a:lnL>
                    <a:lnR>
                      <a:noFill/>
                    </a:lnR>
                    <a:lnT>
                      <a:noFill/>
                    </a:lnT>
                    <a:lnB>
                      <a:noFill/>
                    </a:lnB>
                    <a:solidFill>
                      <a:srgbClr val="FFFFFF"/>
                    </a:solidFill>
                  </a:tcPr>
                </a:tc>
              </a:tr>
            </a:tbl>
          </a:graphicData>
        </a:graphic>
      </p:graphicFrame>
      <p:sp>
        <p:nvSpPr>
          <p:cNvPr id="4097"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rgbClr val="444444"/>
                </a:solidFill>
                <a:effectLst/>
                <a:latin typeface="Open Sans"/>
                <a:cs typeface="Arial" pitchFamily="34" charset="0"/>
              </a:rPr>
              <a:t>– Equivalenza di alcuni test rispetto alla rs standard del torace</a:t>
            </a:r>
            <a:r>
              <a:rPr kumimoji="0" lang="it-IT" sz="600" b="0" i="0" u="none" strike="noStrike" cap="none" normalizeH="0" baseline="0" smtClean="0">
                <a:ln>
                  <a:noFill/>
                </a:ln>
                <a:solidFill>
                  <a:schemeClr val="tx1"/>
                </a:solidFill>
                <a:effectLst/>
                <a:latin typeface="Arial" pitchFamily="34" charset="0"/>
                <a:cs typeface="Arial" pitchFamily="34" charset="0"/>
              </a:rPr>
              <a:t/>
            </a:r>
            <a:br>
              <a:rPr kumimoji="0" lang="it-IT" sz="600" b="0" i="0" u="none" strike="noStrike" cap="none" normalizeH="0" baseline="0" smtClean="0">
                <a:ln>
                  <a:noFill/>
                </a:ln>
                <a:solidFill>
                  <a:schemeClr val="tx1"/>
                </a:solidFill>
                <a:effectLst/>
                <a:latin typeface="Arial" pitchFamily="34" charset="0"/>
                <a:cs typeface="Arial" pitchFamily="34" charset="0"/>
              </a:rPr>
            </a:b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CasellaDiTesto 3"/>
          <p:cNvSpPr txBox="1"/>
          <p:nvPr/>
        </p:nvSpPr>
        <p:spPr>
          <a:xfrm>
            <a:off x="0" y="714356"/>
            <a:ext cx="9144000" cy="1200329"/>
          </a:xfrm>
          <a:prstGeom prst="rect">
            <a:avLst/>
          </a:prstGeom>
          <a:noFill/>
        </p:spPr>
        <p:txBody>
          <a:bodyPr wrap="square" rtlCol="0">
            <a:spAutoFit/>
          </a:bodyPr>
          <a:lstStyle/>
          <a:p>
            <a:pPr algn="just"/>
            <a:r>
              <a:rPr lang="it-IT" dirty="0"/>
              <a:t>Item 7. L’ultima domanda della sezione invece riportava uno specchietto in cui si chiedeva di indicare in quale intervallo di valori cadesse la corrispondenza di un determinato test diagnostico nei confronti della radiografia standard del torace (considerata come unità). </a:t>
            </a:r>
            <a:r>
              <a:rPr lang="it-IT" dirty="0" smtClean="0"/>
              <a:t>Equivalenza </a:t>
            </a:r>
            <a:r>
              <a:rPr lang="it-IT" dirty="0"/>
              <a:t>di alcuni test rispetto alla </a:t>
            </a:r>
            <a:r>
              <a:rPr lang="it-IT" dirty="0" err="1" smtClean="0"/>
              <a:t>rx</a:t>
            </a:r>
            <a:r>
              <a:rPr lang="it-IT" dirty="0" smtClean="0"/>
              <a:t> </a:t>
            </a:r>
            <a:r>
              <a:rPr lang="it-IT" dirty="0"/>
              <a:t>standard del torace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142976" y="2828836"/>
            <a:ext cx="6858048" cy="923330"/>
          </a:xfrm>
          <a:prstGeom prst="rect">
            <a:avLst/>
          </a:prstGeom>
        </p:spPr>
        <p:txBody>
          <a:bodyPr wrap="square">
            <a:spAutoFit/>
          </a:bodyPr>
          <a:lstStyle/>
          <a:p>
            <a:pPr algn="just"/>
            <a:r>
              <a:rPr lang="it-IT" dirty="0"/>
              <a:t>Se calcoliamo lo score medio ottenuto dal totale dei questionari per i 6 </a:t>
            </a:r>
            <a:r>
              <a:rPr lang="it-IT" dirty="0" err="1"/>
              <a:t>items</a:t>
            </a:r>
            <a:r>
              <a:rPr lang="it-IT" dirty="0"/>
              <a:t> della sezione B esso è di 2,19 risposte esatte corrispondenti al </a:t>
            </a:r>
            <a:r>
              <a:rPr lang="it-IT" dirty="0">
                <a:solidFill>
                  <a:srgbClr val="FF0000"/>
                </a:solidFill>
              </a:rPr>
              <a:t>36,46%.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28596" y="2274838"/>
            <a:ext cx="8215370" cy="2031325"/>
          </a:xfrm>
          <a:prstGeom prst="rect">
            <a:avLst/>
          </a:prstGeom>
        </p:spPr>
        <p:txBody>
          <a:bodyPr wrap="square">
            <a:spAutoFit/>
          </a:bodyPr>
          <a:lstStyle/>
          <a:p>
            <a:pPr algn="just"/>
            <a:r>
              <a:rPr lang="it-IT" b="1" dirty="0"/>
              <a:t>Sezione C – CONOSCENZE SUL DANNO BIOLOGICO DEI TESSUTI ESPOSTI</a:t>
            </a:r>
            <a:r>
              <a:rPr lang="it-IT" dirty="0"/>
              <a:t> </a:t>
            </a:r>
            <a:r>
              <a:rPr lang="it-IT" dirty="0" smtClean="0"/>
              <a:t/>
            </a:r>
            <a:br>
              <a:rPr lang="it-IT" dirty="0" smtClean="0"/>
            </a:br>
            <a:r>
              <a:rPr lang="it-IT" dirty="0" smtClean="0"/>
              <a:t/>
            </a:r>
            <a:br>
              <a:rPr lang="it-IT" dirty="0" smtClean="0"/>
            </a:br>
            <a:r>
              <a:rPr lang="it-IT" dirty="0"/>
              <a:t>Le 5 domande di questa sezione avevano lo scopo di valutare il grado di conoscenza in merito ad alcuni aspetti relativi al danno biologico dei tessuti sottoposti alle radiazioni ionizzanti (score massimo = 5). </a:t>
            </a:r>
            <a:endParaRPr lang="it-IT" dirty="0" smtClean="0"/>
          </a:p>
          <a:p>
            <a:endParaRPr lang="it-IT" dirty="0"/>
          </a:p>
          <a:p>
            <a:endParaRPr lang="it-IT"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357166"/>
            <a:ext cx="9144000" cy="6186309"/>
          </a:xfrm>
          <a:prstGeom prst="rect">
            <a:avLst/>
          </a:prstGeom>
        </p:spPr>
        <p:txBody>
          <a:bodyPr wrap="square">
            <a:spAutoFit/>
          </a:bodyPr>
          <a:lstStyle/>
          <a:p>
            <a:r>
              <a:rPr lang="it-IT" dirty="0"/>
              <a:t>Item 8. Nella prima domanda erano indicati 6 tessuti corporei (cuoio capelluto, tessuto cerebrale, mammella, osso, ghiandola tiroidea, cute) chiedendo quale fosse quello più sensibile alle radiazioni. 550 rispondenti (74,63%) hanno indicato correttamente la tiroide. </a:t>
            </a:r>
            <a:r>
              <a:rPr lang="it-IT" dirty="0" smtClean="0"/>
              <a:t/>
            </a:r>
            <a:br>
              <a:rPr lang="it-IT" dirty="0" smtClean="0"/>
            </a:br>
            <a:r>
              <a:rPr lang="it-IT" dirty="0" smtClean="0"/>
              <a:t/>
            </a:r>
            <a:br>
              <a:rPr lang="it-IT" dirty="0" smtClean="0"/>
            </a:br>
            <a:r>
              <a:rPr lang="it-IT" dirty="0"/>
              <a:t>Item 9. La successiva domanda era orientata a valutare le conoscenze relative alla radiosensibilità di un tessuto. I rispondenti sono stati invitati ad indicare tra 5 possibili risposte quella esatta. 315 (43,03%) hanno indicato correttamente che la radiosensibilità di un tessuto </a:t>
            </a:r>
            <a:r>
              <a:rPr lang="it-IT" dirty="0" smtClean="0"/>
              <a:t>è una proprietà intrinseca del tessuto .</a:t>
            </a:r>
            <a:r>
              <a:rPr lang="it-IT" dirty="0"/>
              <a:t> </a:t>
            </a:r>
            <a:r>
              <a:rPr lang="it-IT" dirty="0" smtClean="0"/>
              <a:t/>
            </a:r>
            <a:br>
              <a:rPr lang="it-IT" dirty="0" smtClean="0"/>
            </a:br>
            <a:r>
              <a:rPr lang="it-IT" dirty="0" smtClean="0"/>
              <a:t/>
            </a:r>
            <a:br>
              <a:rPr lang="it-IT" dirty="0" smtClean="0"/>
            </a:br>
            <a:r>
              <a:rPr lang="it-IT" dirty="0"/>
              <a:t>Item 10. Le 3 domande successive intendevano valutare la conoscenza in merito agli effetti stocastici delle radiazioni. 223 rispondenti (30,26%) affermano di ricordare il significato del termine “stocastico”. </a:t>
            </a:r>
            <a:r>
              <a:rPr lang="it-IT" dirty="0" smtClean="0"/>
              <a:t/>
            </a:r>
            <a:br>
              <a:rPr lang="it-IT" dirty="0" smtClean="0"/>
            </a:br>
            <a:r>
              <a:rPr lang="it-IT" dirty="0" smtClean="0"/>
              <a:t/>
            </a:r>
            <a:br>
              <a:rPr lang="it-IT" dirty="0" smtClean="0"/>
            </a:br>
            <a:r>
              <a:rPr lang="it-IT" dirty="0"/>
              <a:t>Item 11. Tale valore però si riduce a 152 (20,62%) risposte esatte quando si è chiesto di indicare tra quattro effetti (eritema – leucemia – cataratta – alterazioni genetiche) quali fossero di tipo stocastico. </a:t>
            </a:r>
            <a:r>
              <a:rPr lang="it-IT" dirty="0" smtClean="0"/>
              <a:t/>
            </a:r>
            <a:br>
              <a:rPr lang="it-IT" dirty="0" smtClean="0"/>
            </a:br>
            <a:r>
              <a:rPr lang="it-IT" dirty="0" smtClean="0"/>
              <a:t/>
            </a:r>
            <a:br>
              <a:rPr lang="it-IT" dirty="0" smtClean="0"/>
            </a:br>
            <a:r>
              <a:rPr lang="it-IT" dirty="0"/>
              <a:t>Item 12. Alla domanda se l’età del paziente influisse sull’incidenza degli effetti stocastici 305 (41,90%) hanno indicato correttamente la risposta affermativa. </a:t>
            </a:r>
            <a:r>
              <a:rPr lang="it-IT" dirty="0" smtClean="0"/>
              <a:t/>
            </a:r>
            <a:br>
              <a:rPr lang="it-IT" dirty="0" smtClean="0"/>
            </a:br>
            <a:r>
              <a:rPr lang="it-IT" dirty="0" smtClean="0"/>
              <a:t/>
            </a:r>
            <a:br>
              <a:rPr lang="it-IT" dirty="0" smtClean="0"/>
            </a:br>
            <a:r>
              <a:rPr lang="it-IT" u="sng" dirty="0">
                <a:solidFill>
                  <a:srgbClr val="FF0000"/>
                </a:solidFill>
              </a:rPr>
              <a:t>Lo score medio della sezione C è stato di 2,10 / 5 </a:t>
            </a:r>
            <a:r>
              <a:rPr lang="it-IT" u="sng" dirty="0" err="1">
                <a:solidFill>
                  <a:srgbClr val="FF0000"/>
                </a:solidFill>
              </a:rPr>
              <a:t>items</a:t>
            </a:r>
            <a:r>
              <a:rPr lang="it-IT" u="sng" dirty="0">
                <a:solidFill>
                  <a:srgbClr val="FF0000"/>
                </a:solidFill>
              </a:rPr>
              <a:t>, corrispondente al 41,90% di risposte esatte.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142852"/>
            <a:ext cx="9144000" cy="5355312"/>
          </a:xfrm>
          <a:prstGeom prst="rect">
            <a:avLst/>
          </a:prstGeom>
        </p:spPr>
        <p:txBody>
          <a:bodyPr wrap="square">
            <a:spAutoFit/>
          </a:bodyPr>
          <a:lstStyle/>
          <a:p>
            <a:r>
              <a:rPr lang="it-IT" b="1" dirty="0"/>
              <a:t>Sezione D – GIUSTIFICAZIONE E LINEE-GUIDA</a:t>
            </a:r>
            <a:r>
              <a:rPr lang="it-IT" dirty="0"/>
              <a:t> </a:t>
            </a:r>
            <a:r>
              <a:rPr lang="it-IT" dirty="0" smtClean="0"/>
              <a:t/>
            </a:r>
            <a:br>
              <a:rPr lang="it-IT" dirty="0" smtClean="0"/>
            </a:br>
            <a:r>
              <a:rPr lang="it-IT" dirty="0" smtClean="0"/>
              <a:t/>
            </a:r>
            <a:br>
              <a:rPr lang="it-IT" dirty="0" smtClean="0"/>
            </a:br>
            <a:r>
              <a:rPr lang="it-IT" dirty="0"/>
              <a:t>La sezione D era limitata a 2 sole domande, relative alla conoscenza del principio di giustificazione e delle linee-guida. </a:t>
            </a:r>
            <a:r>
              <a:rPr lang="it-IT" dirty="0" smtClean="0"/>
              <a:t/>
            </a:r>
            <a:br>
              <a:rPr lang="it-IT" dirty="0" smtClean="0"/>
            </a:br>
            <a:r>
              <a:rPr lang="it-IT" dirty="0" smtClean="0"/>
              <a:t/>
            </a:r>
            <a:br>
              <a:rPr lang="it-IT" dirty="0" smtClean="0"/>
            </a:br>
            <a:r>
              <a:rPr lang="it-IT" dirty="0"/>
              <a:t>Item 13. Tra quattro definizioni del principio di giustificazione, in qualche modo plausibili, i medici dovevano indicare quella corretta, che è stata effettivamente scelta nel 75,24% (n.550) dei casi. </a:t>
            </a:r>
            <a:r>
              <a:rPr lang="it-IT" dirty="0" smtClean="0"/>
              <a:t/>
            </a:r>
            <a:br>
              <a:rPr lang="it-IT" dirty="0" smtClean="0"/>
            </a:br>
            <a:r>
              <a:rPr lang="it-IT" dirty="0" smtClean="0"/>
              <a:t/>
            </a:r>
            <a:br>
              <a:rPr lang="it-IT" dirty="0" smtClean="0"/>
            </a:br>
            <a:r>
              <a:rPr lang="it-IT" dirty="0"/>
              <a:t>Item 14. La conoscenza invece di linee-guida relative alle tecniche di </a:t>
            </a:r>
            <a:r>
              <a:rPr lang="it-IT" dirty="0" err="1"/>
              <a:t>imaging</a:t>
            </a:r>
            <a:r>
              <a:rPr lang="it-IT" dirty="0"/>
              <a:t> è praticamente nulla, nonostante in Italia nel 2004 sia stata pubblicata dalla Agenzia Nazionale per i Servizi Sanitari (AGENAS) un linea-guida completa e di facile consultazione sulle tecniche di </a:t>
            </a:r>
            <a:r>
              <a:rPr lang="it-IT" dirty="0" err="1"/>
              <a:t>imaging</a:t>
            </a:r>
            <a:r>
              <a:rPr lang="it-IT" baseline="30000" dirty="0"/>
              <a:t>[10]</a:t>
            </a:r>
            <a:r>
              <a:rPr lang="it-IT" dirty="0"/>
              <a:t>. soltanto 4 rispondenti su 737 dimostra di conoscerla. </a:t>
            </a:r>
            <a:r>
              <a:rPr lang="it-IT" dirty="0" smtClean="0"/>
              <a:t/>
            </a:r>
            <a:br>
              <a:rPr lang="it-IT" dirty="0" smtClean="0"/>
            </a:br>
            <a:r>
              <a:rPr lang="it-IT" dirty="0" smtClean="0"/>
              <a:t/>
            </a:r>
            <a:br>
              <a:rPr lang="it-IT" dirty="0" smtClean="0"/>
            </a:br>
            <a:r>
              <a:rPr lang="it-IT" dirty="0"/>
              <a:t>Lo score medio della sezione D è pertanto di 0,75 esatte / 2 </a:t>
            </a:r>
            <a:r>
              <a:rPr lang="it-IT" dirty="0" err="1"/>
              <a:t>items</a:t>
            </a:r>
            <a:r>
              <a:rPr lang="it-IT" dirty="0"/>
              <a:t> (37,36%). </a:t>
            </a:r>
            <a:r>
              <a:rPr lang="it-IT" dirty="0" smtClean="0"/>
              <a:t/>
            </a:r>
            <a:br>
              <a:rPr lang="it-IT" dirty="0" smtClean="0"/>
            </a:br>
            <a:r>
              <a:rPr lang="it-IT" dirty="0" smtClean="0"/>
              <a:t/>
            </a:r>
            <a:br>
              <a:rPr lang="it-IT" dirty="0" smtClean="0"/>
            </a:br>
            <a:r>
              <a:rPr lang="it-IT" dirty="0">
                <a:solidFill>
                  <a:srgbClr val="FF0000"/>
                </a:solidFill>
              </a:rPr>
              <a:t>Lo score medio complessivo delle tre sezioni B, C e D è di 5,03 risposte esatte su 13 </a:t>
            </a:r>
            <a:r>
              <a:rPr lang="it-IT" dirty="0" err="1">
                <a:solidFill>
                  <a:srgbClr val="FF0000"/>
                </a:solidFill>
              </a:rPr>
              <a:t>items</a:t>
            </a:r>
            <a:r>
              <a:rPr lang="it-IT" dirty="0">
                <a:solidFill>
                  <a:srgbClr val="FF0000"/>
                </a:solidFill>
              </a:rPr>
              <a:t>, con una percentuale del 38,68%. Hanno raggiunto o superato il valore di 8 risposte corrette su 13 solo 92 medici, il 12,67%.</a:t>
            </a:r>
            <a:r>
              <a:rPr lang="it-IT" dirty="0"/>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785786" y="2274838"/>
            <a:ext cx="7572428" cy="1754326"/>
          </a:xfrm>
          <a:prstGeom prst="rect">
            <a:avLst/>
          </a:prstGeom>
        </p:spPr>
        <p:txBody>
          <a:bodyPr wrap="square">
            <a:spAutoFit/>
          </a:bodyPr>
          <a:lstStyle/>
          <a:p>
            <a:r>
              <a:rPr lang="it-IT" b="1" dirty="0"/>
              <a:t>Sezione E – COMPORTAMENTI PRESCRITTIVI</a:t>
            </a:r>
            <a:r>
              <a:rPr lang="it-IT" dirty="0"/>
              <a:t> </a:t>
            </a:r>
            <a:r>
              <a:rPr lang="it-IT" dirty="0" smtClean="0"/>
              <a:t/>
            </a:r>
            <a:br>
              <a:rPr lang="it-IT" dirty="0" smtClean="0"/>
            </a:br>
            <a:r>
              <a:rPr lang="it-IT" dirty="0" smtClean="0"/>
              <a:t/>
            </a:r>
            <a:br>
              <a:rPr lang="it-IT" dirty="0" smtClean="0"/>
            </a:br>
            <a:r>
              <a:rPr lang="it-IT" dirty="0"/>
              <a:t>L’ultima sezione intendeva indagare i comportamenti prescrittivi dei medici. Si tratta in questo caso della percezione dei medici, e non del loro effettivo comportamento, comunque indicativa delle problematiche connesse alla prescrizione di </a:t>
            </a:r>
            <a:r>
              <a:rPr lang="it-IT" dirty="0" smtClean="0"/>
              <a:t>test </a:t>
            </a:r>
            <a:r>
              <a:rPr lang="it-IT" dirty="0"/>
              <a:t>radiologici.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42844" y="928670"/>
            <a:ext cx="8858312" cy="4801314"/>
          </a:xfrm>
          <a:prstGeom prst="rect">
            <a:avLst/>
          </a:prstGeom>
        </p:spPr>
        <p:txBody>
          <a:bodyPr wrap="square">
            <a:spAutoFit/>
          </a:bodyPr>
          <a:lstStyle/>
          <a:p>
            <a:r>
              <a:rPr lang="it-IT" dirty="0"/>
              <a:t>Item 15. Il 71,79% dei medici afferma di dare ai pazienti informazioni circa i potenziali effetti delle radiazioni prodotte degli esami strumentali prescritti (“sempre” il 25,78%, “frequentemente” il 46,01%). </a:t>
            </a:r>
            <a:r>
              <a:rPr lang="it-IT" dirty="0" smtClean="0"/>
              <a:t/>
            </a:r>
            <a:br>
              <a:rPr lang="it-IT" dirty="0" smtClean="0"/>
            </a:br>
            <a:r>
              <a:rPr lang="it-IT" dirty="0" smtClean="0"/>
              <a:t/>
            </a:r>
            <a:br>
              <a:rPr lang="it-IT" dirty="0" smtClean="0"/>
            </a:br>
            <a:r>
              <a:rPr lang="it-IT" dirty="0"/>
              <a:t>Item 16. In percentuale ancora superiore (88,29%) i medici affermano di tener conto di eventuali precedenti esposizioni alle radiazioni ionizzanti al momento di prescrivere un test radiologico. </a:t>
            </a:r>
            <a:r>
              <a:rPr lang="it-IT" dirty="0" smtClean="0"/>
              <a:t/>
            </a:r>
            <a:br>
              <a:rPr lang="it-IT" dirty="0" smtClean="0"/>
            </a:br>
            <a:r>
              <a:rPr lang="it-IT" dirty="0" smtClean="0"/>
              <a:t/>
            </a:r>
            <a:br>
              <a:rPr lang="it-IT" dirty="0" smtClean="0"/>
            </a:br>
            <a:r>
              <a:rPr lang="it-IT" dirty="0"/>
              <a:t>La percezione del proprio comportamento in merito all’informazione del paziente e alla valutazione dei possibili rischi è quindi di grande attenzione da parte dei medici </a:t>
            </a:r>
            <a:r>
              <a:rPr lang="it-IT" dirty="0" err="1"/>
              <a:t>prescrittori</a:t>
            </a:r>
            <a:r>
              <a:rPr lang="it-IT" dirty="0"/>
              <a:t>. Sarebbe opportuno verificare, in un successivo studio, la percezione da parte dei pazienti. </a:t>
            </a:r>
            <a:r>
              <a:rPr lang="it-IT" dirty="0" smtClean="0"/>
              <a:t/>
            </a:r>
            <a:br>
              <a:rPr lang="it-IT" dirty="0" smtClean="0"/>
            </a:br>
            <a:r>
              <a:rPr lang="it-IT" dirty="0" smtClean="0"/>
              <a:t/>
            </a:r>
            <a:br>
              <a:rPr lang="it-IT" dirty="0" smtClean="0"/>
            </a:br>
            <a:r>
              <a:rPr lang="it-IT" dirty="0"/>
              <a:t>I successivi 2 </a:t>
            </a:r>
            <a:r>
              <a:rPr lang="it-IT" dirty="0" err="1"/>
              <a:t>items</a:t>
            </a:r>
            <a:r>
              <a:rPr lang="it-IT" dirty="0"/>
              <a:t> intendevano valutare le motivazioni che, a parere dei medici, determinano la prescrizione di esami radiologici inutili. </a:t>
            </a:r>
            <a:r>
              <a:rPr lang="it-IT" dirty="0" smtClean="0"/>
              <a:t/>
            </a:r>
            <a:br>
              <a:rPr lang="it-IT" dirty="0" smtClean="0"/>
            </a:br>
            <a:r>
              <a:rPr lang="it-IT" dirty="0" smtClean="0"/>
              <a:t/>
            </a:r>
            <a:br>
              <a:rPr lang="it-IT" dirty="0" smtClean="0"/>
            </a:br>
            <a:r>
              <a:rPr lang="it-IT" dirty="0"/>
              <a:t>Item 17. I medici in percentuali significative attribuiscono la prescrizione di esami inutili a tutte le 4 cause proposte nel questionario (era consentita una sola risposta).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1"/>
          <p:cNvGraphicFramePr>
            <a:graphicFrameLocks noGrp="1"/>
          </p:cNvGraphicFramePr>
          <p:nvPr/>
        </p:nvGraphicFramePr>
        <p:xfrm>
          <a:off x="642910" y="1285860"/>
          <a:ext cx="8001056" cy="4064000"/>
        </p:xfrm>
        <a:graphic>
          <a:graphicData uri="http://schemas.openxmlformats.org/drawingml/2006/table">
            <a:tbl>
              <a:tblPr/>
              <a:tblGrid>
                <a:gridCol w="5075105"/>
                <a:gridCol w="2925951"/>
              </a:tblGrid>
              <a:tr h="1270000">
                <a:tc>
                  <a:txBody>
                    <a:bodyPr/>
                    <a:lstStyle/>
                    <a:p>
                      <a:r>
                        <a:rPr lang="it-IT" sz="1700" dirty="0" err="1"/>
                        <a:t>Inappropriatezza</a:t>
                      </a:r>
                      <a:r>
                        <a:rPr lang="it-IT" sz="1700" dirty="0"/>
                        <a:t> prescrittiva (l’esame non era indicato per il quesito diagnostico)</a:t>
                      </a:r>
                    </a:p>
                  </a:txBody>
                  <a:tcPr marL="0" marR="0" marT="0" marB="0">
                    <a:lnL>
                      <a:noFill/>
                    </a:lnL>
                    <a:lnR>
                      <a:noFill/>
                    </a:lnR>
                    <a:lnT>
                      <a:noFill/>
                    </a:lnT>
                    <a:lnB>
                      <a:noFill/>
                    </a:lnB>
                    <a:solidFill>
                      <a:srgbClr val="FFFFFF"/>
                    </a:solidFill>
                  </a:tcPr>
                </a:tc>
                <a:tc>
                  <a:txBody>
                    <a:bodyPr/>
                    <a:lstStyle/>
                    <a:p>
                      <a:r>
                        <a:rPr lang="it-IT" sz="1700"/>
                        <a:t>17,77% (n.137)</a:t>
                      </a:r>
                    </a:p>
                  </a:txBody>
                  <a:tcPr marL="0" marR="0" marT="0" marB="0">
                    <a:lnL>
                      <a:noFill/>
                    </a:lnL>
                    <a:lnR>
                      <a:noFill/>
                    </a:lnR>
                    <a:lnT>
                      <a:noFill/>
                    </a:lnT>
                    <a:lnB>
                      <a:noFill/>
                    </a:lnB>
                    <a:solidFill>
                      <a:srgbClr val="FFFFFF"/>
                    </a:solidFill>
                  </a:tcPr>
                </a:tc>
              </a:tr>
              <a:tr h="1270000">
                <a:tc>
                  <a:txBody>
                    <a:bodyPr/>
                    <a:lstStyle/>
                    <a:p>
                      <a:r>
                        <a:rPr lang="it-IT" sz="1700" dirty="0"/>
                        <a:t>Mancanza di coordinamento tra MMG e specialisti che hanno in carico il paziente</a:t>
                      </a:r>
                    </a:p>
                  </a:txBody>
                  <a:tcPr marL="0" marR="0" marT="0" marB="0">
                    <a:lnL>
                      <a:noFill/>
                    </a:lnL>
                    <a:lnR>
                      <a:noFill/>
                    </a:lnR>
                    <a:lnT>
                      <a:noFill/>
                    </a:lnT>
                    <a:lnB>
                      <a:noFill/>
                    </a:lnB>
                    <a:solidFill>
                      <a:srgbClr val="FFFFFF"/>
                    </a:solidFill>
                  </a:tcPr>
                </a:tc>
                <a:tc>
                  <a:txBody>
                    <a:bodyPr/>
                    <a:lstStyle/>
                    <a:p>
                      <a:r>
                        <a:rPr lang="it-IT" sz="1700"/>
                        <a:t>26,20% (n. 202)</a:t>
                      </a:r>
                    </a:p>
                  </a:txBody>
                  <a:tcPr marL="0" marR="0" marT="0" marB="0">
                    <a:lnL>
                      <a:noFill/>
                    </a:lnL>
                    <a:lnR>
                      <a:noFill/>
                    </a:lnR>
                    <a:lnT>
                      <a:noFill/>
                    </a:lnT>
                    <a:lnB>
                      <a:noFill/>
                    </a:lnB>
                    <a:solidFill>
                      <a:srgbClr val="FFFFFF"/>
                    </a:solidFill>
                  </a:tcPr>
                </a:tc>
              </a:tr>
              <a:tr h="1016000">
                <a:tc>
                  <a:txBody>
                    <a:bodyPr/>
                    <a:lstStyle/>
                    <a:p>
                      <a:r>
                        <a:rPr lang="it-IT" sz="1700" dirty="0"/>
                        <a:t>Accondiscendenza verso le pressanti richieste dei pazienti</a:t>
                      </a:r>
                    </a:p>
                  </a:txBody>
                  <a:tcPr marL="0" marR="0" marT="0" marB="0">
                    <a:lnL>
                      <a:noFill/>
                    </a:lnL>
                    <a:lnR>
                      <a:noFill/>
                    </a:lnR>
                    <a:lnT>
                      <a:noFill/>
                    </a:lnT>
                    <a:lnB>
                      <a:noFill/>
                    </a:lnB>
                    <a:solidFill>
                      <a:srgbClr val="FFFFFF"/>
                    </a:solidFill>
                  </a:tcPr>
                </a:tc>
                <a:tc>
                  <a:txBody>
                    <a:bodyPr/>
                    <a:lstStyle/>
                    <a:p>
                      <a:r>
                        <a:rPr lang="it-IT" sz="1700"/>
                        <a:t>16,47% (n.127)</a:t>
                      </a:r>
                    </a:p>
                  </a:txBody>
                  <a:tcPr marL="0" marR="0" marT="0" marB="0">
                    <a:lnL>
                      <a:noFill/>
                    </a:lnL>
                    <a:lnR>
                      <a:noFill/>
                    </a:lnR>
                    <a:lnT>
                      <a:noFill/>
                    </a:lnT>
                    <a:lnB>
                      <a:noFill/>
                    </a:lnB>
                    <a:solidFill>
                      <a:srgbClr val="FFFFFF"/>
                    </a:solidFill>
                  </a:tcPr>
                </a:tc>
              </a:tr>
              <a:tr h="508000">
                <a:tc>
                  <a:txBody>
                    <a:bodyPr/>
                    <a:lstStyle/>
                    <a:p>
                      <a:r>
                        <a:rPr lang="it-IT" sz="1700" b="1"/>
                        <a:t>Medicina difensiva</a:t>
                      </a:r>
                    </a:p>
                  </a:txBody>
                  <a:tcPr marL="0" marR="0" marT="0" marB="0">
                    <a:lnL>
                      <a:noFill/>
                    </a:lnL>
                    <a:lnR>
                      <a:noFill/>
                    </a:lnR>
                    <a:lnT>
                      <a:noFill/>
                    </a:lnT>
                    <a:lnB>
                      <a:noFill/>
                    </a:lnB>
                    <a:solidFill>
                      <a:srgbClr val="FFFFFF"/>
                    </a:solidFill>
                  </a:tcPr>
                </a:tc>
                <a:tc>
                  <a:txBody>
                    <a:bodyPr/>
                    <a:lstStyle/>
                    <a:p>
                      <a:r>
                        <a:rPr lang="it-IT" sz="1700" b="1" dirty="0"/>
                        <a:t>39,56% (n.305)</a:t>
                      </a:r>
                    </a:p>
                  </a:txBody>
                  <a:tcPr marL="0" marR="0" marT="0" marB="0">
                    <a:lnL>
                      <a:noFill/>
                    </a:lnL>
                    <a:lnR>
                      <a:noFill/>
                    </a:lnR>
                    <a:lnT>
                      <a:noFill/>
                    </a:lnT>
                    <a:lnB>
                      <a:noFill/>
                    </a:lnB>
                    <a:solidFill>
                      <a:srgbClr val="FFFFFF"/>
                    </a:solidFill>
                  </a:tcPr>
                </a:tc>
              </a:tr>
            </a:tbl>
          </a:graphicData>
        </a:graphic>
      </p:graphicFrame>
      <p:sp>
        <p:nvSpPr>
          <p:cNvPr id="3174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rgbClr val="444444"/>
                </a:solidFill>
                <a:effectLst/>
                <a:latin typeface="Open Sans"/>
                <a:cs typeface="Arial" pitchFamily="34" charset="0"/>
              </a:rPr>
              <a:t>Tabella 4 – Cause della prescrizione di esami radiologici inutili </a:t>
            </a:r>
            <a:r>
              <a:rPr kumimoji="0" lang="it-IT" sz="600" b="0" i="0" u="none" strike="noStrike" cap="none" normalizeH="0" baseline="0" smtClean="0">
                <a:ln>
                  <a:noFill/>
                </a:ln>
                <a:solidFill>
                  <a:schemeClr val="tx1"/>
                </a:solidFill>
                <a:effectLst/>
                <a:latin typeface="Arial" pitchFamily="34" charset="0"/>
                <a:cs typeface="Arial" pitchFamily="34" charset="0"/>
              </a:rPr>
              <a:t/>
            </a:r>
            <a:br>
              <a:rPr kumimoji="0" lang="it-IT" sz="600" b="0" i="0" u="none" strike="noStrike" cap="none" normalizeH="0" baseline="0" smtClean="0">
                <a:ln>
                  <a:noFill/>
                </a:ln>
                <a:solidFill>
                  <a:schemeClr val="tx1"/>
                </a:solidFill>
                <a:effectLst/>
                <a:latin typeface="Arial" pitchFamily="34" charset="0"/>
                <a:cs typeface="Arial" pitchFamily="34" charset="0"/>
              </a:rPr>
            </a:b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071538" y="1500174"/>
            <a:ext cx="7072362" cy="5909310"/>
          </a:xfrm>
          <a:prstGeom prst="rect">
            <a:avLst/>
          </a:prstGeom>
        </p:spPr>
        <p:txBody>
          <a:bodyPr wrap="square">
            <a:spAutoFit/>
          </a:bodyPr>
          <a:lstStyle/>
          <a:p>
            <a:r>
              <a:rPr lang="it-IT" dirty="0"/>
              <a:t>Nelle ultime decadi, in particolare nei Paesi industrializzati, l’esposizione dei pazienti alle radiazioni ionizzanti (RI) per fini diagnostici ha subito un incremento </a:t>
            </a:r>
            <a:r>
              <a:rPr lang="it-IT" dirty="0" smtClean="0"/>
              <a:t>considerevole. </a:t>
            </a:r>
            <a:r>
              <a:rPr lang="it-IT" dirty="0"/>
              <a:t>Dei circa 3 </a:t>
            </a:r>
            <a:r>
              <a:rPr lang="it-IT" dirty="0" err="1"/>
              <a:t>mSv</a:t>
            </a:r>
            <a:r>
              <a:rPr lang="it-IT" dirty="0"/>
              <a:t> totali per anno stimati come dose individuale assorbita dall’irradiazione naturale nell’anno 2000 dalla popolazione generale, 2,4 </a:t>
            </a:r>
            <a:r>
              <a:rPr lang="it-IT" dirty="0" err="1"/>
              <a:t>mSv</a:t>
            </a:r>
            <a:r>
              <a:rPr lang="it-IT" dirty="0"/>
              <a:t> sono attribuibili all’irraggiamento naturale e 0,6 </a:t>
            </a:r>
            <a:r>
              <a:rPr lang="it-IT" dirty="0" err="1"/>
              <a:t>mSv</a:t>
            </a:r>
            <a:r>
              <a:rPr lang="it-IT" dirty="0"/>
              <a:t> all’esecuzione degli esami diagnostici che comportano l’emissione di radiazioni </a:t>
            </a:r>
            <a:r>
              <a:rPr lang="it-IT" dirty="0" smtClean="0"/>
              <a:t>ionizzanti</a:t>
            </a:r>
            <a:r>
              <a:rPr lang="it-IT" dirty="0"/>
              <a:t> . </a:t>
            </a:r>
            <a:endParaRPr lang="it-IT" dirty="0" smtClean="0"/>
          </a:p>
          <a:p>
            <a:endParaRPr lang="it-IT" dirty="0"/>
          </a:p>
          <a:p>
            <a:endParaRPr lang="it-IT" dirty="0" smtClean="0"/>
          </a:p>
          <a:p>
            <a:endParaRPr lang="it-IT" dirty="0"/>
          </a:p>
          <a:p>
            <a:endParaRPr lang="it-IT" dirty="0" smtClean="0"/>
          </a:p>
          <a:p>
            <a:endParaRPr lang="it-IT" dirty="0" smtClean="0"/>
          </a:p>
          <a:p>
            <a:endParaRPr lang="it-IT" dirty="0"/>
          </a:p>
          <a:p>
            <a:endParaRPr lang="it-IT" dirty="0" smtClean="0"/>
          </a:p>
          <a:p>
            <a:endParaRPr lang="it-IT" dirty="0"/>
          </a:p>
          <a:p>
            <a:endParaRPr lang="it-IT" dirty="0" smtClean="0"/>
          </a:p>
          <a:p>
            <a:endParaRPr lang="it-IT" dirty="0"/>
          </a:p>
          <a:p>
            <a:endParaRPr lang="it-IT" dirty="0" smtClean="0"/>
          </a:p>
          <a:p>
            <a:endParaRPr lang="it-IT" dirty="0"/>
          </a:p>
          <a:p>
            <a:endParaRPr lang="it-IT" dirty="0" smtClean="0"/>
          </a:p>
          <a:p>
            <a:endParaRPr lang="it-IT" dirty="0"/>
          </a:p>
        </p:txBody>
      </p:sp>
      <p:sp>
        <p:nvSpPr>
          <p:cNvPr id="5" name="Rettangolo 4"/>
          <p:cNvSpPr/>
          <p:nvPr/>
        </p:nvSpPr>
        <p:spPr>
          <a:xfrm>
            <a:off x="1142976" y="4357694"/>
            <a:ext cx="6858048" cy="1477328"/>
          </a:xfrm>
          <a:prstGeom prst="rect">
            <a:avLst/>
          </a:prstGeom>
        </p:spPr>
        <p:txBody>
          <a:bodyPr wrap="square">
            <a:spAutoFit/>
          </a:bodyPr>
          <a:lstStyle/>
          <a:p>
            <a:r>
              <a:rPr lang="it-IT" dirty="0"/>
              <a:t>Come è ben conosciuto l’esposizione alle radiazioni ionizzanti produce due tipi di effetti: quelli deterministici e quelli di tipo stocastico. Questi ultimi sono chiamati in gioco nella diagnostica radiologica, potendo favorire l’insorgenza di patologie, in particolare le malattie tumorali, leucemiche e alterazioni </a:t>
            </a:r>
            <a:r>
              <a:rPr lang="it-IT" dirty="0" smtClean="0"/>
              <a:t>genetiche.</a:t>
            </a:r>
            <a:r>
              <a:rPr lang="it-IT" dirty="0"/>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0"/>
            <a:ext cx="9144000" cy="4678204"/>
          </a:xfrm>
          <a:prstGeom prst="rect">
            <a:avLst/>
          </a:prstGeom>
        </p:spPr>
        <p:txBody>
          <a:bodyPr wrap="square">
            <a:spAutoFit/>
          </a:bodyPr>
          <a:lstStyle/>
          <a:p>
            <a:r>
              <a:rPr lang="it-IT" sz="1400" dirty="0"/>
              <a:t>Conclusioni</a:t>
            </a:r>
          </a:p>
          <a:p>
            <a:r>
              <a:rPr lang="it-IT" sz="1400" dirty="0"/>
              <a:t>Lo studio</a:t>
            </a:r>
            <a:r>
              <a:rPr lang="it-IT" dirty="0"/>
              <a:t>, </a:t>
            </a:r>
            <a:r>
              <a:rPr lang="it-IT" sz="1400" dirty="0"/>
              <a:t>confermando il generale basso grado di conoscenza (score di risposte corrette mediamente inferiore al 40%) delle problematiche connesse al rischio radiologico da parte dei medici </a:t>
            </a:r>
            <a:r>
              <a:rPr lang="it-IT" sz="1400" dirty="0" err="1"/>
              <a:t>prescrittori</a:t>
            </a:r>
            <a:r>
              <a:rPr lang="it-IT" sz="1400" dirty="0"/>
              <a:t>, individua gli argomenti sui quali imperniare un programma formativo ECM. In particolare la conoscenza delle linee guida relative alle tecniche di </a:t>
            </a:r>
            <a:r>
              <a:rPr lang="it-IT" sz="1400" dirty="0" err="1"/>
              <a:t>imaging</a:t>
            </a:r>
            <a:r>
              <a:rPr lang="it-IT" sz="1400" dirty="0"/>
              <a:t> dovrebbe, oltre che essere tema importante di un programma formativo orientato al problema del rischio radiologico, anche rientrare nella più generale formazione continua, costituendo un aspetto fondamentale per ogni problematica clinica. </a:t>
            </a:r>
            <a:r>
              <a:rPr lang="it-IT" sz="1400" dirty="0" smtClean="0"/>
              <a:t/>
            </a:r>
            <a:br>
              <a:rPr lang="it-IT" sz="1400" dirty="0" smtClean="0"/>
            </a:br>
            <a:r>
              <a:rPr lang="it-IT" sz="1400" dirty="0" smtClean="0"/>
              <a:t/>
            </a:r>
            <a:br>
              <a:rPr lang="it-IT" sz="1400" dirty="0" smtClean="0"/>
            </a:br>
            <a:r>
              <a:rPr lang="it-IT" sz="1400" dirty="0"/>
              <a:t>I MMG e i PLS, che giocano un ruolo fondamentale nel processo di prescrizione e che, per le loro caratteristiche professionali, possono intervenire positivamente nell’applicazione del principio di giustificazione, dimostrano maggiori bisogni formativi in merito alle conoscenze sul danno biologico dei tessuti esposti. </a:t>
            </a:r>
            <a:r>
              <a:rPr lang="it-IT" sz="1400" dirty="0" smtClean="0"/>
              <a:t/>
            </a:r>
            <a:br>
              <a:rPr lang="it-IT" sz="1400" dirty="0" smtClean="0"/>
            </a:br>
            <a:r>
              <a:rPr lang="it-IT" sz="1400" dirty="0" smtClean="0"/>
              <a:t/>
            </a:r>
            <a:br>
              <a:rPr lang="it-IT" sz="1400" dirty="0" smtClean="0"/>
            </a:br>
            <a:r>
              <a:rPr lang="it-IT" sz="1400" dirty="0"/>
              <a:t>Per quanto riguarda la percezione del proprio comportamento in merito all’informazione del paziente e alla valutazione dei possibili rischi i medici intervistati ritengono di prestarvi grande attenzione. Sarebbe opportuno verificare, in un successivo studio, la percezione dei pazienti. </a:t>
            </a:r>
            <a:r>
              <a:rPr lang="it-IT" sz="1400" dirty="0" smtClean="0"/>
              <a:t/>
            </a:r>
            <a:br>
              <a:rPr lang="it-IT" sz="1400" dirty="0" smtClean="0"/>
            </a:br>
            <a:r>
              <a:rPr lang="it-IT" sz="1400" dirty="0" smtClean="0"/>
              <a:t/>
            </a:r>
            <a:br>
              <a:rPr lang="it-IT" sz="1400" dirty="0" smtClean="0"/>
            </a:br>
            <a:r>
              <a:rPr lang="it-IT" sz="1400" dirty="0"/>
              <a:t>La medicina difensiva e la mancanza di coordinamento tra MMG e specialisti che hanno in carico il paziente sono indicate nella </a:t>
            </a:r>
            <a:r>
              <a:rPr lang="it-IT" sz="1400" dirty="0" err="1"/>
              <a:t>survey</a:t>
            </a:r>
            <a:r>
              <a:rPr lang="it-IT" sz="1400" dirty="0"/>
              <a:t> come le cause maggiormente responsabili di </a:t>
            </a:r>
            <a:r>
              <a:rPr lang="it-IT" sz="1400" dirty="0" err="1"/>
              <a:t>inappropriatezza</a:t>
            </a:r>
            <a:r>
              <a:rPr lang="it-IT" sz="1400" dirty="0"/>
              <a:t>. </a:t>
            </a:r>
            <a:r>
              <a:rPr lang="it-IT" sz="1400" dirty="0" smtClean="0"/>
              <a:t/>
            </a:r>
            <a:br>
              <a:rPr lang="it-IT" sz="1400" dirty="0" smtClean="0"/>
            </a:br>
            <a:r>
              <a:rPr lang="it-IT" sz="1400" dirty="0" smtClean="0"/>
              <a:t/>
            </a:r>
            <a:br>
              <a:rPr lang="it-IT" sz="1400" dirty="0" smtClean="0"/>
            </a:br>
            <a:r>
              <a:rPr lang="it-IT" sz="1400" dirty="0"/>
              <a:t>La </a:t>
            </a:r>
            <a:r>
              <a:rPr lang="it-IT" sz="1400" dirty="0" err="1"/>
              <a:t>survey</a:t>
            </a:r>
            <a:r>
              <a:rPr lang="it-IT" sz="1400" dirty="0"/>
              <a:t> rientra nel quadro generale di iniziative che l’Organizzazione Mondiale della Sanità (OMS) e l’Agenzia Internazionale per l’Energia Atomica (IAEA), stanno sviluppando in questi anni in merito al rischio radiologico e all’appropriatezza prescrittiva.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142976" y="1714488"/>
            <a:ext cx="6643734" cy="2862322"/>
          </a:xfrm>
          <a:prstGeom prst="rect">
            <a:avLst/>
          </a:prstGeom>
        </p:spPr>
        <p:txBody>
          <a:bodyPr wrap="square">
            <a:spAutoFit/>
          </a:bodyPr>
          <a:lstStyle/>
          <a:p>
            <a:r>
              <a:rPr lang="it-IT" dirty="0"/>
              <a:t>Trattandosi di un rischio incrementale non è possibile stabilire una soglia al di sotto della quale il rischio si annulli, ma ogni sia pur minimo aumento dell’esposizione comporta inevitabilmente un aumento probabilistico degli effetti nocivi. </a:t>
            </a:r>
            <a:r>
              <a:rPr lang="it-IT" dirty="0">
                <a:solidFill>
                  <a:srgbClr val="FF0000"/>
                </a:solidFill>
              </a:rPr>
              <a:t>La probabilità di insorgenza di questi effetti aumenta quindi con la dose, mentre la gravità dell’effetto è indipendente dalla dose ricevuta</a:t>
            </a:r>
            <a:r>
              <a:rPr lang="it-IT" dirty="0"/>
              <a:t>. E’ perciò evidente come sia rilevante, per l’individuo e per la popolazione nel suo insieme, limitare tali esposizioni ai casi indispensabili e ridurre quelle necessarie al minimo compatibile con la formulazione di una diagnosi.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71472" y="1785926"/>
            <a:ext cx="8001056" cy="3693319"/>
          </a:xfrm>
          <a:prstGeom prst="rect">
            <a:avLst/>
          </a:prstGeom>
        </p:spPr>
        <p:txBody>
          <a:bodyPr wrap="square">
            <a:spAutoFit/>
          </a:bodyPr>
          <a:lstStyle/>
          <a:p>
            <a:pPr algn="just"/>
            <a:r>
              <a:rPr lang="it-IT" dirty="0"/>
              <a:t>La Direttiva </a:t>
            </a:r>
            <a:r>
              <a:rPr lang="it-IT" dirty="0" err="1"/>
              <a:t>Euratom</a:t>
            </a:r>
            <a:r>
              <a:rPr lang="it-IT" dirty="0"/>
              <a:t> 97/43 ha espressamente citato il ruolo del Prescrivente la procedura radiologica e ha raccomandato una rigorosa e costante applicazione del </a:t>
            </a:r>
            <a:r>
              <a:rPr lang="it-IT" u="sng" dirty="0">
                <a:solidFill>
                  <a:srgbClr val="FF0000"/>
                </a:solidFill>
              </a:rPr>
              <a:t>principio di </a:t>
            </a:r>
            <a:r>
              <a:rPr lang="it-IT" u="sng" dirty="0" smtClean="0">
                <a:solidFill>
                  <a:srgbClr val="FF0000"/>
                </a:solidFill>
              </a:rPr>
              <a:t>giustificazione</a:t>
            </a:r>
            <a:r>
              <a:rPr lang="it-IT" dirty="0" smtClean="0"/>
              <a:t>. </a:t>
            </a:r>
            <a:r>
              <a:rPr lang="it-IT" dirty="0"/>
              <a:t>Tale raccomandazione è stata recepita in Italia nel D.Lgs</a:t>
            </a:r>
            <a:r>
              <a:rPr lang="it-IT" dirty="0" err="1"/>
              <a:t>.187 del</a:t>
            </a:r>
            <a:r>
              <a:rPr lang="it-IT" dirty="0"/>
              <a:t> 30 maggio </a:t>
            </a:r>
            <a:r>
              <a:rPr lang="it-IT" dirty="0" smtClean="0"/>
              <a:t>2000. </a:t>
            </a:r>
            <a:r>
              <a:rPr lang="it-IT" dirty="0"/>
              <a:t>Secondo tale principio </a:t>
            </a:r>
            <a:r>
              <a:rPr lang="it-IT" b="1" u="sng" dirty="0"/>
              <a:t>“le esposizioni mediche devono mostrare di essere sufficientemente efficaci mediante la valutazione dei potenziali vantaggi diagnostici o terapeutici complessivi da esse prodotti inclusi i benefici diretti per la salute della persona e della collettività, rispetto al danno alla persona che l’esposizione potrebbe causare</a:t>
            </a:r>
            <a:r>
              <a:rPr lang="it-IT" u="sng" dirty="0"/>
              <a:t>,</a:t>
            </a:r>
            <a:r>
              <a:rPr lang="it-IT" dirty="0"/>
              <a:t> tenendo conto dell’efficacia, dei vantaggi e dei rischi di tecniche alternative disponibili, che si propongono lo stesso obiettivo, ma che non comportano un’esposizione, ovvero comportano una minore esposizione alle radiazioni ionizzanti.” Inoltre “tutte le esposizioni mediche individuali devono essere giustificate preliminarmente, tenendo conto degli obiettivi specifici dell’esposizione e delle caratteristiche della persona interessata.”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071538" y="2143116"/>
            <a:ext cx="7000924" cy="2308324"/>
          </a:xfrm>
          <a:prstGeom prst="rect">
            <a:avLst/>
          </a:prstGeom>
        </p:spPr>
        <p:txBody>
          <a:bodyPr wrap="square">
            <a:spAutoFit/>
          </a:bodyPr>
          <a:lstStyle/>
          <a:p>
            <a:pPr algn="just"/>
            <a:r>
              <a:rPr lang="it-IT" dirty="0"/>
              <a:t>Recenti studi condotti in ambito </a:t>
            </a:r>
            <a:r>
              <a:rPr lang="it-IT" dirty="0" smtClean="0"/>
              <a:t>internazionale</a:t>
            </a:r>
            <a:r>
              <a:rPr lang="it-IT" dirty="0"/>
              <a:t> hanno dimostrato una scarsa consapevolezza del rischio radiologico non soltanto da parte dei pazienti ma anche tra i medici che prescrivono le indagini che comportano assorbimento di radiazioni ionizzanti. In particolare uno studio Norvegese, condotto tra medici di differenti branche specialistiche e tra i medici di famiglia, mostra che la media di risposte esatte ad un questionario rivolto a saggiare </a:t>
            </a:r>
            <a:r>
              <a:rPr lang="it-IT" u="sng" dirty="0">
                <a:solidFill>
                  <a:srgbClr val="FF0000"/>
                </a:solidFill>
              </a:rPr>
              <a:t>il grado di conoscenza in merito al rischio radiologico è del 30,4% (DS=8,5) con un massimo del 42,8%.</a:t>
            </a:r>
            <a:r>
              <a:rPr lang="it-IT" dirty="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57158" y="2071678"/>
            <a:ext cx="8358246" cy="3970318"/>
          </a:xfrm>
          <a:prstGeom prst="rect">
            <a:avLst/>
          </a:prstGeom>
        </p:spPr>
        <p:txBody>
          <a:bodyPr wrap="square">
            <a:spAutoFit/>
          </a:bodyPr>
          <a:lstStyle/>
          <a:p>
            <a:r>
              <a:rPr lang="it-IT" dirty="0"/>
              <a:t>L’indagine si è sviluppata attraverso un questionario anonimo da somministrare ai medici </a:t>
            </a:r>
            <a:r>
              <a:rPr lang="it-IT" dirty="0" err="1"/>
              <a:t>prescrittori</a:t>
            </a:r>
            <a:r>
              <a:rPr lang="it-IT" dirty="0"/>
              <a:t>, escludendo i medici specializzati in radiologia. Il campione di soggetti intervistati include medici di famiglia (</a:t>
            </a:r>
            <a:r>
              <a:rPr lang="it-IT" dirty="0" err="1"/>
              <a:t>MdF</a:t>
            </a:r>
            <a:r>
              <a:rPr lang="it-IT" dirty="0"/>
              <a:t>), pediatri di libera scelta (PLS) e medici specialisti ospedalieri e ambulatoriali di differenti branche mediche e chirurgiche. I </a:t>
            </a:r>
            <a:r>
              <a:rPr lang="it-IT" dirty="0" err="1"/>
              <a:t>MdF</a:t>
            </a:r>
            <a:r>
              <a:rPr lang="it-IT" dirty="0"/>
              <a:t> possono giocare un ruolo particolare nella giustificazione di un esame, per alcune loro specificità professionali: hanno con il paziente un rapporto professionale continuativo nel tempo, conoscono la storia clinica e personale di ogni singolo paziente, potendola basare sulla sua scheda clinica, che molto spesso è informatizzata. A tale proposito un recente studio ha mostrato come sia possibile per i </a:t>
            </a:r>
            <a:r>
              <a:rPr lang="it-IT" dirty="0" err="1"/>
              <a:t>MdF</a:t>
            </a:r>
            <a:r>
              <a:rPr lang="it-IT" dirty="0"/>
              <a:t>, attraverso l’esame delle registrazioni delle indagine radiologiche eseguite dal paziente, calcolare la dose cumulata dei cinque anni precedenti la prescrizione, fornendo al medico uno strumento importante per l’applicazione del principio </a:t>
            </a:r>
            <a:r>
              <a:rPr lang="it-IT" dirty="0" smtClean="0"/>
              <a:t>di giustificazione.</a:t>
            </a:r>
            <a:r>
              <a:rPr lang="it-IT" dirty="0"/>
              <a:t> </a:t>
            </a:r>
            <a:r>
              <a:rPr lang="it-IT" dirty="0" smtClean="0"/>
              <a:t/>
            </a:r>
            <a:br>
              <a:rPr lang="it-IT" dirty="0" smtClean="0"/>
            </a:br>
            <a:endParaRPr lang="it-IT" dirty="0"/>
          </a:p>
        </p:txBody>
      </p:sp>
      <p:sp>
        <p:nvSpPr>
          <p:cNvPr id="5" name="CasellaDiTesto 4"/>
          <p:cNvSpPr txBox="1"/>
          <p:nvPr/>
        </p:nvSpPr>
        <p:spPr>
          <a:xfrm>
            <a:off x="428596" y="857232"/>
            <a:ext cx="7643866" cy="923330"/>
          </a:xfrm>
          <a:prstGeom prst="rect">
            <a:avLst/>
          </a:prstGeom>
          <a:noFill/>
        </p:spPr>
        <p:txBody>
          <a:bodyPr wrap="square" rtlCol="0">
            <a:spAutoFit/>
          </a:bodyPr>
          <a:lstStyle/>
          <a:p>
            <a:pPr algn="just"/>
            <a:r>
              <a:rPr lang="it-IT" dirty="0"/>
              <a:t>Questa </a:t>
            </a:r>
            <a:r>
              <a:rPr lang="it-IT" dirty="0" err="1"/>
              <a:t>survey</a:t>
            </a:r>
            <a:r>
              <a:rPr lang="it-IT" dirty="0"/>
              <a:t>, svoltasi su tutto il territorio nazionale, è stata preceduta da uno studio pilota, organizzato e condotto dagli studenti del Corso di Formazione Specifica in medicina generale 2008-2011 dell’Ordine dei Medici di Lecce.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857224" y="1582341"/>
            <a:ext cx="7500990" cy="2585323"/>
          </a:xfrm>
          <a:prstGeom prst="rect">
            <a:avLst/>
          </a:prstGeom>
        </p:spPr>
        <p:txBody>
          <a:bodyPr wrap="square">
            <a:spAutoFit/>
          </a:bodyPr>
          <a:lstStyle/>
          <a:p>
            <a:r>
              <a:rPr lang="it-IT" dirty="0"/>
              <a:t>Risultati</a:t>
            </a:r>
          </a:p>
          <a:p>
            <a:r>
              <a:rPr lang="it-IT" b="1" dirty="0"/>
              <a:t>Sezione A – DATI DEL MEDICO</a:t>
            </a:r>
            <a:r>
              <a:rPr lang="it-IT" dirty="0"/>
              <a:t> </a:t>
            </a:r>
            <a:r>
              <a:rPr lang="it-IT" dirty="0" smtClean="0"/>
              <a:t/>
            </a:r>
            <a:br>
              <a:rPr lang="it-IT" dirty="0" smtClean="0"/>
            </a:br>
            <a:r>
              <a:rPr lang="it-IT" dirty="0" smtClean="0"/>
              <a:t/>
            </a:r>
            <a:br>
              <a:rPr lang="it-IT" dirty="0" smtClean="0"/>
            </a:br>
            <a:r>
              <a:rPr lang="it-IT" dirty="0"/>
              <a:t>Sono stati raccolti 737 questionari da 24 eventi formativi. Età media dei rispondenti 52,8 anni. Il 52,62% è stato compilato da medici di sesso maschile e il 47.38% di sesso femminile, il 59,16% dichiara un titolo di specializzazione universitaria. I medici specialisti appartengono ad una molteplicità di branche specialistiche in numero di 19 differenti. In merito all’attività lavorativa </a:t>
            </a:r>
            <a:r>
              <a:rPr lang="it-IT" dirty="0" smtClean="0"/>
              <a:t>.</a:t>
            </a:r>
            <a:r>
              <a:rPr lang="it-IT" dirty="0"/>
              <a:t> </a:t>
            </a:r>
            <a:r>
              <a:rPr lang="it-IT" dirty="0" smtClean="0"/>
              <a:t/>
            </a:r>
            <a:br>
              <a:rPr lang="it-IT" dirty="0" smtClean="0"/>
            </a:br>
            <a:endParaRPr lang="it-IT"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1"/>
          <p:cNvGraphicFramePr>
            <a:graphicFrameLocks noGrp="1"/>
          </p:cNvGraphicFramePr>
          <p:nvPr/>
        </p:nvGraphicFramePr>
        <p:xfrm>
          <a:off x="1500166" y="1356360"/>
          <a:ext cx="6286544" cy="4069080"/>
        </p:xfrm>
        <a:graphic>
          <a:graphicData uri="http://schemas.openxmlformats.org/drawingml/2006/table">
            <a:tbl>
              <a:tblPr/>
              <a:tblGrid>
                <a:gridCol w="4088307"/>
                <a:gridCol w="2198237"/>
              </a:tblGrid>
              <a:tr h="762000">
                <a:tc>
                  <a:txBody>
                    <a:bodyPr/>
                    <a:lstStyle/>
                    <a:p>
                      <a:r>
                        <a:rPr lang="it-IT" sz="1700" dirty="0"/>
                        <a:t>Medico di medicina generale (Assist. Primaria)</a:t>
                      </a:r>
                    </a:p>
                  </a:txBody>
                  <a:tcPr marL="0" marR="0" marT="0" marB="0">
                    <a:lnL>
                      <a:noFill/>
                    </a:lnL>
                    <a:lnR>
                      <a:noFill/>
                    </a:lnR>
                    <a:lnT>
                      <a:noFill/>
                    </a:lnT>
                    <a:lnB>
                      <a:noFill/>
                    </a:lnB>
                    <a:solidFill>
                      <a:srgbClr val="FFFFFF"/>
                    </a:solidFill>
                  </a:tcPr>
                </a:tc>
                <a:tc>
                  <a:txBody>
                    <a:bodyPr/>
                    <a:lstStyle/>
                    <a:p>
                      <a:r>
                        <a:rPr lang="it-IT" sz="1700" dirty="0">
                          <a:solidFill>
                            <a:srgbClr val="FF0000"/>
                          </a:solidFill>
                        </a:rPr>
                        <a:t>385 (54,61%)</a:t>
                      </a:r>
                    </a:p>
                  </a:txBody>
                  <a:tcPr marL="0" marR="0" marT="0" marB="0">
                    <a:lnL>
                      <a:noFill/>
                    </a:lnL>
                    <a:lnR>
                      <a:noFill/>
                    </a:lnR>
                    <a:lnT>
                      <a:noFill/>
                    </a:lnT>
                    <a:lnB>
                      <a:noFill/>
                    </a:lnB>
                    <a:solidFill>
                      <a:srgbClr val="FFFFFF"/>
                    </a:solidFill>
                  </a:tcPr>
                </a:tc>
              </a:tr>
              <a:tr h="1016000">
                <a:tc>
                  <a:txBody>
                    <a:bodyPr/>
                    <a:lstStyle/>
                    <a:p>
                      <a:r>
                        <a:rPr lang="it-IT" sz="1700"/>
                        <a:t>Continuità assistenziale/ emergenza territoriale</a:t>
                      </a:r>
                    </a:p>
                  </a:txBody>
                  <a:tcPr marL="0" marR="0" marT="0" marB="0">
                    <a:lnL>
                      <a:noFill/>
                    </a:lnL>
                    <a:lnR>
                      <a:noFill/>
                    </a:lnR>
                    <a:lnT>
                      <a:noFill/>
                    </a:lnT>
                    <a:lnB>
                      <a:noFill/>
                    </a:lnB>
                    <a:solidFill>
                      <a:srgbClr val="FFFFFF"/>
                    </a:solidFill>
                  </a:tcPr>
                </a:tc>
                <a:tc>
                  <a:txBody>
                    <a:bodyPr/>
                    <a:lstStyle/>
                    <a:p>
                      <a:r>
                        <a:rPr lang="it-IT" sz="1700"/>
                        <a:t>21 (2,98%)</a:t>
                      </a:r>
                    </a:p>
                  </a:txBody>
                  <a:tcPr marL="0" marR="0" marT="0" marB="0">
                    <a:lnL>
                      <a:noFill/>
                    </a:lnL>
                    <a:lnR>
                      <a:noFill/>
                    </a:lnR>
                    <a:lnT>
                      <a:noFill/>
                    </a:lnT>
                    <a:lnB>
                      <a:noFill/>
                    </a:lnB>
                    <a:solidFill>
                      <a:srgbClr val="FFFFFF"/>
                    </a:solidFill>
                  </a:tcPr>
                </a:tc>
              </a:tr>
              <a:tr h="508000">
                <a:tc>
                  <a:txBody>
                    <a:bodyPr/>
                    <a:lstStyle/>
                    <a:p>
                      <a:r>
                        <a:rPr lang="it-IT" sz="1700"/>
                        <a:t>Pediatra di Libera Scelta</a:t>
                      </a:r>
                    </a:p>
                  </a:txBody>
                  <a:tcPr marL="0" marR="0" marT="0" marB="0">
                    <a:lnL>
                      <a:noFill/>
                    </a:lnL>
                    <a:lnR>
                      <a:noFill/>
                    </a:lnR>
                    <a:lnT>
                      <a:noFill/>
                    </a:lnT>
                    <a:lnB>
                      <a:noFill/>
                    </a:lnB>
                    <a:solidFill>
                      <a:srgbClr val="FFFFFF"/>
                    </a:solidFill>
                  </a:tcPr>
                </a:tc>
                <a:tc>
                  <a:txBody>
                    <a:bodyPr/>
                    <a:lstStyle/>
                    <a:p>
                      <a:r>
                        <a:rPr lang="it-IT" sz="1700"/>
                        <a:t>187 (26,52%)</a:t>
                      </a:r>
                    </a:p>
                  </a:txBody>
                  <a:tcPr marL="0" marR="0" marT="0" marB="0">
                    <a:lnL>
                      <a:noFill/>
                    </a:lnL>
                    <a:lnR>
                      <a:noFill/>
                    </a:lnR>
                    <a:lnT>
                      <a:noFill/>
                    </a:lnT>
                    <a:lnB>
                      <a:noFill/>
                    </a:lnB>
                    <a:solidFill>
                      <a:srgbClr val="FFFFFF"/>
                    </a:solidFill>
                  </a:tcPr>
                </a:tc>
              </a:tr>
              <a:tr h="508000">
                <a:tc>
                  <a:txBody>
                    <a:bodyPr/>
                    <a:lstStyle/>
                    <a:p>
                      <a:r>
                        <a:rPr lang="it-IT" sz="1700"/>
                        <a:t>Dirigente ospedaliero</a:t>
                      </a:r>
                    </a:p>
                  </a:txBody>
                  <a:tcPr marL="0" marR="0" marT="0" marB="0">
                    <a:lnL>
                      <a:noFill/>
                    </a:lnL>
                    <a:lnR>
                      <a:noFill/>
                    </a:lnR>
                    <a:lnT>
                      <a:noFill/>
                    </a:lnT>
                    <a:lnB>
                      <a:noFill/>
                    </a:lnB>
                    <a:solidFill>
                      <a:srgbClr val="FFFFFF"/>
                    </a:solidFill>
                  </a:tcPr>
                </a:tc>
                <a:tc>
                  <a:txBody>
                    <a:bodyPr/>
                    <a:lstStyle/>
                    <a:p>
                      <a:r>
                        <a:rPr lang="it-IT" sz="1700"/>
                        <a:t>70 (9,93%)</a:t>
                      </a:r>
                    </a:p>
                  </a:txBody>
                  <a:tcPr marL="0" marR="0" marT="0" marB="0">
                    <a:lnL>
                      <a:noFill/>
                    </a:lnL>
                    <a:lnR>
                      <a:noFill/>
                    </a:lnR>
                    <a:lnT>
                      <a:noFill/>
                    </a:lnT>
                    <a:lnB>
                      <a:noFill/>
                    </a:lnB>
                    <a:solidFill>
                      <a:srgbClr val="FFFFFF"/>
                    </a:solidFill>
                  </a:tcPr>
                </a:tc>
              </a:tr>
              <a:tr h="508000">
                <a:tc>
                  <a:txBody>
                    <a:bodyPr/>
                    <a:lstStyle/>
                    <a:p>
                      <a:r>
                        <a:rPr lang="it-IT" sz="1700"/>
                        <a:t>Specialista ambulatoriale</a:t>
                      </a:r>
                    </a:p>
                  </a:txBody>
                  <a:tcPr marL="0" marR="0" marT="0" marB="0">
                    <a:lnL>
                      <a:noFill/>
                    </a:lnL>
                    <a:lnR>
                      <a:noFill/>
                    </a:lnR>
                    <a:lnT>
                      <a:noFill/>
                    </a:lnT>
                    <a:lnB>
                      <a:noFill/>
                    </a:lnB>
                    <a:solidFill>
                      <a:srgbClr val="FFFFFF"/>
                    </a:solidFill>
                  </a:tcPr>
                </a:tc>
                <a:tc>
                  <a:txBody>
                    <a:bodyPr/>
                    <a:lstStyle/>
                    <a:p>
                      <a:r>
                        <a:rPr lang="it-IT" sz="1700"/>
                        <a:t>30 (4.26%)</a:t>
                      </a:r>
                    </a:p>
                  </a:txBody>
                  <a:tcPr marL="0" marR="0" marT="0" marB="0">
                    <a:lnL>
                      <a:noFill/>
                    </a:lnL>
                    <a:lnR>
                      <a:noFill/>
                    </a:lnR>
                    <a:lnT>
                      <a:noFill/>
                    </a:lnT>
                    <a:lnB>
                      <a:noFill/>
                    </a:lnB>
                    <a:solidFill>
                      <a:srgbClr val="FFFFFF"/>
                    </a:solidFill>
                  </a:tcPr>
                </a:tc>
              </a:tr>
              <a:tr h="508000">
                <a:tc>
                  <a:txBody>
                    <a:bodyPr/>
                    <a:lstStyle/>
                    <a:p>
                      <a:r>
                        <a:rPr lang="it-IT" sz="1700"/>
                        <a:t>Libero professionista</a:t>
                      </a:r>
                    </a:p>
                  </a:txBody>
                  <a:tcPr marL="0" marR="0" marT="0" marB="0">
                    <a:lnL>
                      <a:noFill/>
                    </a:lnL>
                    <a:lnR>
                      <a:noFill/>
                    </a:lnR>
                    <a:lnT>
                      <a:noFill/>
                    </a:lnT>
                    <a:lnB>
                      <a:noFill/>
                    </a:lnB>
                    <a:solidFill>
                      <a:srgbClr val="FFFFFF"/>
                    </a:solidFill>
                  </a:tcPr>
                </a:tc>
                <a:tc>
                  <a:txBody>
                    <a:bodyPr/>
                    <a:lstStyle/>
                    <a:p>
                      <a:r>
                        <a:rPr lang="it-IT" sz="1700"/>
                        <a:t>12 (1,70%)</a:t>
                      </a:r>
                    </a:p>
                  </a:txBody>
                  <a:tcPr marL="0" marR="0" marT="0" marB="0">
                    <a:lnL>
                      <a:noFill/>
                    </a:lnL>
                    <a:lnR>
                      <a:noFill/>
                    </a:lnR>
                    <a:lnT>
                      <a:noFill/>
                    </a:lnT>
                    <a:lnB>
                      <a:noFill/>
                    </a:lnB>
                    <a:solidFill>
                      <a:srgbClr val="FFFFFF"/>
                    </a:solidFill>
                  </a:tcPr>
                </a:tc>
              </a:tr>
              <a:tr h="254000">
                <a:tc>
                  <a:txBody>
                    <a:bodyPr/>
                    <a:lstStyle/>
                    <a:p>
                      <a:r>
                        <a:rPr lang="it-IT" sz="1700"/>
                        <a:t>Non risponde</a:t>
                      </a:r>
                    </a:p>
                  </a:txBody>
                  <a:tcPr marL="0" marR="0" marT="0" marB="0">
                    <a:lnL>
                      <a:noFill/>
                    </a:lnL>
                    <a:lnR>
                      <a:noFill/>
                    </a:lnR>
                    <a:lnT>
                      <a:noFill/>
                    </a:lnT>
                    <a:lnB>
                      <a:noFill/>
                    </a:lnB>
                    <a:solidFill>
                      <a:srgbClr val="FFFFFF"/>
                    </a:solidFill>
                  </a:tcPr>
                </a:tc>
                <a:tc>
                  <a:txBody>
                    <a:bodyPr/>
                    <a:lstStyle/>
                    <a:p>
                      <a:r>
                        <a:rPr lang="it-IT" sz="1700" dirty="0"/>
                        <a:t>32</a:t>
                      </a:r>
                    </a:p>
                  </a:txBody>
                  <a:tcPr marL="0" marR="0" marT="0" marB="0">
                    <a:lnL>
                      <a:noFill/>
                    </a:lnL>
                    <a:lnR>
                      <a:noFill/>
                    </a:lnR>
                    <a:lnT>
                      <a:noFill/>
                    </a:lnT>
                    <a:lnB>
                      <a:noFill/>
                    </a:lnB>
                    <a:solidFill>
                      <a:srgbClr val="FFFFFF"/>
                    </a:solidFill>
                  </a:tcPr>
                </a:tc>
              </a:tr>
            </a:tbl>
          </a:graphicData>
        </a:graphic>
      </p:graphicFrame>
      <p:sp>
        <p:nvSpPr>
          <p:cNvPr id="8193"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rgbClr val="444444"/>
                </a:solidFill>
                <a:effectLst/>
                <a:latin typeface="Open Sans"/>
                <a:cs typeface="Arial" pitchFamily="34" charset="0"/>
              </a:rPr>
              <a:t>Tabella 1 – Attività lavorativa del medico rispondente </a:t>
            </a:r>
            <a:r>
              <a:rPr kumimoji="0" lang="it-IT" sz="600" b="0" i="0" u="none" strike="noStrike" cap="none" normalizeH="0" baseline="0" smtClean="0">
                <a:ln>
                  <a:noFill/>
                </a:ln>
                <a:solidFill>
                  <a:schemeClr val="tx1"/>
                </a:solidFill>
                <a:effectLst/>
                <a:latin typeface="Arial" pitchFamily="34" charset="0"/>
                <a:cs typeface="Arial" pitchFamily="34" charset="0"/>
              </a:rPr>
              <a:t/>
            </a:r>
            <a:br>
              <a:rPr kumimoji="0" lang="it-IT" sz="600" b="0" i="0" u="none" strike="noStrike" cap="none" normalizeH="0" baseline="0" smtClean="0">
                <a:ln>
                  <a:noFill/>
                </a:ln>
                <a:solidFill>
                  <a:schemeClr val="tx1"/>
                </a:solidFill>
                <a:effectLst/>
                <a:latin typeface="Arial" pitchFamily="34" charset="0"/>
                <a:cs typeface="Arial" pitchFamily="34" charset="0"/>
              </a:rPr>
            </a:b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r>
              <a:rPr kumimoji="0" lang="it-IT" sz="1800" b="0" i="0" u="none" strike="noStrike" cap="none" normalizeH="0" baseline="0" smtClean="0">
                <a:ln>
                  <a:noFill/>
                </a:ln>
                <a:solidFill>
                  <a:schemeClr val="tx1"/>
                </a:solidFill>
                <a:effectLst/>
                <a:latin typeface="Arial" pitchFamily="34" charset="0"/>
                <a:cs typeface="Arial" pitchFamily="34" charset="0"/>
              </a:rPr>
              <a:t/>
            </a:r>
            <a:br>
              <a:rPr kumimoji="0" lang="it-IT" sz="1800" b="0" i="0" u="none" strike="noStrike" cap="none" normalizeH="0" baseline="0" smtClean="0">
                <a:ln>
                  <a:noFill/>
                </a:ln>
                <a:solidFill>
                  <a:schemeClr val="tx1"/>
                </a:solidFill>
                <a:effectLst/>
                <a:latin typeface="Arial" pitchFamily="34" charset="0"/>
                <a:cs typeface="Arial" pitchFamily="34" charset="0"/>
              </a:rPr>
            </a:b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428728" y="2136339"/>
            <a:ext cx="6429420" cy="2031325"/>
          </a:xfrm>
          <a:prstGeom prst="rect">
            <a:avLst/>
          </a:prstGeom>
        </p:spPr>
        <p:txBody>
          <a:bodyPr wrap="square">
            <a:spAutoFit/>
          </a:bodyPr>
          <a:lstStyle/>
          <a:p>
            <a:r>
              <a:rPr lang="it-IT" b="1" dirty="0"/>
              <a:t>Sezione B – CONOSCENZE SULLA DOSE EROGATA NEGLI ESAMI </a:t>
            </a:r>
            <a:r>
              <a:rPr lang="it-IT" b="1" dirty="0" err="1"/>
              <a:t>DI</a:t>
            </a:r>
            <a:r>
              <a:rPr lang="it-IT" b="1" dirty="0"/>
              <a:t> USO MEDICO</a:t>
            </a:r>
            <a:r>
              <a:rPr lang="it-IT" dirty="0"/>
              <a:t> </a:t>
            </a:r>
            <a:r>
              <a:rPr lang="it-IT" dirty="0" smtClean="0"/>
              <a:t/>
            </a:r>
            <a:br>
              <a:rPr lang="it-IT" dirty="0" smtClean="0"/>
            </a:br>
            <a:r>
              <a:rPr lang="it-IT" dirty="0" smtClean="0"/>
              <a:t/>
            </a:r>
            <a:br>
              <a:rPr lang="it-IT" dirty="0" smtClean="0"/>
            </a:br>
            <a:r>
              <a:rPr lang="it-IT" dirty="0"/>
              <a:t>Comprende 3 domande con uno score di 6 risposte esatte. Per questa, come per le successive sezioni C e D, le mancate risposte sono state considerate come incapacità di dare una risposta, quindi come risposte non corrette.</a:t>
            </a:r>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414</TotalTime>
  <Words>1187</Words>
  <Application>Microsoft Office PowerPoint</Application>
  <PresentationFormat>Presentazione su schermo (4:3)</PresentationFormat>
  <Paragraphs>140</Paragraphs>
  <Slides>20</Slides>
  <Notes>0</Notes>
  <HiddenSlides>0</HiddenSlides>
  <MMClips>0</MMClips>
  <ScaleCrop>false</ScaleCrop>
  <HeadingPairs>
    <vt:vector size="4" baseType="variant">
      <vt:variant>
        <vt:lpstr>Tema</vt:lpstr>
      </vt:variant>
      <vt:variant>
        <vt:i4>1</vt:i4>
      </vt:variant>
      <vt:variant>
        <vt:lpstr>Titoli diapositive</vt:lpstr>
      </vt:variant>
      <vt:variant>
        <vt:i4>20</vt:i4>
      </vt:variant>
    </vt:vector>
  </HeadingPairs>
  <TitlesOfParts>
    <vt:vector size="21" baseType="lpstr">
      <vt:lpstr>Tema di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Morgese</dc:creator>
  <cp:lastModifiedBy>Morgese</cp:lastModifiedBy>
  <cp:revision>40</cp:revision>
  <dcterms:created xsi:type="dcterms:W3CDTF">2019-04-09T09:15:33Z</dcterms:created>
  <dcterms:modified xsi:type="dcterms:W3CDTF">2019-04-12T16:31:26Z</dcterms:modified>
</cp:coreProperties>
</file>