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handoutMasterIdLst>
    <p:handoutMasterId r:id="rId17"/>
  </p:handoutMasterIdLst>
  <p:sldIdLst>
    <p:sldId id="256" r:id="rId2"/>
    <p:sldId id="261" r:id="rId3"/>
    <p:sldId id="280" r:id="rId4"/>
    <p:sldId id="278" r:id="rId5"/>
    <p:sldId id="275" r:id="rId6"/>
    <p:sldId id="276" r:id="rId7"/>
    <p:sldId id="262" r:id="rId8"/>
    <p:sldId id="281" r:id="rId9"/>
    <p:sldId id="277" r:id="rId10"/>
    <p:sldId id="263" r:id="rId11"/>
    <p:sldId id="283" r:id="rId12"/>
    <p:sldId id="264" r:id="rId13"/>
    <p:sldId id="265" r:id="rId14"/>
    <p:sldId id="282"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003A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000"/>
    <p:restoredTop sz="94541"/>
  </p:normalViewPr>
  <p:slideViewPr>
    <p:cSldViewPr snapToGrid="0" snapToObjects="1">
      <p:cViewPr varScale="1">
        <p:scale>
          <a:sx n="73" d="100"/>
          <a:sy n="73" d="100"/>
        </p:scale>
        <p:origin x="1254" y="6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A58AA0-1E8E-3B4D-9893-E0CAF6167818}" type="datetimeFigureOut">
              <a:rPr lang="it-IT" smtClean="0"/>
              <a:t>10/04/2019</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0D5BD8-A8CF-6F4D-BBC2-E4C0E2017111}" type="slidenum">
              <a:rPr lang="it-IT" smtClean="0"/>
              <a:t>‹N›</a:t>
            </a:fld>
            <a:endParaRPr lang="it-IT"/>
          </a:p>
        </p:txBody>
      </p:sp>
    </p:spTree>
    <p:extLst>
      <p:ext uri="{BB962C8B-B14F-4D97-AF65-F5344CB8AC3E}">
        <p14:creationId xmlns:p14="http://schemas.microsoft.com/office/powerpoint/2010/main" val="379341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4D33D-0C85-A649-B528-F22CC5C0171A}" type="datetimeFigureOut">
              <a:rPr lang="it-IT" smtClean="0"/>
              <a:t>10/04/2019</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87E4A2-57D3-5A43-BC28-EFE1B75508B1}" type="slidenum">
              <a:rPr lang="it-IT" smtClean="0"/>
              <a:t>‹N›</a:t>
            </a:fld>
            <a:endParaRPr lang="it-IT"/>
          </a:p>
        </p:txBody>
      </p:sp>
    </p:spTree>
    <p:extLst>
      <p:ext uri="{BB962C8B-B14F-4D97-AF65-F5344CB8AC3E}">
        <p14:creationId xmlns:p14="http://schemas.microsoft.com/office/powerpoint/2010/main" val="17624801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787E4A2-57D3-5A43-BC28-EFE1B75508B1}" type="slidenum">
              <a:rPr lang="it-IT" smtClean="0"/>
              <a:t>4</a:t>
            </a:fld>
            <a:endParaRPr lang="it-IT"/>
          </a:p>
        </p:txBody>
      </p:sp>
    </p:spTree>
    <p:extLst>
      <p:ext uri="{BB962C8B-B14F-4D97-AF65-F5344CB8AC3E}">
        <p14:creationId xmlns:p14="http://schemas.microsoft.com/office/powerpoint/2010/main" val="343366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720AA36-E3B5-CB44-A341-DC9365FF0DB8}" type="datetimeFigureOut">
              <a:rPr lang="it-IT" smtClean="0"/>
              <a:t>10/04/2019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2610894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720AA36-E3B5-CB44-A341-DC9365FF0DB8}" type="datetimeFigureOut">
              <a:rPr lang="it-IT" smtClean="0"/>
              <a:t>10/04/2019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4280588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720AA36-E3B5-CB44-A341-DC9365FF0DB8}" type="datetimeFigureOut">
              <a:rPr lang="it-IT" smtClean="0"/>
              <a:t>10/04/2019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336524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720AA36-E3B5-CB44-A341-DC9365FF0DB8}" type="datetimeFigureOut">
              <a:rPr lang="it-IT" smtClean="0"/>
              <a:t>10/04/2019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227428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7720AA36-E3B5-CB44-A341-DC9365FF0DB8}" type="datetimeFigureOut">
              <a:rPr lang="it-IT" smtClean="0"/>
              <a:t>10/04/2019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1853731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720AA36-E3B5-CB44-A341-DC9365FF0DB8}" type="datetimeFigureOut">
              <a:rPr lang="it-IT" smtClean="0"/>
              <a:t>10/04/2019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3536859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720AA36-E3B5-CB44-A341-DC9365FF0DB8}" type="datetimeFigureOut">
              <a:rPr lang="it-IT" smtClean="0"/>
              <a:t>10/04/2019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342457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7720AA36-E3B5-CB44-A341-DC9365FF0DB8}" type="datetimeFigureOut">
              <a:rPr lang="it-IT" smtClean="0"/>
              <a:t>10/04/2019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3308649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720AA36-E3B5-CB44-A341-DC9365FF0DB8}" type="datetimeFigureOut">
              <a:rPr lang="it-IT" smtClean="0"/>
              <a:t>10/04/2019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73506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7720AA36-E3B5-CB44-A341-DC9365FF0DB8}" type="datetimeFigureOut">
              <a:rPr lang="it-IT" smtClean="0"/>
              <a:t>10/04/2019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708730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7720AA36-E3B5-CB44-A341-DC9365FF0DB8}" type="datetimeFigureOut">
              <a:rPr lang="it-IT" smtClean="0"/>
              <a:t>10/04/2019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4C09C39-6FE6-A740-9C29-70A372949137}" type="slidenum">
              <a:rPr lang="it-IT" smtClean="0"/>
              <a:t>‹N›</a:t>
            </a:fld>
            <a:endParaRPr lang="it-IT"/>
          </a:p>
        </p:txBody>
      </p:sp>
    </p:spTree>
    <p:extLst>
      <p:ext uri="{BB962C8B-B14F-4D97-AF65-F5344CB8AC3E}">
        <p14:creationId xmlns:p14="http://schemas.microsoft.com/office/powerpoint/2010/main" val="4214146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0AA36-E3B5-CB44-A341-DC9365FF0DB8}" type="datetimeFigureOut">
              <a:rPr lang="it-IT" smtClean="0"/>
              <a:t>10/04/2019</a:t>
            </a:fld>
            <a:endParaRPr lang="it-IT"/>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C09C39-6FE6-A740-9C29-70A372949137}" type="slidenum">
              <a:rPr lang="it-IT" smtClean="0"/>
              <a:t>‹N›</a:t>
            </a:fld>
            <a:endParaRPr lang="it-IT"/>
          </a:p>
        </p:txBody>
      </p:sp>
    </p:spTree>
    <p:extLst>
      <p:ext uri="{BB962C8B-B14F-4D97-AF65-F5344CB8AC3E}">
        <p14:creationId xmlns:p14="http://schemas.microsoft.com/office/powerpoint/2010/main" val="34996234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59141EE9-967C-B14C-A715-582928B4D52B}"/>
              </a:ext>
            </a:extLst>
          </p:cNvPr>
          <p:cNvSpPr>
            <a:spLocks noGrp="1"/>
          </p:cNvSpPr>
          <p:nvPr>
            <p:ph type="subTitle" idx="1"/>
          </p:nvPr>
        </p:nvSpPr>
        <p:spPr>
          <a:xfrm>
            <a:off x="2570531" y="5126770"/>
            <a:ext cx="9144000" cy="1655762"/>
          </a:xfrm>
        </p:spPr>
        <p:txBody>
          <a:bodyPr>
            <a:normAutofit lnSpcReduction="10000"/>
          </a:bodyPr>
          <a:lstStyle/>
          <a:p>
            <a:r>
              <a:rPr lang="it-IT" dirty="0">
                <a:solidFill>
                  <a:srgbClr val="FFFF00"/>
                </a:solidFill>
              </a:rPr>
              <a:t>Prof. Giuseppe Guglielmi</a:t>
            </a:r>
          </a:p>
          <a:p>
            <a:r>
              <a:rPr lang="it-IT" dirty="0">
                <a:solidFill>
                  <a:srgbClr val="FFFF00"/>
                </a:solidFill>
              </a:rPr>
              <a:t>Università degli Studi di Foggia</a:t>
            </a:r>
          </a:p>
          <a:p>
            <a:r>
              <a:rPr lang="it-IT" dirty="0">
                <a:solidFill>
                  <a:srgbClr val="FFFF00"/>
                </a:solidFill>
              </a:rPr>
              <a:t>Dipartimento di Scienze Mediche e Sperimentali</a:t>
            </a:r>
          </a:p>
        </p:txBody>
      </p:sp>
      <p:pic>
        <p:nvPicPr>
          <p:cNvPr id="5" name="Immagine 4">
            <a:extLst>
              <a:ext uri="{FF2B5EF4-FFF2-40B4-BE49-F238E27FC236}">
                <a16:creationId xmlns:a16="http://schemas.microsoft.com/office/drawing/2014/main" id="{F4768FB1-559F-B14A-8F2C-87434E7431AB}"/>
              </a:ext>
            </a:extLst>
          </p:cNvPr>
          <p:cNvPicPr>
            <a:picLocks noChangeAspect="1"/>
          </p:cNvPicPr>
          <p:nvPr/>
        </p:nvPicPr>
        <p:blipFill>
          <a:blip r:embed="rId2"/>
          <a:stretch>
            <a:fillRect/>
          </a:stretch>
        </p:blipFill>
        <p:spPr>
          <a:xfrm>
            <a:off x="3560293" y="165146"/>
            <a:ext cx="7164475" cy="4961624"/>
          </a:xfrm>
          <a:prstGeom prst="rect">
            <a:avLst/>
          </a:prstGeom>
        </p:spPr>
      </p:pic>
      <p:pic>
        <p:nvPicPr>
          <p:cNvPr id="6" name="Immagine 5">
            <a:extLst>
              <a:ext uri="{FF2B5EF4-FFF2-40B4-BE49-F238E27FC236}">
                <a16:creationId xmlns:a16="http://schemas.microsoft.com/office/drawing/2014/main" id="{49B31B59-FDC2-DB4E-8C34-7507E6C6A5F2}"/>
              </a:ext>
            </a:extLst>
          </p:cNvPr>
          <p:cNvPicPr>
            <a:picLocks noChangeAspect="1"/>
          </p:cNvPicPr>
          <p:nvPr/>
        </p:nvPicPr>
        <p:blipFill>
          <a:blip r:embed="rId3">
            <a:alphaModFix amt="50000"/>
          </a:blip>
          <a:stretch>
            <a:fillRect/>
          </a:stretch>
        </p:blipFill>
        <p:spPr>
          <a:xfrm rot="16200000">
            <a:off x="-1757547" y="2417100"/>
            <a:ext cx="6115792" cy="1951849"/>
          </a:xfrm>
          <a:prstGeom prst="rect">
            <a:avLst/>
          </a:prstGeom>
        </p:spPr>
      </p:pic>
    </p:spTree>
    <p:extLst>
      <p:ext uri="{BB962C8B-B14F-4D97-AF65-F5344CB8AC3E}">
        <p14:creationId xmlns:p14="http://schemas.microsoft.com/office/powerpoint/2010/main" val="41872294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736269" y="157484"/>
            <a:ext cx="10723419" cy="2640691"/>
          </a:xfrm>
        </p:spPr>
        <p:txBody>
          <a:bodyPr>
            <a:normAutofit/>
          </a:bodyPr>
          <a:lstStyle/>
          <a:p>
            <a:r>
              <a:rPr lang="it-IT" sz="3200" dirty="0">
                <a:solidFill>
                  <a:srgbClr val="FFFF00"/>
                </a:solidFill>
              </a:rPr>
              <a:t>Tale concetto passa anche attraverso l’importanza e la fondatezza dell’appropriatezza prescrittiva, delineando il ruolo che ogni figura sanitaria assume nel percorso diagnostico e terapeutico del paziente.</a:t>
            </a:r>
            <a:br>
              <a:rPr lang="it-IT" sz="3200" dirty="0">
                <a:solidFill>
                  <a:srgbClr val="FFFF00"/>
                </a:solidFill>
              </a:rPr>
            </a:br>
            <a:endParaRPr lang="it-IT" sz="3200" dirty="0">
              <a:solidFill>
                <a:srgbClr val="FFFF00"/>
              </a:solidFill>
            </a:endParaRPr>
          </a:p>
        </p:txBody>
      </p:sp>
      <p:pic>
        <p:nvPicPr>
          <p:cNvPr id="3" name="Immagine 2" descr="Schermata 2019-04-09 alle 12.12.49.png"/>
          <p:cNvPicPr>
            <a:picLocks noChangeAspect="1"/>
          </p:cNvPicPr>
          <p:nvPr/>
        </p:nvPicPr>
        <p:blipFill rotWithShape="1">
          <a:blip r:embed="rId2">
            <a:extLst>
              <a:ext uri="{28A0092B-C50C-407E-A947-70E740481C1C}">
                <a14:useLocalDpi xmlns:a14="http://schemas.microsoft.com/office/drawing/2010/main" val="0"/>
              </a:ext>
            </a:extLst>
          </a:blip>
          <a:srcRect r="5066"/>
          <a:stretch/>
        </p:blipFill>
        <p:spPr>
          <a:xfrm>
            <a:off x="2119914" y="2419196"/>
            <a:ext cx="7869677" cy="4281295"/>
          </a:xfrm>
          <a:prstGeom prst="rect">
            <a:avLst/>
          </a:prstGeom>
        </p:spPr>
      </p:pic>
    </p:spTree>
    <p:extLst>
      <p:ext uri="{BB962C8B-B14F-4D97-AF65-F5344CB8AC3E}">
        <p14:creationId xmlns:p14="http://schemas.microsoft.com/office/powerpoint/2010/main" val="1188940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pic>
        <p:nvPicPr>
          <p:cNvPr id="5" name="Immagine 4" descr="Schermata 2019-04-09 alle 12.49.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3508" y="310024"/>
            <a:ext cx="9088553" cy="6287958"/>
          </a:xfrm>
          <a:prstGeom prst="rect">
            <a:avLst/>
          </a:prstGeom>
        </p:spPr>
      </p:pic>
    </p:spTree>
    <p:extLst>
      <p:ext uri="{BB962C8B-B14F-4D97-AF65-F5344CB8AC3E}">
        <p14:creationId xmlns:p14="http://schemas.microsoft.com/office/powerpoint/2010/main" val="211681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736269" y="3610263"/>
            <a:ext cx="10723419" cy="2783692"/>
          </a:xfrm>
        </p:spPr>
        <p:txBody>
          <a:bodyPr>
            <a:normAutofit fontScale="90000"/>
          </a:bodyPr>
          <a:lstStyle/>
          <a:p>
            <a:r>
              <a:rPr lang="it-IT" sz="1800" dirty="0">
                <a:solidFill>
                  <a:srgbClr val="FFFF00"/>
                </a:solidFill>
              </a:rPr>
              <a:t/>
            </a:r>
            <a:br>
              <a:rPr lang="it-IT" sz="1800" dirty="0">
                <a:solidFill>
                  <a:srgbClr val="FFFF00"/>
                </a:solidFill>
              </a:rPr>
            </a:br>
            <a:r>
              <a:rPr lang="it-IT" sz="3200" dirty="0">
                <a:solidFill>
                  <a:srgbClr val="FFFF00"/>
                </a:solidFill>
              </a:rPr>
              <a:t>Alla luce delle nuove conoscenze scientifiche consolidate e dalle dirette esperienze degli esperti, nuove raccomandazioni sono state elaborate dalla International </a:t>
            </a:r>
            <a:r>
              <a:rPr lang="it-IT" sz="3200" dirty="0" err="1">
                <a:solidFill>
                  <a:srgbClr val="FFFF00"/>
                </a:solidFill>
              </a:rPr>
              <a:t>Commission</a:t>
            </a:r>
            <a:r>
              <a:rPr lang="it-IT" sz="3200" dirty="0">
                <a:solidFill>
                  <a:srgbClr val="FFFF00"/>
                </a:solidFill>
              </a:rPr>
              <a:t> on </a:t>
            </a:r>
            <a:r>
              <a:rPr lang="it-IT" sz="3200" dirty="0" err="1">
                <a:solidFill>
                  <a:srgbClr val="FFFF00"/>
                </a:solidFill>
              </a:rPr>
              <a:t>Radiological</a:t>
            </a:r>
            <a:r>
              <a:rPr lang="it-IT" sz="3200" dirty="0">
                <a:solidFill>
                  <a:srgbClr val="FFFF00"/>
                </a:solidFill>
              </a:rPr>
              <a:t> </a:t>
            </a:r>
            <a:r>
              <a:rPr lang="it-IT" sz="3200" dirty="0" err="1">
                <a:solidFill>
                  <a:srgbClr val="FFFF00"/>
                </a:solidFill>
              </a:rPr>
              <a:t>Protection</a:t>
            </a:r>
            <a:r>
              <a:rPr lang="it-IT" sz="3200" dirty="0">
                <a:solidFill>
                  <a:srgbClr val="FFFF00"/>
                </a:solidFill>
              </a:rPr>
              <a:t> (IRCP) al fine di garantire uniformità degli standard di sicurezza.  </a:t>
            </a:r>
          </a:p>
        </p:txBody>
      </p:sp>
      <p:pic>
        <p:nvPicPr>
          <p:cNvPr id="3" name="Immagine 2" descr="sympoisa-ma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428" y="279393"/>
            <a:ext cx="8668147" cy="3770644"/>
          </a:xfrm>
          <a:prstGeom prst="rect">
            <a:avLst/>
          </a:prstGeom>
        </p:spPr>
      </p:pic>
    </p:spTree>
    <p:extLst>
      <p:ext uri="{BB962C8B-B14F-4D97-AF65-F5344CB8AC3E}">
        <p14:creationId xmlns:p14="http://schemas.microsoft.com/office/powerpoint/2010/main" val="2305720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639973" y="601004"/>
            <a:ext cx="6119907" cy="5106389"/>
          </a:xfrm>
        </p:spPr>
        <p:txBody>
          <a:bodyPr>
            <a:normAutofit/>
          </a:bodyPr>
          <a:lstStyle/>
          <a:p>
            <a:r>
              <a:rPr lang="it-IT" sz="1800" dirty="0">
                <a:solidFill>
                  <a:srgbClr val="FFFF00"/>
                </a:solidFill>
              </a:rPr>
              <a:t/>
            </a:r>
            <a:br>
              <a:rPr lang="it-IT" sz="1800" dirty="0">
                <a:solidFill>
                  <a:srgbClr val="FFFF00"/>
                </a:solidFill>
              </a:rPr>
            </a:br>
            <a:r>
              <a:rPr lang="it-IT" sz="3200" dirty="0">
                <a:solidFill>
                  <a:srgbClr val="FFFF00"/>
                </a:solidFill>
              </a:rPr>
              <a:t>Tali norme, quindi, non riguardano solo i medici, ma anche gli odontoiatri, i tecnici sanitari di radiologia medica, i fisici sanitari e tutti i professionisti della salute che hanno il diritto/dovere di assumersi la responsabilità clinica per le esposizioni mediche individuali.</a:t>
            </a:r>
            <a:br>
              <a:rPr lang="it-IT" sz="3200" dirty="0">
                <a:solidFill>
                  <a:srgbClr val="FFFF00"/>
                </a:solidFill>
              </a:rPr>
            </a:br>
            <a:endParaRPr lang="it-IT" sz="3200" dirty="0">
              <a:solidFill>
                <a:srgbClr val="FFFF00"/>
              </a:solidFill>
            </a:endParaRPr>
          </a:p>
        </p:txBody>
      </p:sp>
      <p:pic>
        <p:nvPicPr>
          <p:cNvPr id="6" name="Immagine 5" descr="ap,550x550,12x16,1,transparent,t.u2.png"/>
          <p:cNvPicPr>
            <a:picLocks noChangeAspect="1"/>
          </p:cNvPicPr>
          <p:nvPr/>
        </p:nvPicPr>
        <p:blipFill rotWithShape="1">
          <a:blip r:embed="rId2">
            <a:extLst>
              <a:ext uri="{28A0092B-C50C-407E-A947-70E740481C1C}">
                <a14:useLocalDpi xmlns:a14="http://schemas.microsoft.com/office/drawing/2010/main" val="0"/>
              </a:ext>
            </a:extLst>
          </a:blip>
          <a:srcRect l="12191" t="7207" r="12426" b="7253"/>
          <a:stretch/>
        </p:blipFill>
        <p:spPr>
          <a:xfrm>
            <a:off x="7629687" y="651006"/>
            <a:ext cx="3639851" cy="5490431"/>
          </a:xfrm>
          <a:prstGeom prst="rect">
            <a:avLst/>
          </a:prstGeom>
        </p:spPr>
      </p:pic>
    </p:spTree>
    <p:extLst>
      <p:ext uri="{BB962C8B-B14F-4D97-AF65-F5344CB8AC3E}">
        <p14:creationId xmlns:p14="http://schemas.microsoft.com/office/powerpoint/2010/main" val="2118193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2979878" y="621966"/>
            <a:ext cx="6119907" cy="5106389"/>
          </a:xfrm>
        </p:spPr>
        <p:txBody>
          <a:bodyPr>
            <a:normAutofit/>
          </a:bodyPr>
          <a:lstStyle/>
          <a:p>
            <a:r>
              <a:rPr lang="it-IT" sz="3200" i="1" dirty="0" smtClean="0">
                <a:solidFill>
                  <a:srgbClr val="FFFF00"/>
                </a:solidFill>
              </a:rPr>
              <a:t>Grazie per l’Attenzione</a:t>
            </a:r>
            <a:endParaRPr lang="it-IT" sz="3200" i="1" dirty="0">
              <a:solidFill>
                <a:srgbClr val="FFFF00"/>
              </a:solidFill>
            </a:endParaRPr>
          </a:p>
        </p:txBody>
      </p:sp>
    </p:spTree>
    <p:extLst>
      <p:ext uri="{BB962C8B-B14F-4D97-AF65-F5344CB8AC3E}">
        <p14:creationId xmlns:p14="http://schemas.microsoft.com/office/powerpoint/2010/main" val="250825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736270" y="617518"/>
            <a:ext cx="6705055" cy="5106389"/>
          </a:xfrm>
        </p:spPr>
        <p:txBody>
          <a:bodyPr>
            <a:normAutofit/>
          </a:bodyPr>
          <a:lstStyle/>
          <a:p>
            <a:r>
              <a:rPr lang="it-IT" sz="3200" dirty="0">
                <a:solidFill>
                  <a:srgbClr val="FFFF00"/>
                </a:solidFill>
              </a:rPr>
              <a:t>Nell'area medica, importanti sviluppi tecnologici e scientifici hanno portato ad un notevole incremento dell'esposizione a radiazioni ionizzanti dei pazienti. </a:t>
            </a:r>
            <a:br>
              <a:rPr lang="it-IT" sz="3200" dirty="0">
                <a:solidFill>
                  <a:srgbClr val="FFFF00"/>
                </a:solidFill>
              </a:rPr>
            </a:br>
            <a:r>
              <a:rPr lang="it-IT" sz="3200" dirty="0">
                <a:solidFill>
                  <a:srgbClr val="FFFF00"/>
                </a:solidFill>
              </a:rPr>
              <a:t>A tale riguardo, la nuova direttiva europea dovrebbe sottolineare la necessità di giustificare un'esposizione medica, compresa l'esposizione di individui asintomatici. </a:t>
            </a:r>
          </a:p>
        </p:txBody>
      </p:sp>
      <p:pic>
        <p:nvPicPr>
          <p:cNvPr id="3" name="Immagine 2" descr="wall-paper-1.jpg"/>
          <p:cNvPicPr>
            <a:picLocks noChangeAspect="1"/>
          </p:cNvPicPr>
          <p:nvPr/>
        </p:nvPicPr>
        <p:blipFill rotWithShape="1">
          <a:blip r:embed="rId2">
            <a:extLst>
              <a:ext uri="{28A0092B-C50C-407E-A947-70E740481C1C}">
                <a14:useLocalDpi xmlns:a14="http://schemas.microsoft.com/office/drawing/2010/main" val="0"/>
              </a:ext>
            </a:extLst>
          </a:blip>
          <a:srcRect l="1" t="23945" r="69060" b="36249"/>
          <a:stretch/>
        </p:blipFill>
        <p:spPr>
          <a:xfrm>
            <a:off x="7469691" y="913958"/>
            <a:ext cx="4529688" cy="2469322"/>
          </a:xfrm>
          <a:prstGeom prst="rect">
            <a:avLst/>
          </a:prstGeom>
        </p:spPr>
      </p:pic>
      <p:pic>
        <p:nvPicPr>
          <p:cNvPr id="4" name="Immagine 3"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9691" y="3380918"/>
            <a:ext cx="4529688" cy="2548240"/>
          </a:xfrm>
          <a:prstGeom prst="rect">
            <a:avLst/>
          </a:prstGeom>
        </p:spPr>
      </p:pic>
    </p:spTree>
    <p:extLst>
      <p:ext uri="{BB962C8B-B14F-4D97-AF65-F5344CB8AC3E}">
        <p14:creationId xmlns:p14="http://schemas.microsoft.com/office/powerpoint/2010/main" val="968469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50001" y="617518"/>
            <a:ext cx="6705055" cy="5106389"/>
          </a:xfrm>
        </p:spPr>
        <p:txBody>
          <a:bodyPr>
            <a:normAutofit/>
          </a:bodyPr>
          <a:lstStyle/>
          <a:p>
            <a:endParaRPr lang="it-IT" sz="3200" dirty="0">
              <a:solidFill>
                <a:srgbClr val="FFFF00"/>
              </a:solidFill>
            </a:endParaRPr>
          </a:p>
        </p:txBody>
      </p:sp>
      <p:pic>
        <p:nvPicPr>
          <p:cNvPr id="5" name="Immagine 4" descr="wall-paper-1.jpg"/>
          <p:cNvPicPr>
            <a:picLocks noChangeAspect="1"/>
          </p:cNvPicPr>
          <p:nvPr/>
        </p:nvPicPr>
        <p:blipFill rotWithShape="1">
          <a:blip r:embed="rId2">
            <a:extLst>
              <a:ext uri="{28A0092B-C50C-407E-A947-70E740481C1C}">
                <a14:useLocalDpi xmlns:a14="http://schemas.microsoft.com/office/drawing/2010/main" val="0"/>
              </a:ext>
            </a:extLst>
          </a:blip>
          <a:srcRect l="31331" t="21283" r="594" b="3150"/>
          <a:stretch/>
        </p:blipFill>
        <p:spPr>
          <a:xfrm>
            <a:off x="853666" y="3789360"/>
            <a:ext cx="4789804" cy="2415412"/>
          </a:xfrm>
          <a:prstGeom prst="rect">
            <a:avLst/>
          </a:prstGeom>
        </p:spPr>
      </p:pic>
      <p:pic>
        <p:nvPicPr>
          <p:cNvPr id="6" name="Immagine 5" descr="ManifestoPiccol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663" y="617516"/>
            <a:ext cx="4789804" cy="3171844"/>
          </a:xfrm>
          <a:prstGeom prst="rect">
            <a:avLst/>
          </a:prstGeom>
        </p:spPr>
      </p:pic>
      <p:pic>
        <p:nvPicPr>
          <p:cNvPr id="10" name="Immagine 9"/>
          <p:cNvPicPr>
            <a:picLocks noChangeAspect="1"/>
          </p:cNvPicPr>
          <p:nvPr/>
        </p:nvPicPr>
        <p:blipFill>
          <a:blip r:embed="rId4"/>
          <a:stretch>
            <a:fillRect/>
          </a:stretch>
        </p:blipFill>
        <p:spPr>
          <a:xfrm>
            <a:off x="5643470" y="617518"/>
            <a:ext cx="5640572" cy="5550403"/>
          </a:xfrm>
          <a:prstGeom prst="rect">
            <a:avLst/>
          </a:prstGeom>
        </p:spPr>
      </p:pic>
    </p:spTree>
    <p:extLst>
      <p:ext uri="{BB962C8B-B14F-4D97-AF65-F5344CB8AC3E}">
        <p14:creationId xmlns:p14="http://schemas.microsoft.com/office/powerpoint/2010/main" val="3274578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240563" y="3395158"/>
            <a:ext cx="4999223" cy="2314165"/>
          </a:xfrm>
        </p:spPr>
        <p:txBody>
          <a:bodyPr>
            <a:normAutofit fontScale="90000"/>
          </a:bodyPr>
          <a:lstStyle/>
          <a:p>
            <a:pPr algn="l"/>
            <a:r>
              <a:rPr lang="it-IT" sz="2700" dirty="0" smtClean="0">
                <a:solidFill>
                  <a:srgbClr val="FFFF00"/>
                </a:solidFill>
              </a:rPr>
              <a:t>La nuova direttiva europea dovrebbe inoltre rafforzare i requisiti riguardanti:</a:t>
            </a:r>
            <a:br>
              <a:rPr lang="it-IT" sz="2700" dirty="0" smtClean="0">
                <a:solidFill>
                  <a:srgbClr val="FFFF00"/>
                </a:solidFill>
              </a:rPr>
            </a:br>
            <a:r>
              <a:rPr lang="it-IT" sz="2700" dirty="0" smtClean="0">
                <a:solidFill>
                  <a:srgbClr val="FFFF00"/>
                </a:solidFill>
              </a:rPr>
              <a:t/>
            </a:r>
            <a:br>
              <a:rPr lang="it-IT" sz="2700" dirty="0" smtClean="0">
                <a:solidFill>
                  <a:srgbClr val="FFFF00"/>
                </a:solidFill>
              </a:rPr>
            </a:br>
            <a:r>
              <a:rPr lang="it-IT" sz="2700" dirty="0" smtClean="0">
                <a:solidFill>
                  <a:srgbClr val="FFFF00"/>
                </a:solidFill>
              </a:rPr>
              <a:t> - le informazioni da fornire ai pazienti, </a:t>
            </a:r>
            <a:br>
              <a:rPr lang="it-IT" sz="2700" dirty="0" smtClean="0">
                <a:solidFill>
                  <a:srgbClr val="FFFF00"/>
                </a:solidFill>
              </a:rPr>
            </a:br>
            <a:r>
              <a:rPr lang="it-IT" sz="2700" dirty="0" smtClean="0">
                <a:solidFill>
                  <a:srgbClr val="FFFF00"/>
                </a:solidFill>
              </a:rPr>
              <a:t/>
            </a:r>
            <a:br>
              <a:rPr lang="it-IT" sz="2700" dirty="0" smtClean="0">
                <a:solidFill>
                  <a:srgbClr val="FFFF00"/>
                </a:solidFill>
              </a:rPr>
            </a:br>
            <a:r>
              <a:rPr lang="it-IT" sz="2700" dirty="0" smtClean="0">
                <a:solidFill>
                  <a:srgbClr val="FFFF00"/>
                </a:solidFill>
              </a:rPr>
              <a:t>- la registrazione e la notifica delle dosi    </a:t>
            </a:r>
            <a:br>
              <a:rPr lang="it-IT" sz="2700" dirty="0" smtClean="0">
                <a:solidFill>
                  <a:srgbClr val="FFFF00"/>
                </a:solidFill>
              </a:rPr>
            </a:br>
            <a:r>
              <a:rPr lang="it-IT" sz="2700" dirty="0" smtClean="0">
                <a:solidFill>
                  <a:srgbClr val="FFFF00"/>
                </a:solidFill>
              </a:rPr>
              <a:t>   delle procedure mediche,</a:t>
            </a:r>
            <a:br>
              <a:rPr lang="it-IT" sz="2700" dirty="0" smtClean="0">
                <a:solidFill>
                  <a:srgbClr val="FFFF00"/>
                </a:solidFill>
              </a:rPr>
            </a:br>
            <a:r>
              <a:rPr lang="it-IT" sz="2700" dirty="0" smtClean="0">
                <a:solidFill>
                  <a:srgbClr val="FFFF00"/>
                </a:solidFill>
              </a:rPr>
              <a:t/>
            </a:r>
            <a:br>
              <a:rPr lang="it-IT" sz="2700" dirty="0" smtClean="0">
                <a:solidFill>
                  <a:srgbClr val="FFFF00"/>
                </a:solidFill>
              </a:rPr>
            </a:br>
            <a:r>
              <a:rPr lang="it-IT" sz="2700" dirty="0" smtClean="0">
                <a:solidFill>
                  <a:srgbClr val="FFFF00"/>
                </a:solidFill>
              </a:rPr>
              <a:t>- l'uso di livelli di riferimento in   </a:t>
            </a:r>
            <a:br>
              <a:rPr lang="it-IT" sz="2700" dirty="0" smtClean="0">
                <a:solidFill>
                  <a:srgbClr val="FFFF00"/>
                </a:solidFill>
              </a:rPr>
            </a:br>
            <a:r>
              <a:rPr lang="it-IT" sz="2700" dirty="0" smtClean="0">
                <a:solidFill>
                  <a:srgbClr val="FFFF00"/>
                </a:solidFill>
              </a:rPr>
              <a:t>   radiodiagnostica,</a:t>
            </a:r>
            <a:br>
              <a:rPr lang="it-IT" sz="2700" dirty="0" smtClean="0">
                <a:solidFill>
                  <a:srgbClr val="FFFF00"/>
                </a:solidFill>
              </a:rPr>
            </a:br>
            <a:r>
              <a:rPr lang="it-IT" sz="2700" dirty="0" smtClean="0">
                <a:solidFill>
                  <a:srgbClr val="FFFF00"/>
                </a:solidFill>
              </a:rPr>
              <a:t/>
            </a:r>
            <a:br>
              <a:rPr lang="it-IT" sz="2700" dirty="0" smtClean="0">
                <a:solidFill>
                  <a:srgbClr val="FFFF00"/>
                </a:solidFill>
              </a:rPr>
            </a:br>
            <a:r>
              <a:rPr lang="it-IT" sz="2700" dirty="0" smtClean="0">
                <a:solidFill>
                  <a:srgbClr val="FFFF00"/>
                </a:solidFill>
              </a:rPr>
              <a:t>- la disponibilità di dispositivi per </a:t>
            </a:r>
            <a:br>
              <a:rPr lang="it-IT" sz="2700" dirty="0" smtClean="0">
                <a:solidFill>
                  <a:srgbClr val="FFFF00"/>
                </a:solidFill>
              </a:rPr>
            </a:br>
            <a:r>
              <a:rPr lang="it-IT" sz="2700" dirty="0" smtClean="0">
                <a:solidFill>
                  <a:srgbClr val="FFFF00"/>
                </a:solidFill>
              </a:rPr>
              <a:t>   indicare la dose</a:t>
            </a:r>
            <a:r>
              <a:rPr lang="it-IT" sz="2700" smtClean="0">
                <a:solidFill>
                  <a:srgbClr val="FFFF00"/>
                </a:solidFill>
              </a:rPr>
              <a:t>. </a:t>
            </a:r>
            <a:r>
              <a:rPr lang="it-IT" sz="2700" smtClean="0">
                <a:solidFill>
                  <a:srgbClr val="FFFF00"/>
                </a:solidFill>
              </a:rPr>
              <a:t/>
            </a:r>
            <a:br>
              <a:rPr lang="it-IT" sz="2700" smtClean="0">
                <a:solidFill>
                  <a:srgbClr val="FFFF00"/>
                </a:solidFill>
              </a:rPr>
            </a:br>
            <a:r>
              <a:rPr lang="it-IT" sz="2700">
                <a:solidFill>
                  <a:srgbClr val="FFFF00"/>
                </a:solidFill>
              </a:rPr>
              <a:t/>
            </a:r>
            <a:br>
              <a:rPr lang="it-IT" sz="2700">
                <a:solidFill>
                  <a:srgbClr val="FFFF00"/>
                </a:solidFill>
              </a:rPr>
            </a:br>
            <a:r>
              <a:rPr lang="it-IT" sz="2700" smtClean="0">
                <a:solidFill>
                  <a:srgbClr val="FFFF00"/>
                </a:solidFill>
              </a:rPr>
              <a:t/>
            </a:r>
            <a:br>
              <a:rPr lang="it-IT" sz="2700" smtClean="0">
                <a:solidFill>
                  <a:srgbClr val="FFFF00"/>
                </a:solidFill>
              </a:rPr>
            </a:br>
            <a:r>
              <a:rPr lang="it-IT" sz="2700" dirty="0" smtClean="0">
                <a:solidFill>
                  <a:srgbClr val="FFFF00"/>
                </a:solidFill>
              </a:rPr>
              <a:t/>
            </a:r>
            <a:br>
              <a:rPr lang="it-IT" sz="2700" dirty="0" smtClean="0">
                <a:solidFill>
                  <a:srgbClr val="FFFF00"/>
                </a:solidFill>
              </a:rPr>
            </a:br>
            <a:r>
              <a:rPr lang="it-IT" sz="2700" dirty="0">
                <a:solidFill>
                  <a:srgbClr val="FFFF00"/>
                </a:solidFill>
              </a:rPr>
              <a:t/>
            </a:r>
            <a:br>
              <a:rPr lang="it-IT" sz="2700" dirty="0">
                <a:solidFill>
                  <a:srgbClr val="FFFF00"/>
                </a:solidFill>
              </a:rPr>
            </a:br>
            <a:endParaRPr lang="it-IT" sz="2700" dirty="0">
              <a:solidFill>
                <a:srgbClr val="FFFF00"/>
              </a:solidFill>
            </a:endParaRPr>
          </a:p>
        </p:txBody>
      </p:sp>
      <p:pic>
        <p:nvPicPr>
          <p:cNvPr id="3" name="Immagine 2"/>
          <p:cNvPicPr>
            <a:picLocks noChangeAspect="1"/>
          </p:cNvPicPr>
          <p:nvPr/>
        </p:nvPicPr>
        <p:blipFill>
          <a:blip r:embed="rId3"/>
          <a:stretch>
            <a:fillRect/>
          </a:stretch>
        </p:blipFill>
        <p:spPr>
          <a:xfrm>
            <a:off x="5592273" y="2"/>
            <a:ext cx="6599729" cy="2570187"/>
          </a:xfrm>
          <a:prstGeom prst="rect">
            <a:avLst/>
          </a:prstGeom>
        </p:spPr>
      </p:pic>
      <p:pic>
        <p:nvPicPr>
          <p:cNvPr id="5" name="Immagine 4" descr="Schermata 2019-04-09 alle 11.45.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2273" y="2478350"/>
            <a:ext cx="6599729" cy="2192484"/>
          </a:xfrm>
          <a:prstGeom prst="rect">
            <a:avLst/>
          </a:prstGeom>
        </p:spPr>
      </p:pic>
      <p:pic>
        <p:nvPicPr>
          <p:cNvPr id="6" name="Immagine 5" descr="Schermata 2019-04-09 alle 11.46.5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92273" y="4370318"/>
            <a:ext cx="6599729" cy="2487682"/>
          </a:xfrm>
          <a:prstGeom prst="rect">
            <a:avLst/>
          </a:prstGeom>
        </p:spPr>
      </p:pic>
    </p:spTree>
    <p:extLst>
      <p:ext uri="{BB962C8B-B14F-4D97-AF65-F5344CB8AC3E}">
        <p14:creationId xmlns:p14="http://schemas.microsoft.com/office/powerpoint/2010/main" val="117597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1136255" y="4010295"/>
            <a:ext cx="10153283" cy="1978539"/>
          </a:xfrm>
        </p:spPr>
        <p:txBody>
          <a:bodyPr>
            <a:normAutofit fontScale="90000"/>
          </a:bodyPr>
          <a:lstStyle/>
          <a:p>
            <a:r>
              <a:rPr lang="it-IT" sz="3200" dirty="0">
                <a:solidFill>
                  <a:srgbClr val="FFFF00"/>
                </a:solidFill>
              </a:rPr>
              <a:t/>
            </a:r>
            <a:br>
              <a:rPr lang="it-IT" sz="3200" dirty="0">
                <a:solidFill>
                  <a:srgbClr val="FFFF00"/>
                </a:solidFill>
              </a:rPr>
            </a:br>
            <a:r>
              <a:rPr lang="it-IT" sz="3200" dirty="0">
                <a:solidFill>
                  <a:srgbClr val="FFFF00"/>
                </a:solidFill>
              </a:rPr>
              <a:t>Il corso ha lo scopo di promuovere la conoscenza e favorire la capillare diffusione della nuova direttiva europea </a:t>
            </a:r>
            <a:r>
              <a:rPr lang="it-IT" sz="3200" dirty="0" err="1">
                <a:solidFill>
                  <a:srgbClr val="FFFF00"/>
                </a:solidFill>
              </a:rPr>
              <a:t>Euratom</a:t>
            </a:r>
            <a:r>
              <a:rPr lang="it-IT" sz="3200" dirty="0">
                <a:solidFill>
                  <a:srgbClr val="FFFF00"/>
                </a:solidFill>
              </a:rPr>
              <a:t> </a:t>
            </a:r>
            <a:r>
              <a:rPr lang="it-IT" sz="3200" dirty="0" smtClean="0">
                <a:solidFill>
                  <a:srgbClr val="FFFF00"/>
                </a:solidFill>
              </a:rPr>
              <a:t>(EU 2013/59)</a:t>
            </a:r>
            <a:r>
              <a:rPr lang="it-IT" sz="3200" dirty="0">
                <a:solidFill>
                  <a:srgbClr val="FFFF00"/>
                </a:solidFill>
              </a:rPr>
              <a:t>, declinata nella realtà pratica quotidiana. </a:t>
            </a:r>
          </a:p>
        </p:txBody>
      </p:sp>
      <p:pic>
        <p:nvPicPr>
          <p:cNvPr id="4" name="Immagine 3" descr="EU+Basic+Safety+Directive+2013-59-Euratom+TRAINING+COURSE+ON+TECHNICAAL+REQUIREMENTS+TO+FULFILL+NATIONAL+OBLIGATIONS+FOR+THE+SAFE+MANAGEMENT+OF+DSRS+IP-INT9176,+Tunisia,+February+2015.jpg"/>
          <p:cNvPicPr>
            <a:picLocks noChangeAspect="1"/>
          </p:cNvPicPr>
          <p:nvPr/>
        </p:nvPicPr>
        <p:blipFill rotWithShape="1">
          <a:blip r:embed="rId2">
            <a:extLst>
              <a:ext uri="{28A0092B-C50C-407E-A947-70E740481C1C}">
                <a14:useLocalDpi xmlns:a14="http://schemas.microsoft.com/office/drawing/2010/main" val="0"/>
              </a:ext>
            </a:extLst>
          </a:blip>
          <a:srcRect b="16778"/>
          <a:stretch/>
        </p:blipFill>
        <p:spPr>
          <a:xfrm>
            <a:off x="3059875" y="471146"/>
            <a:ext cx="6412236" cy="4002286"/>
          </a:xfrm>
          <a:prstGeom prst="rect">
            <a:avLst/>
          </a:prstGeom>
        </p:spPr>
      </p:pic>
    </p:spTree>
    <p:extLst>
      <p:ext uri="{BB962C8B-B14F-4D97-AF65-F5344CB8AC3E}">
        <p14:creationId xmlns:p14="http://schemas.microsoft.com/office/powerpoint/2010/main" val="22536479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736269" y="1200087"/>
            <a:ext cx="10723419" cy="3893772"/>
          </a:xfrm>
        </p:spPr>
        <p:txBody>
          <a:bodyPr>
            <a:normAutofit fontScale="90000"/>
          </a:bodyPr>
          <a:lstStyle/>
          <a:p>
            <a:r>
              <a:rPr lang="it-IT" sz="3200" dirty="0" smtClean="0">
                <a:solidFill>
                  <a:srgbClr val="FFFF00"/>
                </a:solidFill>
              </a:rPr>
              <a:t>La direttiva </a:t>
            </a:r>
            <a:r>
              <a:rPr lang="it-IT" sz="3200" dirty="0">
                <a:solidFill>
                  <a:srgbClr val="FFFF00"/>
                </a:solidFill>
              </a:rPr>
              <a:t>europea (EU 2013/59</a:t>
            </a:r>
            <a:r>
              <a:rPr lang="it-IT" sz="3200" dirty="0" smtClean="0">
                <a:solidFill>
                  <a:srgbClr val="FFFF00"/>
                </a:solidFill>
              </a:rPr>
              <a:t>) </a:t>
            </a:r>
            <a:r>
              <a:rPr lang="it-IT" sz="3200" dirty="0">
                <a:solidFill>
                  <a:srgbClr val="FFFF00"/>
                </a:solidFill>
              </a:rPr>
              <a:t>evidenzia e applica il principio della </a:t>
            </a:r>
            <a:r>
              <a:rPr lang="it-IT" sz="3200" dirty="0" smtClean="0">
                <a:solidFill>
                  <a:srgbClr val="FFFF00"/>
                </a:solidFill>
              </a:rPr>
              <a:t>giustificazione all’esposizione alle radiazioni ionizzanti </a:t>
            </a:r>
            <a:r>
              <a:rPr lang="it-IT" sz="3200" dirty="0">
                <a:solidFill>
                  <a:srgbClr val="FFFF00"/>
                </a:solidFill>
              </a:rPr>
              <a:t>incluso già nella precedente direttiva europea sulla </a:t>
            </a:r>
            <a:r>
              <a:rPr lang="it-IT" sz="3200" dirty="0" smtClean="0">
                <a:solidFill>
                  <a:srgbClr val="FFFF00"/>
                </a:solidFill>
              </a:rPr>
              <a:t>radioprotezione ed introduce </a:t>
            </a:r>
            <a:r>
              <a:rPr lang="it-IT" sz="3200" dirty="0">
                <a:solidFill>
                  <a:srgbClr val="FFFF00"/>
                </a:solidFill>
              </a:rPr>
              <a:t>un argomento relativo alle informazioni incluse nella relazione radiologica di cui all'articolo 58, sottosezione </a:t>
            </a:r>
            <a:r>
              <a:rPr lang="it-IT" sz="3200" dirty="0" smtClean="0">
                <a:solidFill>
                  <a:srgbClr val="FFFF00"/>
                </a:solidFill>
              </a:rPr>
              <a:t>b, </a:t>
            </a:r>
            <a:r>
              <a:rPr lang="it-IT" sz="3200" dirty="0">
                <a:solidFill>
                  <a:srgbClr val="FFFF00"/>
                </a:solidFill>
              </a:rPr>
              <a:t>in cui è previsto che "</a:t>
            </a:r>
            <a:r>
              <a:rPr lang="it-IT" sz="3200" b="1" i="1" dirty="0">
                <a:solidFill>
                  <a:srgbClr val="FFFF00"/>
                </a:solidFill>
              </a:rPr>
              <a:t>le informazioni relative all'esposizione del paziente fanno parte del rapporto della procedura radiologica medica</a:t>
            </a:r>
            <a:r>
              <a:rPr lang="it-IT" sz="3200" dirty="0">
                <a:solidFill>
                  <a:srgbClr val="FFFF00"/>
                </a:solidFill>
              </a:rPr>
              <a:t>".</a:t>
            </a:r>
          </a:p>
        </p:txBody>
      </p:sp>
    </p:spTree>
    <p:extLst>
      <p:ext uri="{BB962C8B-B14F-4D97-AF65-F5344CB8AC3E}">
        <p14:creationId xmlns:p14="http://schemas.microsoft.com/office/powerpoint/2010/main" val="642307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666273" y="720052"/>
            <a:ext cx="10963251" cy="2413664"/>
          </a:xfrm>
        </p:spPr>
        <p:txBody>
          <a:bodyPr>
            <a:noAutofit/>
          </a:bodyPr>
          <a:lstStyle/>
          <a:p>
            <a:r>
              <a:rPr lang="it-IT" sz="3200" dirty="0" smtClean="0">
                <a:solidFill>
                  <a:srgbClr val="FFFF00"/>
                </a:solidFill>
              </a:rPr>
              <a:t>La normativa europea (EU 2013/59) </a:t>
            </a:r>
            <a:r>
              <a:rPr lang="it-IT" sz="3200" dirty="0">
                <a:solidFill>
                  <a:srgbClr val="FFFF00"/>
                </a:solidFill>
              </a:rPr>
              <a:t>rivoluziona </a:t>
            </a:r>
            <a:r>
              <a:rPr lang="it-IT" sz="3200" dirty="0" smtClean="0">
                <a:solidFill>
                  <a:srgbClr val="FFFF00"/>
                </a:solidFill>
              </a:rPr>
              <a:t>i numerosi </a:t>
            </a:r>
            <a:r>
              <a:rPr lang="it-IT" sz="3200" dirty="0">
                <a:solidFill>
                  <a:srgbClr val="FFFF00"/>
                </a:solidFill>
              </a:rPr>
              <a:t>concetti in ambito </a:t>
            </a:r>
            <a:r>
              <a:rPr lang="it-IT" sz="3200" dirty="0" err="1">
                <a:solidFill>
                  <a:srgbClr val="FFFF00"/>
                </a:solidFill>
              </a:rPr>
              <a:t>radioprotezionistico</a:t>
            </a:r>
            <a:r>
              <a:rPr lang="it-IT" sz="3200" dirty="0">
                <a:solidFill>
                  <a:srgbClr val="FFFF00"/>
                </a:solidFill>
              </a:rPr>
              <a:t>, ribadendo la fondamentale importanza del principio di giustificazione (ALARA) e definendo i dettami della ottimizzazione dell’esame al fine di limitare la dose espositiva alle radiazioni ionizzanti. </a:t>
            </a:r>
          </a:p>
        </p:txBody>
      </p:sp>
      <p:pic>
        <p:nvPicPr>
          <p:cNvPr id="3" name="Immagine 2"/>
          <p:cNvPicPr>
            <a:picLocks noChangeAspect="1"/>
          </p:cNvPicPr>
          <p:nvPr/>
        </p:nvPicPr>
        <p:blipFill>
          <a:blip r:embed="rId2"/>
          <a:stretch>
            <a:fillRect/>
          </a:stretch>
        </p:blipFill>
        <p:spPr>
          <a:xfrm>
            <a:off x="0" y="3683000"/>
            <a:ext cx="12192000" cy="3175000"/>
          </a:xfrm>
          <a:prstGeom prst="rect">
            <a:avLst/>
          </a:prstGeom>
        </p:spPr>
      </p:pic>
    </p:spTree>
    <p:extLst>
      <p:ext uri="{BB962C8B-B14F-4D97-AF65-F5344CB8AC3E}">
        <p14:creationId xmlns:p14="http://schemas.microsoft.com/office/powerpoint/2010/main" val="1955822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pic>
        <p:nvPicPr>
          <p:cNvPr id="5" name="Immagine 4" descr="Schermata 2019-04-09 alle 12.38.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9930" y="0"/>
            <a:ext cx="8939633" cy="2650190"/>
          </a:xfrm>
          <a:prstGeom prst="rect">
            <a:avLst/>
          </a:prstGeom>
        </p:spPr>
      </p:pic>
      <p:pic>
        <p:nvPicPr>
          <p:cNvPr id="6" name="Immagine 5" descr="Schermata 2019-04-09 alle 12.39.21.png"/>
          <p:cNvPicPr>
            <a:picLocks noChangeAspect="1"/>
          </p:cNvPicPr>
          <p:nvPr/>
        </p:nvPicPr>
        <p:blipFill rotWithShape="1">
          <a:blip r:embed="rId3">
            <a:extLst>
              <a:ext uri="{28A0092B-C50C-407E-A947-70E740481C1C}">
                <a14:useLocalDpi xmlns:a14="http://schemas.microsoft.com/office/drawing/2010/main" val="0"/>
              </a:ext>
            </a:extLst>
          </a:blip>
          <a:srcRect t="15248" b="9557"/>
          <a:stretch/>
        </p:blipFill>
        <p:spPr>
          <a:xfrm>
            <a:off x="1719930" y="2575872"/>
            <a:ext cx="8939632" cy="3451898"/>
          </a:xfrm>
          <a:prstGeom prst="rect">
            <a:avLst/>
          </a:prstGeom>
        </p:spPr>
      </p:pic>
      <p:pic>
        <p:nvPicPr>
          <p:cNvPr id="7" name="Immagine 6" descr="Schermata 2019-04-09 alle 12.39.3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9931" y="5980434"/>
            <a:ext cx="8939632" cy="877564"/>
          </a:xfrm>
          <a:prstGeom prst="rect">
            <a:avLst/>
          </a:prstGeom>
        </p:spPr>
      </p:pic>
    </p:spTree>
    <p:extLst>
      <p:ext uri="{BB962C8B-B14F-4D97-AF65-F5344CB8AC3E}">
        <p14:creationId xmlns:p14="http://schemas.microsoft.com/office/powerpoint/2010/main" val="1395208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3AEB"/>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11EF63-6EA6-4E45-A883-4676AE0FC8CB}"/>
              </a:ext>
            </a:extLst>
          </p:cNvPr>
          <p:cNvSpPr>
            <a:spLocks noGrp="1"/>
          </p:cNvSpPr>
          <p:nvPr>
            <p:ph type="ctrTitle"/>
          </p:nvPr>
        </p:nvSpPr>
        <p:spPr>
          <a:xfrm>
            <a:off x="736269" y="617518"/>
            <a:ext cx="10723419" cy="5106389"/>
          </a:xfrm>
        </p:spPr>
        <p:txBody>
          <a:bodyPr>
            <a:noAutofit/>
          </a:bodyPr>
          <a:lstStyle/>
          <a:p>
            <a:r>
              <a:rPr lang="it-IT" sz="3200" dirty="0" smtClean="0">
                <a:solidFill>
                  <a:srgbClr val="FFFF00"/>
                </a:solidFill>
              </a:rPr>
              <a:t>La nuova normativa europea (EU 2013/59), </a:t>
            </a:r>
            <a:r>
              <a:rPr lang="it-IT" sz="3200" dirty="0">
                <a:solidFill>
                  <a:srgbClr val="FFFF00"/>
                </a:solidFill>
              </a:rPr>
              <a:t>abrogando definitivamente tutti i precedenti regolamenti, sta dimostrando un notevole impatto sull’utilizzo delle radiazioni ionizzanti, stabilendo nuove regole nell’ambito della sicurezza di base, ed evidenziando come sia necessario un elevato profilo di competenza scientifico-professionale e come la responsabilità dell’esposizione a radiazioni ionizzanti sia condivisa da tutti i professionisti sanitari convolti nella somministrazione di radiazioni ionizzanti sia a fini diagnostici che terapeutici. </a:t>
            </a:r>
          </a:p>
        </p:txBody>
      </p:sp>
    </p:spTree>
    <p:extLst>
      <p:ext uri="{BB962C8B-B14F-4D97-AF65-F5344CB8AC3E}">
        <p14:creationId xmlns:p14="http://schemas.microsoft.com/office/powerpoint/2010/main" val="113645453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120</TotalTime>
  <Words>262</Words>
  <Application>Microsoft Office PowerPoint</Application>
  <PresentationFormat>Widescreen</PresentationFormat>
  <Paragraphs>14</Paragraphs>
  <Slides>14</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14</vt:i4>
      </vt:variant>
    </vt:vector>
  </HeadingPairs>
  <TitlesOfParts>
    <vt:vector size="17" baseType="lpstr">
      <vt:lpstr>Arial</vt:lpstr>
      <vt:lpstr>Calibri</vt:lpstr>
      <vt:lpstr>Tema di Office</vt:lpstr>
      <vt:lpstr>Presentazione standard di PowerPoint</vt:lpstr>
      <vt:lpstr>Nell'area medica, importanti sviluppi tecnologici e scientifici hanno portato ad un notevole incremento dell'esposizione a radiazioni ionizzanti dei pazienti.  A tale riguardo, la nuova direttiva europea dovrebbe sottolineare la necessità di giustificare un'esposizione medica, compresa l'esposizione di individui asintomatici. </vt:lpstr>
      <vt:lpstr>Presentazione standard di PowerPoint</vt:lpstr>
      <vt:lpstr>La nuova direttiva europea dovrebbe inoltre rafforzare i requisiti riguardanti:   - le informazioni da fornire ai pazienti,   - la registrazione e la notifica delle dosi        delle procedure mediche,  - l'uso di livelli di riferimento in       radiodiagnostica,  - la disponibilità di dispositivi per     indicare la dose.      </vt:lpstr>
      <vt:lpstr> Il corso ha lo scopo di promuovere la conoscenza e favorire la capillare diffusione della nuova direttiva europea Euratom (EU 2013/59), declinata nella realtà pratica quotidiana. </vt:lpstr>
      <vt:lpstr>La direttiva europea (EU 2013/59) evidenzia e applica il principio della giustificazione all’esposizione alle radiazioni ionizzanti incluso già nella precedente direttiva europea sulla radioprotezione ed introduce un argomento relativo alle informazioni incluse nella relazione radiologica di cui all'articolo 58, sottosezione b, in cui è previsto che "le informazioni relative all'esposizione del paziente fanno parte del rapporto della procedura radiologica medica".</vt:lpstr>
      <vt:lpstr>La normativa europea (EU 2013/59) rivoluziona i numerosi concetti in ambito radioprotezionistico, ribadendo la fondamentale importanza del principio di giustificazione (ALARA) e definendo i dettami della ottimizzazione dell’esame al fine di limitare la dose espositiva alle radiazioni ionizzanti. </vt:lpstr>
      <vt:lpstr>Presentazione standard di PowerPoint</vt:lpstr>
      <vt:lpstr>La nuova normativa europea (EU 2013/59), abrogando definitivamente tutti i precedenti regolamenti, sta dimostrando un notevole impatto sull’utilizzo delle radiazioni ionizzanti, stabilendo nuove regole nell’ambito della sicurezza di base, ed evidenziando come sia necessario un elevato profilo di competenza scientifico-professionale e come la responsabilità dell’esposizione a radiazioni ionizzanti sia condivisa da tutti i professionisti sanitari convolti nella somministrazione di radiazioni ionizzanti sia a fini diagnostici che terapeutici. </vt:lpstr>
      <vt:lpstr>Tale concetto passa anche attraverso l’importanza e la fondatezza dell’appropriatezza prescrittiva, delineando il ruolo che ogni figura sanitaria assume nel percorso diagnostico e terapeutico del paziente. </vt:lpstr>
      <vt:lpstr>Presentazione standard di PowerPoint</vt:lpstr>
      <vt:lpstr> Alla luce delle nuove conoscenze scientifiche consolidate e dalle dirette esperienze degli esperti, nuove raccomandazioni sono state elaborate dalla International Commission on Radiological Protection (IRCP) al fine di garantire uniformità degli standard di sicurezza.  </vt:lpstr>
      <vt:lpstr> Tali norme, quindi, non riguardano solo i medici, ma anche gli odontoiatri, i tecnici sanitari di radiologia medica, i fisici sanitari e tutti i professionisti della salute che hanno il diritto/dovere di assumersi la responsabilità clinica per le esposizioni mediche individuali. </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FP Cafarelli</dc:creator>
  <cp:lastModifiedBy>Utente</cp:lastModifiedBy>
  <cp:revision>28</cp:revision>
  <cp:lastPrinted>2019-04-09T10:51:21Z</cp:lastPrinted>
  <dcterms:created xsi:type="dcterms:W3CDTF">2019-03-14T06:20:26Z</dcterms:created>
  <dcterms:modified xsi:type="dcterms:W3CDTF">2019-04-10T13:35:00Z</dcterms:modified>
</cp:coreProperties>
</file>