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0"/>
  </p:notesMasterIdLst>
  <p:handoutMasterIdLst>
    <p:handoutMasterId r:id="rId51"/>
  </p:handoutMasterIdLst>
  <p:sldIdLst>
    <p:sldId id="494" r:id="rId2"/>
    <p:sldId id="584" r:id="rId3"/>
    <p:sldId id="524" r:id="rId4"/>
    <p:sldId id="525" r:id="rId5"/>
    <p:sldId id="580" r:id="rId6"/>
    <p:sldId id="583" r:id="rId7"/>
    <p:sldId id="529" r:id="rId8"/>
    <p:sldId id="530" r:id="rId9"/>
    <p:sldId id="528" r:id="rId10"/>
    <p:sldId id="531" r:id="rId11"/>
    <p:sldId id="565" r:id="rId12"/>
    <p:sldId id="526" r:id="rId13"/>
    <p:sldId id="566" r:id="rId14"/>
    <p:sldId id="571" r:id="rId15"/>
    <p:sldId id="578" r:id="rId16"/>
    <p:sldId id="507" r:id="rId17"/>
    <p:sldId id="555" r:id="rId18"/>
    <p:sldId id="556" r:id="rId19"/>
    <p:sldId id="558" r:id="rId20"/>
    <p:sldId id="532" r:id="rId21"/>
    <p:sldId id="534" r:id="rId22"/>
    <p:sldId id="533" r:id="rId23"/>
    <p:sldId id="496" r:id="rId24"/>
    <p:sldId id="572" r:id="rId25"/>
    <p:sldId id="543" r:id="rId26"/>
    <p:sldId id="540" r:id="rId27"/>
    <p:sldId id="504" r:id="rId28"/>
    <p:sldId id="537" r:id="rId29"/>
    <p:sldId id="539" r:id="rId30"/>
    <p:sldId id="567" r:id="rId31"/>
    <p:sldId id="569" r:id="rId32"/>
    <p:sldId id="497" r:id="rId33"/>
    <p:sldId id="535" r:id="rId34"/>
    <p:sldId id="541" r:id="rId35"/>
    <p:sldId id="560" r:id="rId36"/>
    <p:sldId id="579" r:id="rId37"/>
    <p:sldId id="549" r:id="rId38"/>
    <p:sldId id="485" r:id="rId39"/>
    <p:sldId id="563" r:id="rId40"/>
    <p:sldId id="573" r:id="rId41"/>
    <p:sldId id="574" r:id="rId42"/>
    <p:sldId id="576" r:id="rId43"/>
    <p:sldId id="545" r:id="rId44"/>
    <p:sldId id="544" r:id="rId45"/>
    <p:sldId id="538" r:id="rId46"/>
    <p:sldId id="577" r:id="rId47"/>
    <p:sldId id="586" r:id="rId48"/>
    <p:sldId id="585" r:id="rId49"/>
  </p:sldIdLst>
  <p:sldSz cx="12192000" cy="6858000"/>
  <p:notesSz cx="6669088" cy="9926638"/>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ile medio 2 - Color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Stile chiaro 2 - Colore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284E427A-3D55-4303-BF80-6455036E1DE7}" styleName="Stile con tema 1 - Colore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E8B1032C-EA38-4F05-BA0D-38AFFFC7BED3}" styleName="Stile chiaro 3 - Colore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0669" autoAdjust="0"/>
    <p:restoredTop sz="94660"/>
  </p:normalViewPr>
  <p:slideViewPr>
    <p:cSldViewPr snapToGrid="0">
      <p:cViewPr>
        <p:scale>
          <a:sx n="68" d="100"/>
          <a:sy n="68" d="100"/>
        </p:scale>
        <p:origin x="-1338" y="-924"/>
      </p:cViewPr>
      <p:guideLst>
        <p:guide orient="horz" pos="2160"/>
        <p:guide pos="3840"/>
      </p:guideLst>
    </p:cSldViewPr>
  </p:slideViewPr>
  <p:notesTextViewPr>
    <p:cViewPr>
      <p:scale>
        <a:sx n="1" d="1"/>
        <a:sy n="1" d="1"/>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20E85F3A-654D-4D69-9DEA-D1992758CED8}" type="datetimeFigureOut">
              <a:rPr lang="it-IT" smtClean="0"/>
              <a:t>12/04/2019</a:t>
            </a:fld>
            <a:endParaRPr lang="it-IT"/>
          </a:p>
        </p:txBody>
      </p:sp>
      <p:sp>
        <p:nvSpPr>
          <p:cNvPr id="4" name="Segnaposto piè di pagina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3D7FFD0F-7D48-4F53-A531-6C55EF5F45AE}" type="slidenum">
              <a:rPr lang="it-IT" smtClean="0"/>
              <a:t>‹N›</a:t>
            </a:fld>
            <a:endParaRPr lang="it-IT"/>
          </a:p>
        </p:txBody>
      </p:sp>
    </p:spTree>
    <p:extLst>
      <p:ext uri="{BB962C8B-B14F-4D97-AF65-F5344CB8AC3E}">
        <p14:creationId xmlns:p14="http://schemas.microsoft.com/office/powerpoint/2010/main" val="13104901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777607" y="0"/>
            <a:ext cx="2889938" cy="498056"/>
          </a:xfrm>
          <a:prstGeom prst="rect">
            <a:avLst/>
          </a:prstGeom>
        </p:spPr>
        <p:txBody>
          <a:bodyPr vert="horz" lIns="91440" tIns="45720" rIns="91440" bIns="45720" rtlCol="0"/>
          <a:lstStyle>
            <a:lvl1pPr algn="r">
              <a:defRPr sz="1200"/>
            </a:lvl1pPr>
          </a:lstStyle>
          <a:p>
            <a:fld id="{97AF6B2D-646B-4D54-92D9-B0976043BCB2}" type="datetimeFigureOut">
              <a:rPr lang="it-IT" smtClean="0"/>
              <a:t>12/04/2019</a:t>
            </a:fld>
            <a:endParaRPr lang="it-IT"/>
          </a:p>
        </p:txBody>
      </p:sp>
      <p:sp>
        <p:nvSpPr>
          <p:cNvPr id="4" name="Segnaposto immagine diapositiva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66909" y="4777194"/>
            <a:ext cx="5335270" cy="3908614"/>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428584"/>
            <a:ext cx="2889938" cy="498055"/>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777607" y="9428584"/>
            <a:ext cx="2889938" cy="498055"/>
          </a:xfrm>
          <a:prstGeom prst="rect">
            <a:avLst/>
          </a:prstGeom>
        </p:spPr>
        <p:txBody>
          <a:bodyPr vert="horz" lIns="91440" tIns="45720" rIns="91440" bIns="45720" rtlCol="0" anchor="b"/>
          <a:lstStyle>
            <a:lvl1pPr algn="r">
              <a:defRPr sz="1200"/>
            </a:lvl1pPr>
          </a:lstStyle>
          <a:p>
            <a:fld id="{027B1F8D-CAE2-4E31-8731-6C972D8AB514}" type="slidenum">
              <a:rPr lang="it-IT" smtClean="0"/>
              <a:t>‹N›</a:t>
            </a:fld>
            <a:endParaRPr lang="it-IT"/>
          </a:p>
        </p:txBody>
      </p:sp>
    </p:spTree>
    <p:extLst>
      <p:ext uri="{BB962C8B-B14F-4D97-AF65-F5344CB8AC3E}">
        <p14:creationId xmlns:p14="http://schemas.microsoft.com/office/powerpoint/2010/main" val="1094235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Prassi consolidata </a:t>
            </a:r>
          </a:p>
        </p:txBody>
      </p:sp>
      <p:sp>
        <p:nvSpPr>
          <p:cNvPr id="4" name="Segnaposto numero diapositiva 3"/>
          <p:cNvSpPr>
            <a:spLocks noGrp="1"/>
          </p:cNvSpPr>
          <p:nvPr>
            <p:ph type="sldNum" sz="quarter" idx="5"/>
          </p:nvPr>
        </p:nvSpPr>
        <p:spPr/>
        <p:txBody>
          <a:bodyPr/>
          <a:lstStyle/>
          <a:p>
            <a:fld id="{027B1F8D-CAE2-4E31-8731-6C972D8AB514}" type="slidenum">
              <a:rPr lang="it-IT" smtClean="0"/>
              <a:t>2</a:t>
            </a:fld>
            <a:endParaRPr lang="it-IT"/>
          </a:p>
        </p:txBody>
      </p:sp>
    </p:spTree>
    <p:extLst>
      <p:ext uri="{BB962C8B-B14F-4D97-AF65-F5344CB8AC3E}">
        <p14:creationId xmlns:p14="http://schemas.microsoft.com/office/powerpoint/2010/main" val="1764282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Prassi consolidata </a:t>
            </a:r>
          </a:p>
        </p:txBody>
      </p:sp>
      <p:sp>
        <p:nvSpPr>
          <p:cNvPr id="4" name="Segnaposto numero diapositiva 3"/>
          <p:cNvSpPr>
            <a:spLocks noGrp="1"/>
          </p:cNvSpPr>
          <p:nvPr>
            <p:ph type="sldNum" sz="quarter" idx="5"/>
          </p:nvPr>
        </p:nvSpPr>
        <p:spPr/>
        <p:txBody>
          <a:bodyPr/>
          <a:lstStyle/>
          <a:p>
            <a:fld id="{027B1F8D-CAE2-4E31-8731-6C972D8AB514}" type="slidenum">
              <a:rPr lang="it-IT" smtClean="0"/>
              <a:t>3</a:t>
            </a:fld>
            <a:endParaRPr lang="it-IT"/>
          </a:p>
        </p:txBody>
      </p:sp>
    </p:spTree>
    <p:extLst>
      <p:ext uri="{BB962C8B-B14F-4D97-AF65-F5344CB8AC3E}">
        <p14:creationId xmlns:p14="http://schemas.microsoft.com/office/powerpoint/2010/main" val="3259590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Figura</a:t>
            </a:r>
            <a:r>
              <a:rPr lang="it-IT" baseline="0" dirty="0"/>
              <a:t> del medico è cambiata: da persona rispettabile si è trasformata in capro espiatorio a cui addossare tutte le colpe per un’eventuale morte o inabilità</a:t>
            </a:r>
            <a:endParaRPr lang="it-IT" dirty="0"/>
          </a:p>
        </p:txBody>
      </p:sp>
      <p:sp>
        <p:nvSpPr>
          <p:cNvPr id="4" name="Segnaposto numero diapositiva 3"/>
          <p:cNvSpPr>
            <a:spLocks noGrp="1"/>
          </p:cNvSpPr>
          <p:nvPr>
            <p:ph type="sldNum" sz="quarter" idx="10"/>
          </p:nvPr>
        </p:nvSpPr>
        <p:spPr/>
        <p:txBody>
          <a:bodyPr/>
          <a:lstStyle/>
          <a:p>
            <a:fld id="{027B1F8D-CAE2-4E31-8731-6C972D8AB514}" type="slidenum">
              <a:rPr lang="it-IT" smtClean="0"/>
              <a:t>9</a:t>
            </a:fld>
            <a:endParaRPr lang="it-IT"/>
          </a:p>
        </p:txBody>
      </p:sp>
    </p:spTree>
    <p:extLst>
      <p:ext uri="{BB962C8B-B14F-4D97-AF65-F5344CB8AC3E}">
        <p14:creationId xmlns:p14="http://schemas.microsoft.com/office/powerpoint/2010/main" val="4224312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Livelli di dose per gruppi di pz di corporatura standard, per ogni procedura diagnostica, per tipi di attrezzatura ampliamente definiti</a:t>
            </a:r>
          </a:p>
          <a:p>
            <a:r>
              <a:rPr lang="it-IT" dirty="0"/>
              <a:t>Tali livelli non dovrebbero essere superati per procedimenti standard e in condizioni di applicazioni corretti e normali </a:t>
            </a:r>
          </a:p>
        </p:txBody>
      </p:sp>
      <p:sp>
        <p:nvSpPr>
          <p:cNvPr id="4" name="Segnaposto numero diapositiva 3"/>
          <p:cNvSpPr>
            <a:spLocks noGrp="1"/>
          </p:cNvSpPr>
          <p:nvPr>
            <p:ph type="sldNum" sz="quarter" idx="5"/>
          </p:nvPr>
        </p:nvSpPr>
        <p:spPr/>
        <p:txBody>
          <a:bodyPr/>
          <a:lstStyle/>
          <a:p>
            <a:fld id="{027B1F8D-CAE2-4E31-8731-6C972D8AB514}" type="slidenum">
              <a:rPr lang="it-IT" smtClean="0"/>
              <a:t>13</a:t>
            </a:fld>
            <a:endParaRPr lang="it-IT"/>
          </a:p>
        </p:txBody>
      </p:sp>
    </p:spTree>
    <p:extLst>
      <p:ext uri="{BB962C8B-B14F-4D97-AF65-F5344CB8AC3E}">
        <p14:creationId xmlns:p14="http://schemas.microsoft.com/office/powerpoint/2010/main" val="2870605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b="1" dirty="0"/>
              <a:t>Dal</a:t>
            </a:r>
            <a:r>
              <a:rPr lang="it-IT" b="1" baseline="0" dirty="0"/>
              <a:t> 1 gennaio in vigore le nuove norme.</a:t>
            </a:r>
            <a:endParaRPr lang="it-IT" b="1" dirty="0"/>
          </a:p>
          <a:p>
            <a:r>
              <a:rPr lang="it-IT" b="1" dirty="0"/>
              <a:t>ECM</a:t>
            </a:r>
            <a:r>
              <a:rPr lang="it-IT" dirty="0"/>
              <a:t>: obbligo formativo e continuo per tutti gli operatori sanitari del SSN. Per il triennio 2017-2019 il 40% come discente di eventi erogati da provider,</a:t>
            </a:r>
            <a:r>
              <a:rPr lang="it-IT" baseline="0" dirty="0"/>
              <a:t> il 60% con attività di docenza in eventi ECM e attività di formazione individuale non erogate da provider (pubblicazioni scientifiche, sperimentazioni cliniche, tutoraggio individuale, formazione individuale all’estero, attività di autoformazione)</a:t>
            </a:r>
            <a:endParaRPr lang="it-IT" dirty="0"/>
          </a:p>
          <a:p>
            <a:r>
              <a:rPr lang="it-IT" b="1" dirty="0"/>
              <a:t>FAD</a:t>
            </a:r>
            <a:r>
              <a:rPr lang="it-IT" dirty="0"/>
              <a:t>: eroga formazione per un numero elevato di professionisti senza imporre spostamenti né vincoli di orari e giornate. Cresciuta enormemente di recente grazie a internet e rivalutata per l’accessibilità, la persistenza di materiale didattico e l’economicità con l’abbattimento significativo dei costi ECM  a cari dei partecipanti.</a:t>
            </a:r>
          </a:p>
          <a:p>
            <a:r>
              <a:rPr lang="it-IT" b="1" dirty="0"/>
              <a:t>PFA</a:t>
            </a:r>
            <a:r>
              <a:rPr lang="it-IT" dirty="0"/>
              <a:t>: collegato alle strategie aziendali ed elaborati sulla base degli obiettivi nazionali e regionali tramite un comitato tecnico-scientifico e responsabile scientifico.</a:t>
            </a:r>
          </a:p>
        </p:txBody>
      </p:sp>
      <p:sp>
        <p:nvSpPr>
          <p:cNvPr id="4" name="Segnaposto numero diapositiva 3"/>
          <p:cNvSpPr>
            <a:spLocks noGrp="1"/>
          </p:cNvSpPr>
          <p:nvPr>
            <p:ph type="sldNum" sz="quarter" idx="5"/>
          </p:nvPr>
        </p:nvSpPr>
        <p:spPr/>
        <p:txBody>
          <a:bodyPr/>
          <a:lstStyle/>
          <a:p>
            <a:fld id="{027B1F8D-CAE2-4E31-8731-6C972D8AB514}" type="slidenum">
              <a:rPr lang="it-IT" smtClean="0"/>
              <a:t>21</a:t>
            </a:fld>
            <a:endParaRPr lang="it-IT"/>
          </a:p>
        </p:txBody>
      </p:sp>
    </p:spTree>
    <p:extLst>
      <p:ext uri="{BB962C8B-B14F-4D97-AF65-F5344CB8AC3E}">
        <p14:creationId xmlns:p14="http://schemas.microsoft.com/office/powerpoint/2010/main" val="3800741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latin typeface="Calibri" panose="020F0502020204030204" pitchFamily="34" charset="0"/>
                <a:cs typeface="Calibri" panose="020F0502020204030204" pitchFamily="34" charset="0"/>
              </a:rPr>
              <a:t>(per esempio esame radiografico in un paziente con dolori di schiena per i quali i dati clinici lasciano pensare che vi possa essere una patologia diversa da quella degenerativa quale una frattura vertebrale su base osteoporotica). </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latin typeface="Calibri" panose="020F0502020204030204" pitchFamily="34" charset="0"/>
                <a:cs typeface="Calibri" panose="020F0502020204030204" pitchFamily="34" charset="0"/>
              </a:rPr>
              <a:t>(per esempio urografia in caso di ipertensione arteriosa).</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sz="1200" dirty="0">
              <a:latin typeface="Calibri" panose="020F0502020204030204" pitchFamily="34" charset="0"/>
              <a:cs typeface="Calibri" panose="020F0502020204030204" pitchFamily="34" charset="0"/>
            </a:endParaRPr>
          </a:p>
          <a:p>
            <a:endParaRPr lang="it-IT" dirty="0"/>
          </a:p>
        </p:txBody>
      </p:sp>
      <p:sp>
        <p:nvSpPr>
          <p:cNvPr id="4" name="Segnaposto numero diapositiva 3"/>
          <p:cNvSpPr>
            <a:spLocks noGrp="1"/>
          </p:cNvSpPr>
          <p:nvPr>
            <p:ph type="sldNum" sz="quarter" idx="5"/>
          </p:nvPr>
        </p:nvSpPr>
        <p:spPr/>
        <p:txBody>
          <a:bodyPr/>
          <a:lstStyle/>
          <a:p>
            <a:fld id="{027B1F8D-CAE2-4E31-8731-6C972D8AB514}" type="slidenum">
              <a:rPr lang="it-IT" smtClean="0"/>
              <a:t>25</a:t>
            </a:fld>
            <a:endParaRPr lang="it-IT"/>
          </a:p>
        </p:txBody>
      </p:sp>
    </p:spTree>
    <p:extLst>
      <p:ext uri="{BB962C8B-B14F-4D97-AF65-F5344CB8AC3E}">
        <p14:creationId xmlns:p14="http://schemas.microsoft.com/office/powerpoint/2010/main" val="29665253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Il rischio d’insorgenza di un tumore ad esito infausto lungo l'arco della vita, a seguito di una TC addominale in un adulto, è di circa 1 su 2000,  a fronte del rischio di 1 su un milione, nel caso di una radiografia toracica. Si tratta di un leggero aumento di rischio rispetto al rischio complessivo di cancro (quasi 1 su 3).</a:t>
            </a:r>
          </a:p>
          <a:p>
            <a:r>
              <a:rPr lang="it-IT"/>
              <a:t>Rischio / Beneficio:  i vantaggi che derivano da un esame TC, se sono di gran lunga sufficienti per giustificare un'indagine necessaria, non sono sufficienti a giustificare esami inutili.</a:t>
            </a:r>
          </a:p>
          <a:p>
            <a:endParaRPr lang="it-IT"/>
          </a:p>
        </p:txBody>
      </p:sp>
      <p:sp>
        <p:nvSpPr>
          <p:cNvPr id="4" name="Segnaposto numero diapositiva 3"/>
          <p:cNvSpPr>
            <a:spLocks noGrp="1"/>
          </p:cNvSpPr>
          <p:nvPr>
            <p:ph type="sldNum" sz="quarter" idx="10"/>
          </p:nvPr>
        </p:nvSpPr>
        <p:spPr/>
        <p:txBody>
          <a:bodyPr/>
          <a:lstStyle/>
          <a:p>
            <a:fld id="{027B1F8D-CAE2-4E31-8731-6C972D8AB514}" type="slidenum">
              <a:rPr lang="it-IT" smtClean="0"/>
              <a:t>33</a:t>
            </a:fld>
            <a:endParaRPr lang="it-IT"/>
          </a:p>
        </p:txBody>
      </p:sp>
    </p:spTree>
    <p:extLst>
      <p:ext uri="{BB962C8B-B14F-4D97-AF65-F5344CB8AC3E}">
        <p14:creationId xmlns:p14="http://schemas.microsoft.com/office/powerpoint/2010/main" val="1592371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Il rischio d’insorgenza di un tumore ad esito infausto lungo l'arco della vita, a seguito di una TC addominale in un adulto, è di circa 1 su 2000,  a fronte del rischio di 1 su un milione, nel caso di una radiografia toracica. Si tratta di un leggero aumento di rischio rispetto al rischio complessivo di cancro (quasi 1 su 3).</a:t>
            </a:r>
          </a:p>
          <a:p>
            <a:r>
              <a:rPr lang="it-IT"/>
              <a:t>Rischio / Beneficio:  i vantaggi che derivano da un esame TC, se sono di gran lunga sufficienti per giustificare un'indagine necessaria, non sono sufficienti a giustificare esami inutili.</a:t>
            </a:r>
          </a:p>
          <a:p>
            <a:endParaRPr lang="it-IT"/>
          </a:p>
        </p:txBody>
      </p:sp>
      <p:sp>
        <p:nvSpPr>
          <p:cNvPr id="4" name="Segnaposto numero diapositiva 3"/>
          <p:cNvSpPr>
            <a:spLocks noGrp="1"/>
          </p:cNvSpPr>
          <p:nvPr>
            <p:ph type="sldNum" sz="quarter" idx="10"/>
          </p:nvPr>
        </p:nvSpPr>
        <p:spPr/>
        <p:txBody>
          <a:bodyPr/>
          <a:lstStyle/>
          <a:p>
            <a:fld id="{027B1F8D-CAE2-4E31-8731-6C972D8AB514}" type="slidenum">
              <a:rPr lang="it-IT" smtClean="0"/>
              <a:t>47</a:t>
            </a:fld>
            <a:endParaRPr lang="it-IT"/>
          </a:p>
        </p:txBody>
      </p:sp>
    </p:spTree>
    <p:extLst>
      <p:ext uri="{BB962C8B-B14F-4D97-AF65-F5344CB8AC3E}">
        <p14:creationId xmlns:p14="http://schemas.microsoft.com/office/powerpoint/2010/main" val="1592371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0426"/>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a:t>Fare clic per modificare lo stile del sottotitolo dello schema</a:t>
            </a:r>
          </a:p>
        </p:txBody>
      </p:sp>
      <p:sp>
        <p:nvSpPr>
          <p:cNvPr id="4" name="Rectangle 4">
            <a:extLst>
              <a:ext uri="{FF2B5EF4-FFF2-40B4-BE49-F238E27FC236}">
                <a16:creationId xmlns:a16="http://schemas.microsoft.com/office/drawing/2014/main" xmlns="" id="{35A7CEA0-C576-4CF7-8FD4-B5B6D5A81430}"/>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5" name="Rectangle 5">
            <a:extLst>
              <a:ext uri="{FF2B5EF4-FFF2-40B4-BE49-F238E27FC236}">
                <a16:creationId xmlns:a16="http://schemas.microsoft.com/office/drawing/2014/main" xmlns="" id="{9EE1060C-6629-496D-8289-F9603831BBE2}"/>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6" name="Rectangle 6">
            <a:extLst>
              <a:ext uri="{FF2B5EF4-FFF2-40B4-BE49-F238E27FC236}">
                <a16:creationId xmlns:a16="http://schemas.microsoft.com/office/drawing/2014/main" xmlns="" id="{7D2D7163-932F-4972-BEF5-82C89501744D}"/>
              </a:ext>
            </a:extLst>
          </p:cNvPr>
          <p:cNvSpPr>
            <a:spLocks noGrp="1" noChangeArrowheads="1"/>
          </p:cNvSpPr>
          <p:nvPr>
            <p:ph type="sldNum" sz="quarter" idx="12"/>
          </p:nvPr>
        </p:nvSpPr>
        <p:spPr>
          <a:ln/>
        </p:spPr>
        <p:txBody>
          <a:bodyPr/>
          <a:lstStyle>
            <a:lvl1pPr>
              <a:defRPr/>
            </a:lvl1pPr>
          </a:lstStyle>
          <a:p>
            <a:fld id="{773F2FB6-5FA4-4AE9-8EF2-CC366EC4CEAE}" type="slidenum">
              <a:rPr lang="it-IT" altLang="it-IT"/>
              <a:pPr/>
              <a:t>‹N›</a:t>
            </a:fld>
            <a:endParaRPr lang="it-IT" altLang="it-IT"/>
          </a:p>
        </p:txBody>
      </p:sp>
    </p:spTree>
    <p:extLst>
      <p:ext uri="{BB962C8B-B14F-4D97-AF65-F5344CB8AC3E}">
        <p14:creationId xmlns:p14="http://schemas.microsoft.com/office/powerpoint/2010/main" val="3576039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a:extLst>
              <a:ext uri="{FF2B5EF4-FFF2-40B4-BE49-F238E27FC236}">
                <a16:creationId xmlns:a16="http://schemas.microsoft.com/office/drawing/2014/main" xmlns="" id="{A540CAC0-7ED2-42EF-AC5D-0889FA1CDC6D}"/>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5" name="Rectangle 5">
            <a:extLst>
              <a:ext uri="{FF2B5EF4-FFF2-40B4-BE49-F238E27FC236}">
                <a16:creationId xmlns:a16="http://schemas.microsoft.com/office/drawing/2014/main" xmlns="" id="{61E4B7D5-BD75-4939-9633-F013E8E28466}"/>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6" name="Rectangle 6">
            <a:extLst>
              <a:ext uri="{FF2B5EF4-FFF2-40B4-BE49-F238E27FC236}">
                <a16:creationId xmlns:a16="http://schemas.microsoft.com/office/drawing/2014/main" xmlns="" id="{5FAB092A-A951-49E7-8747-F28180F25547}"/>
              </a:ext>
            </a:extLst>
          </p:cNvPr>
          <p:cNvSpPr>
            <a:spLocks noGrp="1" noChangeArrowheads="1"/>
          </p:cNvSpPr>
          <p:nvPr>
            <p:ph type="sldNum" sz="quarter" idx="12"/>
          </p:nvPr>
        </p:nvSpPr>
        <p:spPr>
          <a:ln/>
        </p:spPr>
        <p:txBody>
          <a:bodyPr/>
          <a:lstStyle>
            <a:lvl1pPr>
              <a:defRPr/>
            </a:lvl1pPr>
          </a:lstStyle>
          <a:p>
            <a:fld id="{07AA0EED-0942-4921-AD8C-D20AEC0DF856}" type="slidenum">
              <a:rPr lang="it-IT" altLang="it-IT"/>
              <a:pPr/>
              <a:t>‹N›</a:t>
            </a:fld>
            <a:endParaRPr lang="it-IT" altLang="it-IT"/>
          </a:p>
        </p:txBody>
      </p:sp>
    </p:spTree>
    <p:extLst>
      <p:ext uri="{BB962C8B-B14F-4D97-AF65-F5344CB8AC3E}">
        <p14:creationId xmlns:p14="http://schemas.microsoft.com/office/powerpoint/2010/main" val="31796702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686800" y="609600"/>
            <a:ext cx="2590800" cy="5486400"/>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914400" y="609600"/>
            <a:ext cx="7569200" cy="5486400"/>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a:extLst>
              <a:ext uri="{FF2B5EF4-FFF2-40B4-BE49-F238E27FC236}">
                <a16:creationId xmlns:a16="http://schemas.microsoft.com/office/drawing/2014/main" xmlns="" id="{D48B1A64-6BE8-4A53-9628-AD69A0C437A5}"/>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5" name="Rectangle 5">
            <a:extLst>
              <a:ext uri="{FF2B5EF4-FFF2-40B4-BE49-F238E27FC236}">
                <a16:creationId xmlns:a16="http://schemas.microsoft.com/office/drawing/2014/main" xmlns="" id="{C65F6C92-FEC5-42FD-97C1-A527D2710BD8}"/>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6" name="Rectangle 6">
            <a:extLst>
              <a:ext uri="{FF2B5EF4-FFF2-40B4-BE49-F238E27FC236}">
                <a16:creationId xmlns:a16="http://schemas.microsoft.com/office/drawing/2014/main" xmlns="" id="{53927871-C5E2-4EAA-A5EF-D12BB06B6DBD}"/>
              </a:ext>
            </a:extLst>
          </p:cNvPr>
          <p:cNvSpPr>
            <a:spLocks noGrp="1" noChangeArrowheads="1"/>
          </p:cNvSpPr>
          <p:nvPr>
            <p:ph type="sldNum" sz="quarter" idx="12"/>
          </p:nvPr>
        </p:nvSpPr>
        <p:spPr>
          <a:ln/>
        </p:spPr>
        <p:txBody>
          <a:bodyPr/>
          <a:lstStyle>
            <a:lvl1pPr>
              <a:defRPr/>
            </a:lvl1pPr>
          </a:lstStyle>
          <a:p>
            <a:fld id="{826CE07C-31B2-43FD-AD95-4DEA515FA4DC}" type="slidenum">
              <a:rPr lang="it-IT" altLang="it-IT"/>
              <a:pPr/>
              <a:t>‹N›</a:t>
            </a:fld>
            <a:endParaRPr lang="it-IT" altLang="it-IT"/>
          </a:p>
        </p:txBody>
      </p:sp>
    </p:spTree>
    <p:extLst>
      <p:ext uri="{BB962C8B-B14F-4D97-AF65-F5344CB8AC3E}">
        <p14:creationId xmlns:p14="http://schemas.microsoft.com/office/powerpoint/2010/main" val="881675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a:extLst>
              <a:ext uri="{FF2B5EF4-FFF2-40B4-BE49-F238E27FC236}">
                <a16:creationId xmlns:a16="http://schemas.microsoft.com/office/drawing/2014/main" xmlns="" id="{BB02D238-2400-4B20-92B0-3F2E856A543C}"/>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5" name="Rectangle 5">
            <a:extLst>
              <a:ext uri="{FF2B5EF4-FFF2-40B4-BE49-F238E27FC236}">
                <a16:creationId xmlns:a16="http://schemas.microsoft.com/office/drawing/2014/main" xmlns="" id="{EA653867-7ABB-401A-ADC2-2DA7AB0DF868}"/>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6" name="Rectangle 6">
            <a:extLst>
              <a:ext uri="{FF2B5EF4-FFF2-40B4-BE49-F238E27FC236}">
                <a16:creationId xmlns:a16="http://schemas.microsoft.com/office/drawing/2014/main" xmlns="" id="{D200474B-0F5B-49FD-9F08-E0593984101E}"/>
              </a:ext>
            </a:extLst>
          </p:cNvPr>
          <p:cNvSpPr>
            <a:spLocks noGrp="1" noChangeArrowheads="1"/>
          </p:cNvSpPr>
          <p:nvPr>
            <p:ph type="sldNum" sz="quarter" idx="12"/>
          </p:nvPr>
        </p:nvSpPr>
        <p:spPr>
          <a:ln/>
        </p:spPr>
        <p:txBody>
          <a:bodyPr/>
          <a:lstStyle>
            <a:lvl1pPr>
              <a:defRPr/>
            </a:lvl1pPr>
          </a:lstStyle>
          <a:p>
            <a:fld id="{30E695D4-9A54-40C9-B69D-D5DA464334AD}" type="slidenum">
              <a:rPr lang="it-IT" altLang="it-IT"/>
              <a:pPr/>
              <a:t>‹N›</a:t>
            </a:fld>
            <a:endParaRPr lang="it-IT" altLang="it-IT"/>
          </a:p>
        </p:txBody>
      </p:sp>
    </p:spTree>
    <p:extLst>
      <p:ext uri="{BB962C8B-B14F-4D97-AF65-F5344CB8AC3E}">
        <p14:creationId xmlns:p14="http://schemas.microsoft.com/office/powerpoint/2010/main" val="3019907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6901"/>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a:t>Fare clic per modificare stili del testo dello schema</a:t>
            </a:r>
          </a:p>
        </p:txBody>
      </p:sp>
      <p:sp>
        <p:nvSpPr>
          <p:cNvPr id="4" name="Rectangle 4">
            <a:extLst>
              <a:ext uri="{FF2B5EF4-FFF2-40B4-BE49-F238E27FC236}">
                <a16:creationId xmlns:a16="http://schemas.microsoft.com/office/drawing/2014/main" xmlns="" id="{FF0B0DDC-CB1E-4CA0-9664-1CAA521A4FA4}"/>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5" name="Rectangle 5">
            <a:extLst>
              <a:ext uri="{FF2B5EF4-FFF2-40B4-BE49-F238E27FC236}">
                <a16:creationId xmlns:a16="http://schemas.microsoft.com/office/drawing/2014/main" xmlns="" id="{7118BD55-0589-440E-8D2A-CA3D75744092}"/>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6" name="Rectangle 6">
            <a:extLst>
              <a:ext uri="{FF2B5EF4-FFF2-40B4-BE49-F238E27FC236}">
                <a16:creationId xmlns:a16="http://schemas.microsoft.com/office/drawing/2014/main" xmlns="" id="{4B122DC4-60B3-4289-BCCB-0294C48D9FA6}"/>
              </a:ext>
            </a:extLst>
          </p:cNvPr>
          <p:cNvSpPr>
            <a:spLocks noGrp="1" noChangeArrowheads="1"/>
          </p:cNvSpPr>
          <p:nvPr>
            <p:ph type="sldNum" sz="quarter" idx="12"/>
          </p:nvPr>
        </p:nvSpPr>
        <p:spPr>
          <a:ln/>
        </p:spPr>
        <p:txBody>
          <a:bodyPr/>
          <a:lstStyle>
            <a:lvl1pPr>
              <a:defRPr/>
            </a:lvl1pPr>
          </a:lstStyle>
          <a:p>
            <a:fld id="{67D980C1-DD76-43DF-AC4A-46ECE7FD2D19}" type="slidenum">
              <a:rPr lang="it-IT" altLang="it-IT"/>
              <a:pPr/>
              <a:t>‹N›</a:t>
            </a:fld>
            <a:endParaRPr lang="it-IT" altLang="it-IT"/>
          </a:p>
        </p:txBody>
      </p:sp>
    </p:spTree>
    <p:extLst>
      <p:ext uri="{BB962C8B-B14F-4D97-AF65-F5344CB8AC3E}">
        <p14:creationId xmlns:p14="http://schemas.microsoft.com/office/powerpoint/2010/main" val="11384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Rectangle 4">
            <a:extLst>
              <a:ext uri="{FF2B5EF4-FFF2-40B4-BE49-F238E27FC236}">
                <a16:creationId xmlns:a16="http://schemas.microsoft.com/office/drawing/2014/main" xmlns="" id="{B5B3EE94-6BAE-4E80-A4A5-6BE3CCA4C7A9}"/>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6" name="Rectangle 5">
            <a:extLst>
              <a:ext uri="{FF2B5EF4-FFF2-40B4-BE49-F238E27FC236}">
                <a16:creationId xmlns:a16="http://schemas.microsoft.com/office/drawing/2014/main" xmlns="" id="{4091E86F-4F4A-48AB-B3F7-DAAF02D5922C}"/>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7" name="Rectangle 6">
            <a:extLst>
              <a:ext uri="{FF2B5EF4-FFF2-40B4-BE49-F238E27FC236}">
                <a16:creationId xmlns:a16="http://schemas.microsoft.com/office/drawing/2014/main" xmlns="" id="{3BCAD8DA-7DEA-4769-8FCE-69B2D573D46A}"/>
              </a:ext>
            </a:extLst>
          </p:cNvPr>
          <p:cNvSpPr>
            <a:spLocks noGrp="1" noChangeArrowheads="1"/>
          </p:cNvSpPr>
          <p:nvPr>
            <p:ph type="sldNum" sz="quarter" idx="12"/>
          </p:nvPr>
        </p:nvSpPr>
        <p:spPr>
          <a:ln/>
        </p:spPr>
        <p:txBody>
          <a:bodyPr/>
          <a:lstStyle>
            <a:lvl1pPr>
              <a:defRPr/>
            </a:lvl1pPr>
          </a:lstStyle>
          <a:p>
            <a:fld id="{7FDB4E1F-980B-439D-AE3B-21618BD4C345}" type="slidenum">
              <a:rPr lang="it-IT" altLang="it-IT"/>
              <a:pPr/>
              <a:t>‹N›</a:t>
            </a:fld>
            <a:endParaRPr lang="it-IT" altLang="it-IT"/>
          </a:p>
        </p:txBody>
      </p:sp>
    </p:spTree>
    <p:extLst>
      <p:ext uri="{BB962C8B-B14F-4D97-AF65-F5344CB8AC3E}">
        <p14:creationId xmlns:p14="http://schemas.microsoft.com/office/powerpoint/2010/main" val="3927147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609600" y="274638"/>
            <a:ext cx="10972800" cy="1143000"/>
          </a:xfrm>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Rectangle 4">
            <a:extLst>
              <a:ext uri="{FF2B5EF4-FFF2-40B4-BE49-F238E27FC236}">
                <a16:creationId xmlns:a16="http://schemas.microsoft.com/office/drawing/2014/main" xmlns="" id="{01D88C90-5507-4E30-AC56-E2F394BEC3CB}"/>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8" name="Rectangle 5">
            <a:extLst>
              <a:ext uri="{FF2B5EF4-FFF2-40B4-BE49-F238E27FC236}">
                <a16:creationId xmlns:a16="http://schemas.microsoft.com/office/drawing/2014/main" xmlns="" id="{F5D607D8-B94B-4A91-ADFA-17434F69FCB0}"/>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9" name="Rectangle 6">
            <a:extLst>
              <a:ext uri="{FF2B5EF4-FFF2-40B4-BE49-F238E27FC236}">
                <a16:creationId xmlns:a16="http://schemas.microsoft.com/office/drawing/2014/main" xmlns="" id="{5618D984-35D1-4187-991B-2F192D4BEED7}"/>
              </a:ext>
            </a:extLst>
          </p:cNvPr>
          <p:cNvSpPr>
            <a:spLocks noGrp="1" noChangeArrowheads="1"/>
          </p:cNvSpPr>
          <p:nvPr>
            <p:ph type="sldNum" sz="quarter" idx="12"/>
          </p:nvPr>
        </p:nvSpPr>
        <p:spPr>
          <a:ln/>
        </p:spPr>
        <p:txBody>
          <a:bodyPr/>
          <a:lstStyle>
            <a:lvl1pPr>
              <a:defRPr/>
            </a:lvl1pPr>
          </a:lstStyle>
          <a:p>
            <a:fld id="{82B5148E-D55C-4051-AA08-0262401A0E83}" type="slidenum">
              <a:rPr lang="it-IT" altLang="it-IT"/>
              <a:pPr/>
              <a:t>‹N›</a:t>
            </a:fld>
            <a:endParaRPr lang="it-IT" altLang="it-IT"/>
          </a:p>
        </p:txBody>
      </p:sp>
    </p:spTree>
    <p:extLst>
      <p:ext uri="{BB962C8B-B14F-4D97-AF65-F5344CB8AC3E}">
        <p14:creationId xmlns:p14="http://schemas.microsoft.com/office/powerpoint/2010/main" val="11597664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Rectangle 4">
            <a:extLst>
              <a:ext uri="{FF2B5EF4-FFF2-40B4-BE49-F238E27FC236}">
                <a16:creationId xmlns:a16="http://schemas.microsoft.com/office/drawing/2014/main" xmlns="" id="{23EDE128-15B1-4CFE-B1A4-239BBF5ABA55}"/>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4" name="Rectangle 5">
            <a:extLst>
              <a:ext uri="{FF2B5EF4-FFF2-40B4-BE49-F238E27FC236}">
                <a16:creationId xmlns:a16="http://schemas.microsoft.com/office/drawing/2014/main" xmlns="" id="{C2DB7330-9FA3-44D6-BE25-15674B5C85BE}"/>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5" name="Rectangle 6">
            <a:extLst>
              <a:ext uri="{FF2B5EF4-FFF2-40B4-BE49-F238E27FC236}">
                <a16:creationId xmlns:a16="http://schemas.microsoft.com/office/drawing/2014/main" xmlns="" id="{9FABAB4A-1FA7-4377-B7D1-FC6240BA2402}"/>
              </a:ext>
            </a:extLst>
          </p:cNvPr>
          <p:cNvSpPr>
            <a:spLocks noGrp="1" noChangeArrowheads="1"/>
          </p:cNvSpPr>
          <p:nvPr>
            <p:ph type="sldNum" sz="quarter" idx="12"/>
          </p:nvPr>
        </p:nvSpPr>
        <p:spPr>
          <a:ln/>
        </p:spPr>
        <p:txBody>
          <a:bodyPr/>
          <a:lstStyle>
            <a:lvl1pPr>
              <a:defRPr/>
            </a:lvl1pPr>
          </a:lstStyle>
          <a:p>
            <a:fld id="{03D94901-4A18-4E35-BC84-26A301C6B601}" type="slidenum">
              <a:rPr lang="it-IT" altLang="it-IT"/>
              <a:pPr/>
              <a:t>‹N›</a:t>
            </a:fld>
            <a:endParaRPr lang="it-IT" altLang="it-IT"/>
          </a:p>
        </p:txBody>
      </p:sp>
    </p:spTree>
    <p:extLst>
      <p:ext uri="{BB962C8B-B14F-4D97-AF65-F5344CB8AC3E}">
        <p14:creationId xmlns:p14="http://schemas.microsoft.com/office/powerpoint/2010/main" val="33675790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xmlns="" id="{A1A11700-22ED-40C5-9245-8DAEDDCCFA78}"/>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3" name="Rectangle 5">
            <a:extLst>
              <a:ext uri="{FF2B5EF4-FFF2-40B4-BE49-F238E27FC236}">
                <a16:creationId xmlns:a16="http://schemas.microsoft.com/office/drawing/2014/main" xmlns="" id="{87B96929-64F8-4CB5-A1CB-1E0D1D11810D}"/>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4" name="Rectangle 6">
            <a:extLst>
              <a:ext uri="{FF2B5EF4-FFF2-40B4-BE49-F238E27FC236}">
                <a16:creationId xmlns:a16="http://schemas.microsoft.com/office/drawing/2014/main" xmlns="" id="{78D7F219-FDE7-4451-BC35-B04936203AE0}"/>
              </a:ext>
            </a:extLst>
          </p:cNvPr>
          <p:cNvSpPr>
            <a:spLocks noGrp="1" noChangeArrowheads="1"/>
          </p:cNvSpPr>
          <p:nvPr>
            <p:ph type="sldNum" sz="quarter" idx="12"/>
          </p:nvPr>
        </p:nvSpPr>
        <p:spPr>
          <a:ln/>
        </p:spPr>
        <p:txBody>
          <a:bodyPr/>
          <a:lstStyle>
            <a:lvl1pPr>
              <a:defRPr/>
            </a:lvl1pPr>
          </a:lstStyle>
          <a:p>
            <a:fld id="{4F594F2B-B262-47F4-8560-1588FDCE015C}" type="slidenum">
              <a:rPr lang="it-IT" altLang="it-IT"/>
              <a:pPr/>
              <a:t>‹N›</a:t>
            </a:fld>
            <a:endParaRPr lang="it-IT" altLang="it-IT"/>
          </a:p>
        </p:txBody>
      </p:sp>
    </p:spTree>
    <p:extLst>
      <p:ext uri="{BB962C8B-B14F-4D97-AF65-F5344CB8AC3E}">
        <p14:creationId xmlns:p14="http://schemas.microsoft.com/office/powerpoint/2010/main" val="35086766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1"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Rectangle 4">
            <a:extLst>
              <a:ext uri="{FF2B5EF4-FFF2-40B4-BE49-F238E27FC236}">
                <a16:creationId xmlns:a16="http://schemas.microsoft.com/office/drawing/2014/main" xmlns="" id="{2D27BCFA-36E4-4825-9603-3FB65DEA2178}"/>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6" name="Rectangle 5">
            <a:extLst>
              <a:ext uri="{FF2B5EF4-FFF2-40B4-BE49-F238E27FC236}">
                <a16:creationId xmlns:a16="http://schemas.microsoft.com/office/drawing/2014/main" xmlns="" id="{327FA2F1-10A3-4A1E-8E03-C35C99C68AF0}"/>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7" name="Rectangle 6">
            <a:extLst>
              <a:ext uri="{FF2B5EF4-FFF2-40B4-BE49-F238E27FC236}">
                <a16:creationId xmlns:a16="http://schemas.microsoft.com/office/drawing/2014/main" xmlns="" id="{935D3416-0A14-49AE-BC7F-47D392A03180}"/>
              </a:ext>
            </a:extLst>
          </p:cNvPr>
          <p:cNvSpPr>
            <a:spLocks noGrp="1" noChangeArrowheads="1"/>
          </p:cNvSpPr>
          <p:nvPr>
            <p:ph type="sldNum" sz="quarter" idx="12"/>
          </p:nvPr>
        </p:nvSpPr>
        <p:spPr>
          <a:ln/>
        </p:spPr>
        <p:txBody>
          <a:bodyPr/>
          <a:lstStyle>
            <a:lvl1pPr>
              <a:defRPr/>
            </a:lvl1pPr>
          </a:lstStyle>
          <a:p>
            <a:fld id="{D72A78ED-65CC-4CCF-AEBA-61764394EF23}" type="slidenum">
              <a:rPr lang="it-IT" altLang="it-IT"/>
              <a:pPr/>
              <a:t>‹N›</a:t>
            </a:fld>
            <a:endParaRPr lang="it-IT" altLang="it-IT"/>
          </a:p>
        </p:txBody>
      </p:sp>
    </p:spTree>
    <p:extLst>
      <p:ext uri="{BB962C8B-B14F-4D97-AF65-F5344CB8AC3E}">
        <p14:creationId xmlns:p14="http://schemas.microsoft.com/office/powerpoint/2010/main" val="3640179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Rectangle 4">
            <a:extLst>
              <a:ext uri="{FF2B5EF4-FFF2-40B4-BE49-F238E27FC236}">
                <a16:creationId xmlns:a16="http://schemas.microsoft.com/office/drawing/2014/main" xmlns="" id="{17FC3239-9B9C-4BB1-A762-008764E9DD22}"/>
              </a:ext>
            </a:extLst>
          </p:cNvPr>
          <p:cNvSpPr>
            <a:spLocks noGrp="1" noChangeArrowheads="1"/>
          </p:cNvSpPr>
          <p:nvPr>
            <p:ph type="dt" sz="half" idx="10"/>
          </p:nvPr>
        </p:nvSpPr>
        <p:spPr>
          <a:ln/>
        </p:spPr>
        <p:txBody>
          <a:bodyPr/>
          <a:lstStyle>
            <a:lvl1pPr>
              <a:defRPr/>
            </a:lvl1pPr>
          </a:lstStyle>
          <a:p>
            <a:pPr>
              <a:defRPr/>
            </a:pPr>
            <a:endParaRPr lang="it-IT" altLang="it-IT"/>
          </a:p>
        </p:txBody>
      </p:sp>
      <p:sp>
        <p:nvSpPr>
          <p:cNvPr id="6" name="Rectangle 5">
            <a:extLst>
              <a:ext uri="{FF2B5EF4-FFF2-40B4-BE49-F238E27FC236}">
                <a16:creationId xmlns:a16="http://schemas.microsoft.com/office/drawing/2014/main" xmlns="" id="{D0C940BF-BB4C-4C09-932D-A4363CB8AB64}"/>
              </a:ext>
            </a:extLst>
          </p:cNvPr>
          <p:cNvSpPr>
            <a:spLocks noGrp="1" noChangeArrowheads="1"/>
          </p:cNvSpPr>
          <p:nvPr>
            <p:ph type="ftr" sz="quarter" idx="11"/>
          </p:nvPr>
        </p:nvSpPr>
        <p:spPr>
          <a:ln/>
        </p:spPr>
        <p:txBody>
          <a:bodyPr/>
          <a:lstStyle>
            <a:lvl1pPr>
              <a:defRPr/>
            </a:lvl1pPr>
          </a:lstStyle>
          <a:p>
            <a:pPr>
              <a:defRPr/>
            </a:pPr>
            <a:endParaRPr lang="it-IT" altLang="it-IT"/>
          </a:p>
        </p:txBody>
      </p:sp>
      <p:sp>
        <p:nvSpPr>
          <p:cNvPr id="7" name="Rectangle 6">
            <a:extLst>
              <a:ext uri="{FF2B5EF4-FFF2-40B4-BE49-F238E27FC236}">
                <a16:creationId xmlns:a16="http://schemas.microsoft.com/office/drawing/2014/main" xmlns="" id="{F8928FD1-5767-4B47-A291-454D590A9971}"/>
              </a:ext>
            </a:extLst>
          </p:cNvPr>
          <p:cNvSpPr>
            <a:spLocks noGrp="1" noChangeArrowheads="1"/>
          </p:cNvSpPr>
          <p:nvPr>
            <p:ph type="sldNum" sz="quarter" idx="12"/>
          </p:nvPr>
        </p:nvSpPr>
        <p:spPr>
          <a:ln/>
        </p:spPr>
        <p:txBody>
          <a:bodyPr/>
          <a:lstStyle>
            <a:lvl1pPr>
              <a:defRPr/>
            </a:lvl1pPr>
          </a:lstStyle>
          <a:p>
            <a:fld id="{3726201E-7D62-46D5-8E85-5766B4169A2B}" type="slidenum">
              <a:rPr lang="it-IT" altLang="it-IT"/>
              <a:pPr/>
              <a:t>‹N›</a:t>
            </a:fld>
            <a:endParaRPr lang="it-IT" altLang="it-IT"/>
          </a:p>
        </p:txBody>
      </p:sp>
    </p:spTree>
    <p:extLst>
      <p:ext uri="{BB962C8B-B14F-4D97-AF65-F5344CB8AC3E}">
        <p14:creationId xmlns:p14="http://schemas.microsoft.com/office/powerpoint/2010/main" val="19774448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4D"/>
        </a:solidFill>
        <a:effectLst/>
      </p:bgPr>
    </p:bg>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xmlns="" id="{D423B1EF-34FF-4928-9C91-B427F5B31F6B}"/>
              </a:ext>
            </a:extLst>
          </p:cNvPr>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 dello schema</a:t>
            </a:r>
          </a:p>
        </p:txBody>
      </p:sp>
      <p:sp>
        <p:nvSpPr>
          <p:cNvPr id="11267" name="Rectangle 3">
            <a:extLst>
              <a:ext uri="{FF2B5EF4-FFF2-40B4-BE49-F238E27FC236}">
                <a16:creationId xmlns:a16="http://schemas.microsoft.com/office/drawing/2014/main" xmlns="" id="{AE02FE3C-45CA-4709-8122-073356171620}"/>
              </a:ext>
            </a:extLst>
          </p:cNvPr>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gli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1028" name="Rectangle 4">
            <a:extLst>
              <a:ext uri="{FF2B5EF4-FFF2-40B4-BE49-F238E27FC236}">
                <a16:creationId xmlns:a16="http://schemas.microsoft.com/office/drawing/2014/main" xmlns="" id="{25FCF6B4-A5ED-4A88-8405-E92E6B6513E2}"/>
              </a:ext>
            </a:extLst>
          </p:cNvPr>
          <p:cNvSpPr>
            <a:spLocks noGrp="1" noChangeArrowheads="1"/>
          </p:cNvSpPr>
          <p:nvPr>
            <p:ph type="dt" sz="half" idx="2"/>
          </p:nvPr>
        </p:nvSpPr>
        <p:spPr bwMode="auto">
          <a:xfrm>
            <a:off x="914400" y="6248400"/>
            <a:ext cx="25400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a:defRPr sz="1400"/>
            </a:lvl1pPr>
          </a:lstStyle>
          <a:p>
            <a:pPr>
              <a:defRPr/>
            </a:pPr>
            <a:endParaRPr lang="it-IT" altLang="it-IT"/>
          </a:p>
        </p:txBody>
      </p:sp>
      <p:sp>
        <p:nvSpPr>
          <p:cNvPr id="1029" name="Rectangle 5">
            <a:extLst>
              <a:ext uri="{FF2B5EF4-FFF2-40B4-BE49-F238E27FC236}">
                <a16:creationId xmlns:a16="http://schemas.microsoft.com/office/drawing/2014/main" xmlns="" id="{C15A8410-93CC-41FE-AA73-6DB4F27246D6}"/>
              </a:ext>
            </a:extLst>
          </p:cNvPr>
          <p:cNvSpPr>
            <a:spLocks noGrp="1" noChangeArrowheads="1"/>
          </p:cNvSpPr>
          <p:nvPr>
            <p:ph type="ftr" sz="quarter" idx="3"/>
          </p:nvPr>
        </p:nvSpPr>
        <p:spPr bwMode="auto">
          <a:xfrm>
            <a:off x="4165600" y="6248400"/>
            <a:ext cx="3860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lvl1pPr>
          </a:lstStyle>
          <a:p>
            <a:pPr>
              <a:defRPr/>
            </a:pPr>
            <a:endParaRPr lang="it-IT" altLang="it-IT"/>
          </a:p>
        </p:txBody>
      </p:sp>
      <p:sp>
        <p:nvSpPr>
          <p:cNvPr id="1030" name="Rectangle 6">
            <a:extLst>
              <a:ext uri="{FF2B5EF4-FFF2-40B4-BE49-F238E27FC236}">
                <a16:creationId xmlns:a16="http://schemas.microsoft.com/office/drawing/2014/main" xmlns="" id="{8B94AC46-9D48-4EAD-B5CF-5A009EF4C6CE}"/>
              </a:ext>
            </a:extLst>
          </p:cNvPr>
          <p:cNvSpPr>
            <a:spLocks noGrp="1" noChangeArrowheads="1"/>
          </p:cNvSpPr>
          <p:nvPr>
            <p:ph type="sldNum" sz="quarter" idx="4"/>
          </p:nvPr>
        </p:nvSpPr>
        <p:spPr bwMode="auto">
          <a:xfrm>
            <a:off x="8737600" y="6248400"/>
            <a:ext cx="25400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lvl1pPr>
          </a:lstStyle>
          <a:p>
            <a:fld id="{EE7D6FA9-7B26-4F62-A795-F12E4E7A8FF6}" type="slidenum">
              <a:rPr lang="it-IT" altLang="it-IT"/>
              <a:pPr/>
              <a:t>‹N›</a:t>
            </a:fld>
            <a:endParaRPr lang="it-IT" altLang="it-IT"/>
          </a:p>
        </p:txBody>
      </p:sp>
    </p:spTree>
    <p:extLst>
      <p:ext uri="{BB962C8B-B14F-4D97-AF65-F5344CB8AC3E}">
        <p14:creationId xmlns:p14="http://schemas.microsoft.com/office/powerpoint/2010/main" val="413413166"/>
      </p:ext>
    </p:extLst>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hyperlink" Target="https://www.google.it/url?sa=i&amp;rct=j&amp;q=&amp;esrc=s&amp;source=images&amp;cd=&amp;ved=0ahUKEwiYkdydjN7SAhViM5oKHUgtBI8QjRwIBw&amp;url=https://it.wikipedia.org/wiki/Radiografia&amp;psig=AFQjCNEafxdODtmRMCqUBzZWN_loa9J-Sg&amp;ust=1489859214172792" TargetMode="External"/><Relationship Id="rId18" Type="http://schemas.openxmlformats.org/officeDocument/2006/relationships/image" Target="../media/image33.jpeg"/><Relationship Id="rId3" Type="http://schemas.openxmlformats.org/officeDocument/2006/relationships/package" Target="../embeddings/Microsoft_Word_Document1.docx"/><Relationship Id="rId21" Type="http://schemas.openxmlformats.org/officeDocument/2006/relationships/image" Target="../media/image35.jpeg"/><Relationship Id="rId7" Type="http://schemas.openxmlformats.org/officeDocument/2006/relationships/image" Target="../media/image26.png"/><Relationship Id="rId12" Type="http://schemas.openxmlformats.org/officeDocument/2006/relationships/image" Target="../media/image28.jpeg"/><Relationship Id="rId17" Type="http://schemas.openxmlformats.org/officeDocument/2006/relationships/image" Target="../media/image32.png"/><Relationship Id="rId2" Type="http://schemas.openxmlformats.org/officeDocument/2006/relationships/slideLayout" Target="../slideLayouts/slideLayout4.xml"/><Relationship Id="rId16" Type="http://schemas.openxmlformats.org/officeDocument/2006/relationships/image" Target="../media/image31.jpeg"/><Relationship Id="rId20" Type="http://schemas.openxmlformats.org/officeDocument/2006/relationships/image" Target="../media/image34.jpeg"/><Relationship Id="rId1" Type="http://schemas.openxmlformats.org/officeDocument/2006/relationships/vmlDrawing" Target="../drawings/vmlDrawing1.vml"/><Relationship Id="rId6" Type="http://schemas.openxmlformats.org/officeDocument/2006/relationships/hyperlink" Target="https://www.google.it/url?sa=i&amp;rct=j&amp;q=&amp;esrc=s&amp;source=images&amp;cd=&amp;ved=0ahUKEwigrMi3hN7SAhVlOpoKHQrBBnsQjRwIBw&amp;url=https://it.wikipedia.org/wiki/Radiografia&amp;psig=AFQjCNFI18ojn1KL-mbu1LWerIJDFcnerw&amp;ust=1489857118332760" TargetMode="External"/><Relationship Id="rId11" Type="http://schemas.openxmlformats.org/officeDocument/2006/relationships/hyperlink" Target="http://www.google.it/url?sa=i&amp;rct=j&amp;q=&amp;esrc=s&amp;source=images&amp;cd=&amp;cad=rja&amp;uact=8&amp;ved=0ahUKEwiPnuSAi97SAhWFGCwKHQeTDDEQjRwIBw&amp;url=http://it.123rf.com/photo_52938167_un-uomo-africano-americano-subisce-un-test-di-scansione-di-risonanza-magnetica-nel-design-piatto-ill.html&amp;psig=AFQjCNEQL3COENtwFA-6aS_quM3tPMfYsA&amp;ust=1489858880956222" TargetMode="External"/><Relationship Id="rId5" Type="http://schemas.openxmlformats.org/officeDocument/2006/relationships/image" Target="../media/image25.png"/><Relationship Id="rId15" Type="http://schemas.openxmlformats.org/officeDocument/2006/relationships/image" Target="../media/image30.jpeg"/><Relationship Id="rId10" Type="http://schemas.openxmlformats.org/officeDocument/2006/relationships/image" Target="../media/image27.jpeg"/><Relationship Id="rId19" Type="http://schemas.openxmlformats.org/officeDocument/2006/relationships/hyperlink" Target="http://www.google.it/url?sa=i&amp;rct=j&amp;q=&amp;esrc=s&amp;source=images&amp;cd=&amp;cad=rja&amp;uact=8&amp;ved=0ahUKEwipreHtjd7SAhWGJJoKHZApCZIQjRwIBw&amp;url=http://www.casacuratoniolo.it/flex/cm/pages/ServeBLOB.php/L/IT/IDPagina/84&amp;psig=AFQjCNHUbC5hUbP3UbtEfZSAFbzt39Xbzw&amp;ust=1489859471622076" TargetMode="External"/><Relationship Id="rId4" Type="http://schemas.openxmlformats.org/officeDocument/2006/relationships/image" Target="../media/image24.emf"/><Relationship Id="rId9" Type="http://schemas.openxmlformats.org/officeDocument/2006/relationships/hyperlink" Target="https://www.google.it/url?sa=i&amp;rct=j&amp;q=&amp;esrc=s&amp;source=images&amp;cd=&amp;cad=rja&amp;uact=8&amp;ved=0ahUKEwjYk5aOid7SAhXrE5oKHSEqAFYQjRwIBw&amp;url=https://benessere.atuttonet.it/salute-2/ecografia-addominale-perche-e-importante.php&amp;psig=AFQjCNHmosrQAtjnJICPfWOmuaMyNcIR1A&amp;ust=1489858311208929" TargetMode="External"/><Relationship Id="rId14" Type="http://schemas.openxmlformats.org/officeDocument/2006/relationships/image" Target="../media/image29.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36.emf"/><Relationship Id="rId4" Type="http://schemas.openxmlformats.org/officeDocument/2006/relationships/package" Target="../embeddings/Microsoft_Word_Document2.docx"/></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4.e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39.png"/><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8.png"/><Relationship Id="rId5" Type="http://schemas.openxmlformats.org/officeDocument/2006/relationships/image" Target="../media/image36.emf"/><Relationship Id="rId4" Type="http://schemas.openxmlformats.org/officeDocument/2006/relationships/package" Target="../embeddings/Microsoft_Word_Document4.docx"/></Relationships>
</file>

<file path=ppt/slides/_rels/slide48.xml.rels><?xml version="1.0" encoding="UTF-8" standalone="yes"?>
<Relationships xmlns="http://schemas.openxmlformats.org/package/2006/relationships"><Relationship Id="rId3" Type="http://schemas.openxmlformats.org/officeDocument/2006/relationships/package" Target="../embeddings/Microsoft_Word_Document5.docx"/><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24.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gif"/><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1"/>
          </p:nvPr>
        </p:nvSpPr>
        <p:spPr>
          <a:xfrm>
            <a:off x="5945280" y="2115273"/>
            <a:ext cx="5864795" cy="2799580"/>
          </a:xfrm>
          <a:ln w="38100">
            <a:solidFill>
              <a:schemeClr val="bg1">
                <a:lumMod val="60000"/>
                <a:lumOff val="40000"/>
              </a:schemeClr>
            </a:solidFill>
            <a:prstDash val="lgDashDotDot"/>
          </a:ln>
        </p:spPr>
        <p:txBody>
          <a:bodyPr>
            <a:normAutofit fontScale="70000" lnSpcReduction="20000"/>
          </a:bodyPr>
          <a:lstStyle/>
          <a:p>
            <a:endParaRPr lang="it-IT" sz="1300" b="1" dirty="0">
              <a:solidFill>
                <a:srgbClr val="FF0000"/>
              </a:solidFill>
              <a:latin typeface="Calibri" panose="020F0502020204030204" pitchFamily="34" charset="0"/>
            </a:endParaRPr>
          </a:p>
          <a:p>
            <a:r>
              <a:rPr lang="it-IT" sz="5200" b="1" dirty="0">
                <a:solidFill>
                  <a:srgbClr val="FF0000"/>
                </a:solidFill>
                <a:latin typeface="Calibri" panose="020F0502020204030204" pitchFamily="34" charset="0"/>
              </a:rPr>
              <a:t>Appropriatezza prescrittiva </a:t>
            </a:r>
          </a:p>
          <a:p>
            <a:r>
              <a:rPr lang="it-IT" sz="5200" b="1" dirty="0">
                <a:solidFill>
                  <a:srgbClr val="FF0000"/>
                </a:solidFill>
                <a:latin typeface="Calibri" panose="020F0502020204030204" pitchFamily="34" charset="0"/>
              </a:rPr>
              <a:t>e ruolo del radiologo</a:t>
            </a:r>
          </a:p>
          <a:p>
            <a:endParaRPr lang="it-IT" dirty="0">
              <a:latin typeface="Calibri" panose="020F0502020204030204" pitchFamily="34" charset="0"/>
            </a:endParaRPr>
          </a:p>
          <a:p>
            <a:endParaRPr lang="it-IT" dirty="0">
              <a:latin typeface="Calibri" panose="020F0502020204030204" pitchFamily="34" charset="0"/>
            </a:endParaRPr>
          </a:p>
          <a:p>
            <a:r>
              <a:rPr lang="it-IT" b="1" i="1" dirty="0">
                <a:solidFill>
                  <a:srgbClr val="FFC000"/>
                </a:solidFill>
                <a:latin typeface="Calibri" panose="020F0502020204030204" pitchFamily="34" charset="0"/>
              </a:rPr>
              <a:t>Dr. Tommaso </a:t>
            </a:r>
            <a:r>
              <a:rPr lang="it-IT" b="1" i="1" dirty="0" err="1">
                <a:solidFill>
                  <a:srgbClr val="FFC000"/>
                </a:solidFill>
                <a:latin typeface="Calibri" panose="020F0502020204030204" pitchFamily="34" charset="0"/>
              </a:rPr>
              <a:t>Scarabino</a:t>
            </a:r>
            <a:endParaRPr lang="it-IT" b="1" i="1" dirty="0">
              <a:solidFill>
                <a:srgbClr val="FFC000"/>
              </a:solidFill>
              <a:latin typeface="Calibri" panose="020F0502020204030204" pitchFamily="34" charset="0"/>
            </a:endParaRPr>
          </a:p>
          <a:p>
            <a:r>
              <a:rPr lang="it-IT" sz="2400" b="1" dirty="0">
                <a:solidFill>
                  <a:srgbClr val="FFC000"/>
                </a:solidFill>
                <a:latin typeface="Calibri" panose="020F0502020204030204" pitchFamily="34" charset="0"/>
              </a:rPr>
              <a:t>Direttore UOC Radiologia PO  «L. Bonomo» Andria </a:t>
            </a: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l="82126" t="1335" r="1872" b="90933"/>
          <a:stretch>
            <a:fillRect/>
          </a:stretch>
        </p:blipFill>
        <p:spPr bwMode="auto">
          <a:xfrm>
            <a:off x="4624107" y="5647046"/>
            <a:ext cx="2332568" cy="845474"/>
          </a:xfrm>
          <a:prstGeom prst="rect">
            <a:avLst/>
          </a:prstGeom>
          <a:solidFill>
            <a:schemeClr val="tx2"/>
          </a:solidFill>
          <a:ln w="57150">
            <a:solidFill>
              <a:schemeClr val="bg1">
                <a:lumMod val="60000"/>
                <a:lumOff val="40000"/>
              </a:schemeClr>
            </a:solidFill>
            <a:prstDash val="lgDashDot"/>
            <a:miter lim="800000"/>
            <a:headEnd/>
            <a:tailEnd/>
          </a:ln>
          <a:extLst/>
        </p:spPr>
      </p:pic>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1820" t="26992" r="39441" b="50540"/>
          <a:stretch/>
        </p:blipFill>
        <p:spPr bwMode="auto">
          <a:xfrm>
            <a:off x="333170" y="2432502"/>
            <a:ext cx="5227506" cy="2383501"/>
          </a:xfrm>
          <a:prstGeom prst="rect">
            <a:avLst/>
          </a:prstGeom>
          <a:noFill/>
          <a:ln w="57150">
            <a:solidFill>
              <a:schemeClr val="bg1">
                <a:lumMod val="60000"/>
                <a:lumOff val="40000"/>
              </a:schemeClr>
            </a:solidFill>
            <a:prstDash val="lgDashDot"/>
            <a:miter lim="800000"/>
            <a:headEnd/>
            <a:tailEnd/>
          </a:ln>
          <a:extLst>
            <a:ext uri="{909E8E84-426E-40DD-AFC4-6F175D3DCCD1}">
              <a14:hiddenFill xmlns:a14="http://schemas.microsoft.com/office/drawing/2010/main">
                <a:solidFill>
                  <a:schemeClr val="accent1"/>
                </a:solidFill>
              </a14:hiddenFill>
            </a:ext>
          </a:extLst>
        </p:spPr>
      </p:pic>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2629" t="19275" r="39441" b="74095"/>
          <a:stretch/>
        </p:blipFill>
        <p:spPr bwMode="auto">
          <a:xfrm>
            <a:off x="2222980" y="451048"/>
            <a:ext cx="7134821" cy="987785"/>
          </a:xfrm>
          <a:prstGeom prst="rect">
            <a:avLst/>
          </a:prstGeom>
          <a:noFill/>
          <a:ln w="38100">
            <a:solidFill>
              <a:schemeClr val="bg1">
                <a:lumMod val="60000"/>
                <a:lumOff val="40000"/>
              </a:schemeClr>
            </a:solidFill>
            <a:prstDash val="lgDashDot"/>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7521604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E432D0F8-7E61-4A6C-888A-1F412DBD9411}"/>
              </a:ext>
            </a:extLst>
          </p:cNvPr>
          <p:cNvSpPr>
            <a:spLocks noGrp="1"/>
          </p:cNvSpPr>
          <p:nvPr>
            <p:ph idx="1"/>
          </p:nvPr>
        </p:nvSpPr>
        <p:spPr>
          <a:xfrm>
            <a:off x="389067" y="1817015"/>
            <a:ext cx="11380763" cy="4462762"/>
          </a:xfrm>
          <a:solidFill>
            <a:schemeClr val="bg1">
              <a:lumMod val="75000"/>
            </a:schemeClr>
          </a:solidFill>
        </p:spPr>
        <p:txBody>
          <a:bodyPr/>
          <a:lstStyle/>
          <a:p>
            <a:pPr algn="just">
              <a:lnSpc>
                <a:spcPct val="115000"/>
              </a:lnSpc>
              <a:spcAft>
                <a:spcPts val="0"/>
              </a:spcAft>
            </a:pPr>
            <a:r>
              <a:rPr lang="it-IT" sz="2400" dirty="0">
                <a:latin typeface="Calibri" panose="020F0502020204030204" pitchFamily="34" charset="0"/>
                <a:ea typeface="Calibri" panose="020F0502020204030204" pitchFamily="34" charset="0"/>
              </a:rPr>
              <a:t>Negli ultimi anni si è assistito ad un </a:t>
            </a:r>
            <a:r>
              <a:rPr lang="it-IT" sz="2400" b="1" dirty="0">
                <a:solidFill>
                  <a:schemeClr val="tx2"/>
                </a:solidFill>
                <a:latin typeface="Calibri" panose="020F0502020204030204" pitchFamily="34" charset="0"/>
                <a:ea typeface="Calibri" panose="020F0502020204030204" pitchFamily="34" charset="0"/>
              </a:rPr>
              <a:t>aumento di richieste di risarcimento </a:t>
            </a:r>
            <a:r>
              <a:rPr lang="it-IT" sz="2400" dirty="0">
                <a:latin typeface="Calibri" panose="020F0502020204030204" pitchFamily="34" charset="0"/>
                <a:ea typeface="Calibri" panose="020F0502020204030204" pitchFamily="34" charset="0"/>
              </a:rPr>
              <a:t>(35 mila ogni anno), fenomeno  dovuto in parte al rilievo dato agli eventi dai mass media, con campagne di stampa e pubblicitarie atte a discreditare il ruolo del medico </a:t>
            </a:r>
          </a:p>
          <a:p>
            <a:pPr algn="just">
              <a:lnSpc>
                <a:spcPct val="115000"/>
              </a:lnSpc>
              <a:spcAft>
                <a:spcPts val="0"/>
              </a:spcAft>
            </a:pPr>
            <a:endParaRPr lang="it-IT" sz="1000" dirty="0">
              <a:latin typeface="Calibri" panose="020F0502020204030204" pitchFamily="34" charset="0"/>
              <a:ea typeface="Calibri" panose="020F0502020204030204" pitchFamily="34" charset="0"/>
            </a:endParaRPr>
          </a:p>
          <a:p>
            <a:pPr algn="just">
              <a:lnSpc>
                <a:spcPct val="115000"/>
              </a:lnSpc>
              <a:spcAft>
                <a:spcPts val="0"/>
              </a:spcAft>
            </a:pPr>
            <a:r>
              <a:rPr lang="it-IT" sz="2400" dirty="0">
                <a:latin typeface="Calibri" panose="020F0502020204030204" pitchFamily="34" charset="0"/>
                <a:ea typeface="Calibri" panose="020F0502020204030204" pitchFamily="34" charset="0"/>
              </a:rPr>
              <a:t>Si sono moltiplicate le </a:t>
            </a:r>
            <a:r>
              <a:rPr lang="it-IT" sz="2400" b="1" dirty="0">
                <a:solidFill>
                  <a:schemeClr val="tx2"/>
                </a:solidFill>
                <a:latin typeface="Calibri" panose="020F0502020204030204" pitchFamily="34" charset="0"/>
                <a:ea typeface="Calibri" panose="020F0502020204030204" pitchFamily="34" charset="0"/>
              </a:rPr>
              <a:t>associazioni a tutela del paziente </a:t>
            </a:r>
            <a:r>
              <a:rPr lang="it-IT" sz="2400" dirty="0">
                <a:latin typeface="Calibri" panose="020F0502020204030204" pitchFamily="34" charset="0"/>
                <a:ea typeface="Calibri" panose="020F0502020204030204" pitchFamily="34" charset="0"/>
              </a:rPr>
              <a:t>con consulenze gratuite per incentivare i pazienti a presentare le denunce </a:t>
            </a:r>
          </a:p>
          <a:p>
            <a:pPr algn="just">
              <a:lnSpc>
                <a:spcPct val="115000"/>
              </a:lnSpc>
              <a:spcAft>
                <a:spcPts val="0"/>
              </a:spcAft>
            </a:pPr>
            <a:endParaRPr lang="it-IT" sz="1000" dirty="0">
              <a:latin typeface="Calibri" panose="020F0502020204030204" pitchFamily="34" charset="0"/>
              <a:ea typeface="Calibri" panose="020F0502020204030204" pitchFamily="34" charset="0"/>
            </a:endParaRPr>
          </a:p>
          <a:p>
            <a:pPr algn="just">
              <a:lnSpc>
                <a:spcPct val="115000"/>
              </a:lnSpc>
              <a:spcAft>
                <a:spcPts val="0"/>
              </a:spcAft>
            </a:pPr>
            <a:r>
              <a:rPr lang="it-IT" sz="2400" dirty="0">
                <a:latin typeface="Calibri" panose="020F0502020204030204" pitchFamily="34" charset="0"/>
                <a:ea typeface="Calibri" panose="020F0502020204030204" pitchFamily="34" charset="0"/>
              </a:rPr>
              <a:t>Fare causa è diventato una </a:t>
            </a:r>
            <a:r>
              <a:rPr lang="it-IT" sz="2400" b="1" dirty="0">
                <a:solidFill>
                  <a:schemeClr val="tx2"/>
                </a:solidFill>
                <a:latin typeface="Calibri" panose="020F0502020204030204" pitchFamily="34" charset="0"/>
                <a:ea typeface="Calibri" panose="020F0502020204030204" pitchFamily="34" charset="0"/>
              </a:rPr>
              <a:t>fonte di guadagno </a:t>
            </a:r>
            <a:r>
              <a:rPr lang="it-IT" sz="2400" dirty="0">
                <a:latin typeface="Calibri" panose="020F0502020204030204" pitchFamily="34" charset="0"/>
                <a:ea typeface="Calibri" panose="020F0502020204030204" pitchFamily="34" charset="0"/>
              </a:rPr>
              <a:t>per avvocati, </a:t>
            </a:r>
            <a:r>
              <a:rPr lang="it-IT" sz="2400" dirty="0" err="1">
                <a:latin typeface="Calibri" panose="020F0502020204030204" pitchFamily="34" charset="0"/>
                <a:ea typeface="Calibri" panose="020F0502020204030204" pitchFamily="34" charset="0"/>
              </a:rPr>
              <a:t>medici-legali</a:t>
            </a:r>
            <a:r>
              <a:rPr lang="it-IT" sz="2400" dirty="0">
                <a:latin typeface="Calibri" panose="020F0502020204030204" pitchFamily="34" charset="0"/>
                <a:ea typeface="Calibri" panose="020F0502020204030204" pitchFamily="34" charset="0"/>
              </a:rPr>
              <a:t>, periti di parte, giornalisti e assicurazioni (il 95% delle cause penali non sortiscono nessun effetto, circa il 66% di quelle civili sono chiuse a sfavore dei cittadini e a favore dei medici)</a:t>
            </a:r>
          </a:p>
          <a:p>
            <a:pPr algn="just">
              <a:lnSpc>
                <a:spcPct val="115000"/>
              </a:lnSpc>
              <a:spcAft>
                <a:spcPts val="0"/>
              </a:spcAft>
            </a:pPr>
            <a:endParaRPr lang="it-IT" sz="2200" dirty="0">
              <a:latin typeface="Calibri" panose="020F0502020204030204" pitchFamily="34" charset="0"/>
              <a:ea typeface="Calibri" panose="020F0502020204030204" pitchFamily="34" charset="0"/>
            </a:endParaRPr>
          </a:p>
          <a:p>
            <a:pPr algn="just">
              <a:lnSpc>
                <a:spcPct val="115000"/>
              </a:lnSpc>
              <a:spcAft>
                <a:spcPts val="0"/>
              </a:spcAft>
            </a:pPr>
            <a:endParaRPr lang="it-IT" sz="2400" dirty="0">
              <a:solidFill>
                <a:srgbClr val="FFC000"/>
              </a:solidFill>
              <a:latin typeface="Calibri" panose="020F0502020204030204" pitchFamily="34" charset="0"/>
              <a:cs typeface="Calibri" panose="020F0502020204030204" pitchFamily="34" charset="0"/>
            </a:endParaRPr>
          </a:p>
        </p:txBody>
      </p:sp>
      <p:sp>
        <p:nvSpPr>
          <p:cNvPr id="4" name="Segnaposto testo 3">
            <a:extLst>
              <a:ext uri="{FF2B5EF4-FFF2-40B4-BE49-F238E27FC236}">
                <a16:creationId xmlns:a16="http://schemas.microsoft.com/office/drawing/2014/main" xmlns="" id="{FD84910A-A82E-446E-8617-C8C193FD8B56}"/>
              </a:ext>
            </a:extLst>
          </p:cNvPr>
          <p:cNvSpPr>
            <a:spLocks noGrp="1"/>
          </p:cNvSpPr>
          <p:nvPr>
            <p:ph type="body" sz="half" idx="2"/>
          </p:nvPr>
        </p:nvSpPr>
        <p:spPr>
          <a:xfrm>
            <a:off x="405618" y="407963"/>
            <a:ext cx="5690382" cy="675249"/>
          </a:xfrm>
          <a:solidFill>
            <a:schemeClr val="bg1">
              <a:lumMod val="75000"/>
            </a:schemeClr>
          </a:solidFill>
        </p:spPr>
        <p:txBody>
          <a:bodyPr/>
          <a:lstStyle/>
          <a:p>
            <a:pPr lvl="0"/>
            <a:r>
              <a:rPr lang="it-IT" sz="3200" b="1" dirty="0">
                <a:solidFill>
                  <a:srgbClr val="FFC000"/>
                </a:solidFill>
                <a:latin typeface="Calibri" panose="020F0502020204030204" pitchFamily="34" charset="0"/>
                <a:cs typeface="Calibri" panose="020F0502020204030204" pitchFamily="34" charset="0"/>
              </a:rPr>
              <a:t>Medicina difensiva               </a:t>
            </a:r>
            <a:r>
              <a:rPr lang="it-IT" sz="2800" b="1" dirty="0">
                <a:solidFill>
                  <a:schemeClr val="tx2"/>
                </a:solidFill>
                <a:latin typeface="Calibri" panose="020F0502020204030204" pitchFamily="34" charset="0"/>
                <a:cs typeface="Calibri" panose="020F0502020204030204" pitchFamily="34" charset="0"/>
              </a:rPr>
              <a:t>Cause</a:t>
            </a:r>
          </a:p>
          <a:p>
            <a:pPr lvl="0" algn="ctr"/>
            <a:endParaRPr lang="it-IT" sz="1000" b="1" dirty="0">
              <a:solidFill>
                <a:srgbClr val="FFC000"/>
              </a:solidFill>
              <a:latin typeface="Calibri" panose="020F0502020204030204" pitchFamily="34" charset="0"/>
              <a:cs typeface="Calibri" panose="020F0502020204030204" pitchFamily="34" charset="0"/>
            </a:endParaRPr>
          </a:p>
          <a:p>
            <a:endParaRPr lang="it-IT" dirty="0"/>
          </a:p>
        </p:txBody>
      </p:sp>
      <p:sp>
        <p:nvSpPr>
          <p:cNvPr id="2" name="Freccia a destra 1">
            <a:extLst>
              <a:ext uri="{FF2B5EF4-FFF2-40B4-BE49-F238E27FC236}">
                <a16:creationId xmlns:a16="http://schemas.microsoft.com/office/drawing/2014/main" xmlns="" id="{A0947D4C-16F4-4918-82E8-BF00C0F68613}"/>
              </a:ext>
            </a:extLst>
          </p:cNvPr>
          <p:cNvSpPr/>
          <p:nvPr/>
        </p:nvSpPr>
        <p:spPr bwMode="auto">
          <a:xfrm rot="10800000">
            <a:off x="3896752" y="626011"/>
            <a:ext cx="862818" cy="239151"/>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6352407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E432D0F8-7E61-4A6C-888A-1F412DBD9411}"/>
              </a:ext>
            </a:extLst>
          </p:cNvPr>
          <p:cNvSpPr>
            <a:spLocks noGrp="1"/>
          </p:cNvSpPr>
          <p:nvPr>
            <p:ph idx="1"/>
          </p:nvPr>
        </p:nvSpPr>
        <p:spPr>
          <a:xfrm>
            <a:off x="308384" y="1665992"/>
            <a:ext cx="11380763" cy="4839286"/>
          </a:xfrm>
          <a:solidFill>
            <a:schemeClr val="bg1">
              <a:lumMod val="75000"/>
            </a:schemeClr>
          </a:solidFill>
        </p:spPr>
        <p:txBody>
          <a:bodyPr/>
          <a:lstStyle/>
          <a:p>
            <a:pPr algn="just">
              <a:lnSpc>
                <a:spcPct val="115000"/>
              </a:lnSpc>
              <a:spcAft>
                <a:spcPts val="0"/>
              </a:spcAft>
            </a:pPr>
            <a:r>
              <a:rPr lang="it-IT" sz="2400" dirty="0">
                <a:latin typeface="Calibri" panose="020F0502020204030204" pitchFamily="34" charset="0"/>
                <a:ea typeface="Calibri" panose="020F0502020204030204" pitchFamily="34" charset="0"/>
                <a:cs typeface="Calibri" panose="020F0502020204030204" pitchFamily="34" charset="0"/>
              </a:rPr>
              <a:t>Una svolta nella lotta alla medicina difensiva arriva con la</a:t>
            </a:r>
            <a:r>
              <a:rPr lang="it-IT" sz="2400" dirty="0">
                <a:latin typeface="Calibri" panose="020F0502020204030204" pitchFamily="34" charset="0"/>
                <a:cs typeface="Calibri" panose="020F0502020204030204" pitchFamily="34" charset="0"/>
              </a:rPr>
              <a:t> </a:t>
            </a:r>
            <a:r>
              <a:rPr lang="it-IT" sz="2400" b="1" dirty="0">
                <a:solidFill>
                  <a:srgbClr val="FFFF00"/>
                </a:solidFill>
                <a:latin typeface="Calibri" panose="020F0502020204030204" pitchFamily="34" charset="0"/>
                <a:cs typeface="Calibri" panose="020F0502020204030204" pitchFamily="34" charset="0"/>
              </a:rPr>
              <a:t>Legge Gelli ("</a:t>
            </a:r>
            <a:r>
              <a:rPr lang="it-IT" sz="2400" i="1" dirty="0">
                <a:solidFill>
                  <a:srgbClr val="FFFF00"/>
                </a:solidFill>
                <a:latin typeface="Calibri" panose="020F0502020204030204" pitchFamily="34" charset="0"/>
                <a:cs typeface="Calibri" panose="020F0502020204030204" pitchFamily="34" charset="0"/>
              </a:rPr>
              <a:t>Responsabilità penale dell'esercente la professione sanitaria</a:t>
            </a:r>
            <a:r>
              <a:rPr lang="it-IT" sz="2400" b="1" dirty="0">
                <a:solidFill>
                  <a:srgbClr val="FFFF00"/>
                </a:solidFill>
                <a:latin typeface="Calibri" panose="020F0502020204030204" pitchFamily="34" charset="0"/>
                <a:cs typeface="Calibri" panose="020F0502020204030204" pitchFamily="34" charset="0"/>
              </a:rPr>
              <a:t>")</a:t>
            </a:r>
            <a:r>
              <a:rPr lang="it-IT" sz="2400" dirty="0">
                <a:latin typeface="Calibri" panose="020F0502020204030204" pitchFamily="34" charset="0"/>
                <a:cs typeface="Calibri" panose="020F0502020204030204" pitchFamily="34" charset="0"/>
              </a:rPr>
              <a:t>, </a:t>
            </a:r>
            <a:r>
              <a:rPr lang="it-IT" sz="2400" dirty="0">
                <a:latin typeface="Calibri" panose="020F0502020204030204" pitchFamily="34" charset="0"/>
                <a:ea typeface="Calibri" panose="020F0502020204030204" pitchFamily="34" charset="0"/>
                <a:cs typeface="Calibri" panose="020F0502020204030204" pitchFamily="34" charset="0"/>
              </a:rPr>
              <a:t> perché assicura l’equilibrio tra le tutele dei medici, che hanno bisogno di svolgere il loro delicato compito in serenità, e il diritto dei cittadini dinanzi ai casi di malasanità</a:t>
            </a:r>
            <a:r>
              <a:rPr lang="it-IT" sz="2400" dirty="0">
                <a:latin typeface="Calibri" panose="020F0502020204030204" pitchFamily="34" charset="0"/>
                <a:cs typeface="Calibri" panose="020F0502020204030204" pitchFamily="34" charset="0"/>
              </a:rPr>
              <a:t> </a:t>
            </a:r>
          </a:p>
          <a:p>
            <a:pPr marL="0" indent="0" algn="just">
              <a:lnSpc>
                <a:spcPct val="115000"/>
              </a:lnSpc>
              <a:spcAft>
                <a:spcPts val="0"/>
              </a:spcAft>
              <a:buNone/>
            </a:pPr>
            <a:endParaRPr lang="it-IT" sz="2400" dirty="0">
              <a:latin typeface="Calibri" panose="020F0502020204030204" pitchFamily="34" charset="0"/>
              <a:cs typeface="Calibri" panose="020F0502020204030204" pitchFamily="34" charset="0"/>
            </a:endParaRPr>
          </a:p>
          <a:p>
            <a:pPr algn="just">
              <a:lnSpc>
                <a:spcPct val="115000"/>
              </a:lnSpc>
              <a:spcAft>
                <a:spcPts val="0"/>
              </a:spcAft>
            </a:pPr>
            <a:r>
              <a:rPr lang="it-IT" sz="2400" dirty="0">
                <a:latin typeface="Calibri" panose="020F0502020204030204" pitchFamily="34" charset="0"/>
                <a:cs typeface="Calibri" panose="020F0502020204030204" pitchFamily="34" charset="0"/>
              </a:rPr>
              <a:t>In particolare secondo </a:t>
            </a:r>
            <a:r>
              <a:rPr lang="it-IT" sz="2400" b="1" dirty="0">
                <a:solidFill>
                  <a:srgbClr val="FFFF00"/>
                </a:solidFill>
                <a:latin typeface="Calibri" panose="020F0502020204030204" pitchFamily="34" charset="0"/>
                <a:cs typeface="Calibri" panose="020F0502020204030204" pitchFamily="34" charset="0"/>
              </a:rPr>
              <a:t>l'articolo 6 </a:t>
            </a:r>
            <a:r>
              <a:rPr lang="it-IT" sz="2400" dirty="0">
                <a:latin typeface="Calibri" panose="020F0502020204030204" pitchFamily="34" charset="0"/>
                <a:cs typeface="Calibri" panose="020F0502020204030204" pitchFamily="34" charset="0"/>
              </a:rPr>
              <a:t>il medico non sarà più responsabile neppure per colpa grave « se rispetta le </a:t>
            </a:r>
            <a:r>
              <a:rPr lang="it-IT" sz="2400" b="1" dirty="0">
                <a:solidFill>
                  <a:schemeClr val="tx2"/>
                </a:solidFill>
                <a:latin typeface="Calibri" panose="020F0502020204030204" pitchFamily="34" charset="0"/>
                <a:cs typeface="Calibri" panose="020F0502020204030204" pitchFamily="34" charset="0"/>
              </a:rPr>
              <a:t>Linee Guida </a:t>
            </a:r>
            <a:r>
              <a:rPr lang="it-IT" sz="2400" dirty="0">
                <a:latin typeface="Calibri" panose="020F0502020204030204" pitchFamily="34" charset="0"/>
                <a:cs typeface="Calibri" panose="020F0502020204030204" pitchFamily="34" charset="0"/>
              </a:rPr>
              <a:t>come definite e pubblicate ai sensi di legge ovvero, in mancanza di queste, le buone pratiche clinico-assistenziali, sempre che le raccomandazioni previste dalle predette linee guida risultino adeguate alle specificità del caso concreto »</a:t>
            </a:r>
            <a:endParaRPr lang="it-IT" sz="2400" b="1" dirty="0">
              <a:solidFill>
                <a:schemeClr val="tx2"/>
              </a:solidFill>
              <a:latin typeface="Calibri" panose="020F0502020204030204" pitchFamily="34" charset="0"/>
              <a:ea typeface="Calibri" panose="020F0502020204030204" pitchFamily="34" charset="0"/>
              <a:cs typeface="Calibri" panose="020F0502020204030204" pitchFamily="34" charset="0"/>
            </a:endParaRPr>
          </a:p>
          <a:p>
            <a:pPr marL="0" indent="0" algn="just">
              <a:lnSpc>
                <a:spcPct val="115000"/>
              </a:lnSpc>
              <a:spcAft>
                <a:spcPts val="0"/>
              </a:spcAft>
              <a:buNone/>
            </a:pPr>
            <a:endParaRPr lang="it-IT" sz="2400" b="1" dirty="0">
              <a:solidFill>
                <a:schemeClr val="tx2"/>
              </a:solidFill>
              <a:latin typeface="Calibri" panose="020F0502020204030204" pitchFamily="34" charset="0"/>
              <a:ea typeface="Calibri" panose="020F0502020204030204" pitchFamily="34" charset="0"/>
              <a:cs typeface="Calibri" panose="020F0502020204030204" pitchFamily="34" charset="0"/>
            </a:endParaRPr>
          </a:p>
          <a:p>
            <a:pPr marL="0" indent="0" algn="just">
              <a:lnSpc>
                <a:spcPct val="115000"/>
              </a:lnSpc>
              <a:spcAft>
                <a:spcPts val="0"/>
              </a:spcAft>
              <a:buNone/>
            </a:pPr>
            <a:r>
              <a:rPr lang="it-IT" sz="2400" b="1" dirty="0">
                <a:solidFill>
                  <a:schemeClr val="tx2"/>
                </a:solidFill>
                <a:latin typeface="Calibri" panose="020F0502020204030204" pitchFamily="34" charset="0"/>
                <a:ea typeface="Calibri" panose="020F0502020204030204" pitchFamily="34" charset="0"/>
                <a:cs typeface="Calibri" panose="020F0502020204030204" pitchFamily="34" charset="0"/>
              </a:rPr>
              <a:t> </a:t>
            </a:r>
          </a:p>
          <a:p>
            <a:pPr algn="just">
              <a:lnSpc>
                <a:spcPct val="115000"/>
              </a:lnSpc>
              <a:spcAft>
                <a:spcPts val="0"/>
              </a:spcAft>
            </a:pPr>
            <a:endParaRPr lang="it-IT" sz="2400" dirty="0">
              <a:solidFill>
                <a:srgbClr val="FFC000"/>
              </a:solidFill>
              <a:latin typeface="Calibri" panose="020F0502020204030204" pitchFamily="34" charset="0"/>
              <a:cs typeface="Calibri" panose="020F0502020204030204" pitchFamily="34" charset="0"/>
            </a:endParaRPr>
          </a:p>
        </p:txBody>
      </p:sp>
      <p:sp>
        <p:nvSpPr>
          <p:cNvPr id="4" name="Segnaposto testo 3">
            <a:extLst>
              <a:ext uri="{FF2B5EF4-FFF2-40B4-BE49-F238E27FC236}">
                <a16:creationId xmlns:a16="http://schemas.microsoft.com/office/drawing/2014/main" xmlns="" id="{FD84910A-A82E-446E-8617-C8C193FD8B56}"/>
              </a:ext>
            </a:extLst>
          </p:cNvPr>
          <p:cNvSpPr>
            <a:spLocks noGrp="1"/>
          </p:cNvSpPr>
          <p:nvPr>
            <p:ph type="body" sz="half" idx="2"/>
          </p:nvPr>
        </p:nvSpPr>
        <p:spPr>
          <a:xfrm>
            <a:off x="405618" y="407963"/>
            <a:ext cx="3491133" cy="675249"/>
          </a:xfrm>
          <a:solidFill>
            <a:schemeClr val="bg1">
              <a:lumMod val="75000"/>
            </a:schemeClr>
          </a:solidFill>
        </p:spPr>
        <p:txBody>
          <a:bodyPr/>
          <a:lstStyle/>
          <a:p>
            <a:pPr lvl="0"/>
            <a:r>
              <a:rPr lang="it-IT" sz="3200" b="1" dirty="0">
                <a:solidFill>
                  <a:srgbClr val="FFC000"/>
                </a:solidFill>
                <a:latin typeface="Calibri" panose="020F0502020204030204" pitchFamily="34" charset="0"/>
                <a:cs typeface="Calibri" panose="020F0502020204030204" pitchFamily="34" charset="0"/>
              </a:rPr>
              <a:t>Medicina difensiva</a:t>
            </a:r>
            <a:endParaRPr lang="it-IT" sz="1000" b="1" dirty="0">
              <a:solidFill>
                <a:srgbClr val="FFC000"/>
              </a:solidFill>
              <a:latin typeface="Calibri" panose="020F0502020204030204" pitchFamily="34" charset="0"/>
              <a:cs typeface="Calibri" panose="020F0502020204030204" pitchFamily="34" charset="0"/>
            </a:endParaRPr>
          </a:p>
          <a:p>
            <a:endParaRPr lang="it-IT" dirty="0"/>
          </a:p>
        </p:txBody>
      </p:sp>
    </p:spTree>
    <p:extLst>
      <p:ext uri="{BB962C8B-B14F-4D97-AF65-F5344CB8AC3E}">
        <p14:creationId xmlns:p14="http://schemas.microsoft.com/office/powerpoint/2010/main" val="21258965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C1D23586-826C-437B-898F-C17CC2701469}"/>
              </a:ext>
            </a:extLst>
          </p:cNvPr>
          <p:cNvSpPr>
            <a:spLocks noGrp="1"/>
          </p:cNvSpPr>
          <p:nvPr>
            <p:ph idx="1"/>
          </p:nvPr>
        </p:nvSpPr>
        <p:spPr>
          <a:xfrm>
            <a:off x="1533377" y="2644732"/>
            <a:ext cx="10219351" cy="3836750"/>
          </a:xfrm>
          <a:solidFill>
            <a:schemeClr val="bg1">
              <a:lumMod val="75000"/>
            </a:schemeClr>
          </a:solidFill>
        </p:spPr>
        <p:txBody>
          <a:bodyPr/>
          <a:lstStyle/>
          <a:p>
            <a:pPr lvl="0" algn="just">
              <a:lnSpc>
                <a:spcPct val="115000"/>
              </a:lnSpc>
              <a:spcAft>
                <a:spcPts val="0"/>
              </a:spcAft>
              <a:buFont typeface="Calibri" panose="020F0502020204030204" pitchFamily="34" charset="0"/>
              <a:buChar char="-"/>
            </a:pPr>
            <a:r>
              <a:rPr lang="it-IT" sz="3600" b="1" dirty="0">
                <a:solidFill>
                  <a:srgbClr val="92D050"/>
                </a:solidFill>
                <a:latin typeface="Calibri" panose="020F0502020204030204" pitchFamily="34" charset="0"/>
                <a:ea typeface="Calibri" panose="020F0502020204030204" pitchFamily="34" charset="0"/>
              </a:rPr>
              <a:t>costi biologici </a:t>
            </a:r>
            <a:r>
              <a:rPr lang="it-IT" sz="2000" dirty="0">
                <a:latin typeface="Calibri" panose="020F0502020204030204" pitchFamily="34" charset="0"/>
                <a:ea typeface="Calibri" panose="020F0502020204030204" pitchFamily="34" charset="0"/>
              </a:rPr>
              <a:t>(nei paesi sviluppati le esposizioni di tipo medico, più sicuri con i progressi tecnologici, sono la principale fonte di radiazioni ionizzanti) </a:t>
            </a:r>
          </a:p>
          <a:p>
            <a:pPr lvl="0" algn="just">
              <a:lnSpc>
                <a:spcPct val="115000"/>
              </a:lnSpc>
              <a:spcAft>
                <a:spcPts val="0"/>
              </a:spcAft>
              <a:buFont typeface="Calibri" panose="020F0502020204030204" pitchFamily="34" charset="0"/>
              <a:buChar char="-"/>
            </a:pPr>
            <a:endParaRPr lang="it-IT" sz="2000" dirty="0">
              <a:latin typeface="Calibri" panose="020F0502020204030204" pitchFamily="34" charset="0"/>
              <a:ea typeface="Calibri" panose="020F0502020204030204" pitchFamily="34" charset="0"/>
            </a:endParaRPr>
          </a:p>
          <a:p>
            <a:pPr lvl="0" algn="just">
              <a:lnSpc>
                <a:spcPct val="115000"/>
              </a:lnSpc>
              <a:spcAft>
                <a:spcPts val="0"/>
              </a:spcAft>
              <a:buFont typeface="Calibri" panose="020F0502020204030204" pitchFamily="34" charset="0"/>
              <a:buChar char="-"/>
            </a:pPr>
            <a:r>
              <a:rPr lang="it-IT" sz="3600" b="1" dirty="0">
                <a:solidFill>
                  <a:srgbClr val="92D050"/>
                </a:solidFill>
                <a:latin typeface="Calibri" panose="020F0502020204030204" pitchFamily="34" charset="0"/>
                <a:ea typeface="Calibri" panose="020F0502020204030204" pitchFamily="34" charset="0"/>
              </a:rPr>
              <a:t>tempi di attesa </a:t>
            </a:r>
            <a:r>
              <a:rPr lang="it-IT" sz="2000" dirty="0">
                <a:latin typeface="Calibri" panose="020F0502020204030204" pitchFamily="34" charset="0"/>
                <a:ea typeface="Calibri" panose="020F0502020204030204" pitchFamily="34" charset="0"/>
              </a:rPr>
              <a:t>(considerato dall’utenza uno dei maggiori problemi SSN)</a:t>
            </a:r>
          </a:p>
          <a:p>
            <a:pPr lvl="0" algn="just">
              <a:lnSpc>
                <a:spcPct val="115000"/>
              </a:lnSpc>
              <a:spcAft>
                <a:spcPts val="0"/>
              </a:spcAft>
              <a:buFont typeface="Calibri" panose="020F0502020204030204" pitchFamily="34" charset="0"/>
              <a:buChar char="-"/>
            </a:pPr>
            <a:endParaRPr lang="it-IT" sz="2400" dirty="0">
              <a:latin typeface="Calibri" panose="020F0502020204030204" pitchFamily="34" charset="0"/>
              <a:ea typeface="Calibri" panose="020F0502020204030204" pitchFamily="34" charset="0"/>
            </a:endParaRPr>
          </a:p>
          <a:p>
            <a:pPr lvl="0" algn="just">
              <a:lnSpc>
                <a:spcPct val="115000"/>
              </a:lnSpc>
              <a:spcAft>
                <a:spcPts val="0"/>
              </a:spcAft>
              <a:buFont typeface="Calibri" panose="020F0502020204030204" pitchFamily="34" charset="0"/>
              <a:buChar char="-"/>
            </a:pPr>
            <a:r>
              <a:rPr lang="it-IT" sz="3600" b="1" dirty="0">
                <a:solidFill>
                  <a:srgbClr val="92D050"/>
                </a:solidFill>
                <a:latin typeface="Calibri" panose="020F0502020204030204" pitchFamily="34" charset="0"/>
                <a:ea typeface="Calibri" panose="020F0502020204030204" pitchFamily="34" charset="0"/>
              </a:rPr>
              <a:t>costi economici </a:t>
            </a:r>
            <a:r>
              <a:rPr lang="it-IT" sz="2000" dirty="0">
                <a:latin typeface="Calibri" panose="020F0502020204030204" pitchFamily="34" charset="0"/>
                <a:ea typeface="Calibri" panose="020F0502020204030204" pitchFamily="34" charset="0"/>
              </a:rPr>
              <a:t>(con risorse già limitate)</a:t>
            </a:r>
            <a:endParaRPr lang="it-IT" sz="2000" dirty="0"/>
          </a:p>
        </p:txBody>
      </p:sp>
      <p:sp>
        <p:nvSpPr>
          <p:cNvPr id="5" name="Titolo 4">
            <a:extLst>
              <a:ext uri="{FF2B5EF4-FFF2-40B4-BE49-F238E27FC236}">
                <a16:creationId xmlns:a16="http://schemas.microsoft.com/office/drawing/2014/main" xmlns="" id="{7B9F1CFA-72F4-4B9A-BBBD-4C962CBB10F2}"/>
              </a:ext>
            </a:extLst>
          </p:cNvPr>
          <p:cNvSpPr>
            <a:spLocks noGrp="1"/>
          </p:cNvSpPr>
          <p:nvPr>
            <p:ph type="title"/>
          </p:nvPr>
        </p:nvSpPr>
        <p:spPr>
          <a:xfrm>
            <a:off x="905021" y="379827"/>
            <a:ext cx="10381957" cy="1941341"/>
          </a:xfrm>
        </p:spPr>
        <p:txBody>
          <a:bodyPr>
            <a:normAutofit/>
          </a:bodyPr>
          <a:lstStyle/>
          <a:p>
            <a:pPr marL="342900" lvl="0" indent="-342900">
              <a:lnSpc>
                <a:spcPct val="115000"/>
              </a:lnSpc>
              <a:spcBef>
                <a:spcPct val="20000"/>
              </a:spcBef>
              <a:spcAft>
                <a:spcPts val="0"/>
              </a:spcAft>
            </a:pPr>
            <a:r>
              <a:rPr lang="it-IT" sz="3600" b="1" dirty="0">
                <a:latin typeface="Calibri" panose="020F0502020204030204" pitchFamily="34" charset="0"/>
                <a:ea typeface="Calibri" panose="020F0502020204030204" pitchFamily="34" charset="0"/>
                <a:cs typeface="+mn-cs"/>
              </a:rPr>
              <a:t>« L’INSOSTENIBILE APPROPRIATEZZA DELL’INUTILE </a:t>
            </a:r>
            <a:br>
              <a:rPr lang="it-IT" sz="3600" b="1" dirty="0">
                <a:latin typeface="Calibri" panose="020F0502020204030204" pitchFamily="34" charset="0"/>
                <a:ea typeface="Calibri" panose="020F0502020204030204" pitchFamily="34" charset="0"/>
                <a:cs typeface="+mn-cs"/>
              </a:rPr>
            </a:br>
            <a:r>
              <a:rPr lang="it-IT" sz="3600" b="1" dirty="0">
                <a:latin typeface="Calibri" panose="020F0502020204030204" pitchFamily="34" charset="0"/>
                <a:ea typeface="Calibri" panose="020F0502020204030204" pitchFamily="34" charset="0"/>
                <a:cs typeface="+mn-cs"/>
              </a:rPr>
              <a:t>IN DIAGNOSTICA PER IMMAGINI »</a:t>
            </a:r>
            <a:r>
              <a:rPr lang="it-IT" sz="2000" dirty="0">
                <a:latin typeface="Calibri" panose="020F0502020204030204" pitchFamily="34" charset="0"/>
                <a:ea typeface="Calibri" panose="020F0502020204030204" pitchFamily="34" charset="0"/>
                <a:cs typeface="+mn-cs"/>
              </a:rPr>
              <a:t/>
            </a:r>
            <a:br>
              <a:rPr lang="it-IT" sz="2000" dirty="0">
                <a:latin typeface="Calibri" panose="020F0502020204030204" pitchFamily="34" charset="0"/>
                <a:ea typeface="Calibri" panose="020F0502020204030204" pitchFamily="34" charset="0"/>
                <a:cs typeface="+mn-cs"/>
              </a:rPr>
            </a:br>
            <a:r>
              <a:rPr lang="it-IT" sz="2000" dirty="0">
                <a:latin typeface="Calibri" panose="020F0502020204030204" pitchFamily="34" charset="0"/>
                <a:ea typeface="Calibri" panose="020F0502020204030204" pitchFamily="34" charset="0"/>
                <a:cs typeface="+mn-cs"/>
              </a:rPr>
              <a:t>                                                                                                                                                 Prof. G. </a:t>
            </a:r>
            <a:r>
              <a:rPr lang="it-IT" sz="2000" dirty="0" err="1">
                <a:latin typeface="Calibri" panose="020F0502020204030204" pitchFamily="34" charset="0"/>
                <a:ea typeface="Calibri" panose="020F0502020204030204" pitchFamily="34" charset="0"/>
                <a:cs typeface="+mn-cs"/>
              </a:rPr>
              <a:t>Ettorre</a:t>
            </a:r>
            <a:endParaRPr lang="it-IT" dirty="0"/>
          </a:p>
        </p:txBody>
      </p:sp>
      <p:sp>
        <p:nvSpPr>
          <p:cNvPr id="6" name="Freccia destra con strisce 5">
            <a:extLst>
              <a:ext uri="{FF2B5EF4-FFF2-40B4-BE49-F238E27FC236}">
                <a16:creationId xmlns:a16="http://schemas.microsoft.com/office/drawing/2014/main" xmlns="" id="{B74A06A9-633B-4AC8-8368-93EEC1CB6C7D}"/>
              </a:ext>
            </a:extLst>
          </p:cNvPr>
          <p:cNvSpPr/>
          <p:nvPr/>
        </p:nvSpPr>
        <p:spPr bwMode="auto">
          <a:xfrm rot="16200000">
            <a:off x="-1163555" y="4015637"/>
            <a:ext cx="4070255" cy="872197"/>
          </a:xfrm>
          <a:prstGeom prst="striped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4605618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A5D4EEB6-1EE3-4D14-90F3-C2DB2475D48F}"/>
              </a:ext>
            </a:extLst>
          </p:cNvPr>
          <p:cNvSpPr>
            <a:spLocks noGrp="1"/>
          </p:cNvSpPr>
          <p:nvPr>
            <p:ph type="title"/>
          </p:nvPr>
        </p:nvSpPr>
        <p:spPr>
          <a:xfrm>
            <a:off x="904875" y="778412"/>
            <a:ext cx="10363200" cy="168813"/>
          </a:xfrm>
        </p:spPr>
        <p:txBody>
          <a:bodyPr/>
          <a:lstStyle/>
          <a:p>
            <a:r>
              <a:rPr lang="it-IT" sz="3200" b="1" dirty="0">
                <a:latin typeface="Calibri" panose="020F0502020204030204" pitchFamily="34" charset="0"/>
                <a:cs typeface="Calibri" panose="020F0502020204030204" pitchFamily="34" charset="0"/>
              </a:rPr>
              <a:t>DIRETTIVA 2013/59/EURATOM </a:t>
            </a:r>
            <a:br>
              <a:rPr lang="it-IT" sz="3200" b="1" dirty="0">
                <a:latin typeface="Calibri" panose="020F0502020204030204" pitchFamily="34" charset="0"/>
                <a:cs typeface="Calibri" panose="020F0502020204030204" pitchFamily="34" charset="0"/>
              </a:rPr>
            </a:br>
            <a:endParaRPr lang="it-IT" sz="3200" dirty="0"/>
          </a:p>
        </p:txBody>
      </p:sp>
      <p:sp>
        <p:nvSpPr>
          <p:cNvPr id="3" name="Segnaposto contenuto 2">
            <a:extLst>
              <a:ext uri="{FF2B5EF4-FFF2-40B4-BE49-F238E27FC236}">
                <a16:creationId xmlns:a16="http://schemas.microsoft.com/office/drawing/2014/main" xmlns="" id="{B9B75B26-809D-4082-B364-98564FAE2F7D}"/>
              </a:ext>
            </a:extLst>
          </p:cNvPr>
          <p:cNvSpPr>
            <a:spLocks noGrp="1"/>
          </p:cNvSpPr>
          <p:nvPr>
            <p:ph idx="1"/>
          </p:nvPr>
        </p:nvSpPr>
        <p:spPr>
          <a:xfrm>
            <a:off x="781050" y="1417315"/>
            <a:ext cx="10363200" cy="5145409"/>
          </a:xfrm>
          <a:solidFill>
            <a:schemeClr val="bg1">
              <a:lumMod val="75000"/>
            </a:schemeClr>
          </a:solidFill>
        </p:spPr>
        <p:txBody>
          <a:bodyPr/>
          <a:lstStyle/>
          <a:p>
            <a:pPr marL="0" indent="0" algn="ctr">
              <a:buNone/>
            </a:pPr>
            <a:r>
              <a:rPr lang="it-IT" sz="2800" b="1" dirty="0">
                <a:solidFill>
                  <a:srgbClr val="FFC000"/>
                </a:solidFill>
                <a:latin typeface="Calibri" panose="020F0502020204030204" pitchFamily="34" charset="0"/>
                <a:cs typeface="Calibri" panose="020F0502020204030204" pitchFamily="34" charset="0"/>
              </a:rPr>
              <a:t>Norme fondamentali di sicurezza relative alla protezione </a:t>
            </a:r>
          </a:p>
          <a:p>
            <a:pPr marL="0" indent="0" algn="ctr">
              <a:buNone/>
            </a:pPr>
            <a:r>
              <a:rPr lang="it-IT" sz="2800" b="1" dirty="0">
                <a:solidFill>
                  <a:srgbClr val="FFC000"/>
                </a:solidFill>
                <a:latin typeface="Calibri" panose="020F0502020204030204" pitchFamily="34" charset="0"/>
                <a:cs typeface="Calibri" panose="020F0502020204030204" pitchFamily="34" charset="0"/>
              </a:rPr>
              <a:t>contro i pericoli derivanti dall’esposizione alle radiazioni ionizzanti</a:t>
            </a:r>
          </a:p>
          <a:p>
            <a:pPr marL="0" indent="0" algn="ctr">
              <a:buNone/>
            </a:pPr>
            <a:endParaRPr lang="it-IT" sz="1200" b="1" dirty="0">
              <a:solidFill>
                <a:srgbClr val="FFC000"/>
              </a:solidFill>
              <a:latin typeface="Calibri" panose="020F0502020204030204" pitchFamily="34" charset="0"/>
              <a:cs typeface="Calibri" panose="020F0502020204030204" pitchFamily="34" charset="0"/>
            </a:endParaRPr>
          </a:p>
          <a:p>
            <a:pPr marL="0" indent="0">
              <a:buNone/>
            </a:pPr>
            <a:endParaRPr lang="it-IT" sz="800" b="1" dirty="0"/>
          </a:p>
          <a:p>
            <a:pPr marL="0" indent="0">
              <a:buNone/>
            </a:pPr>
            <a:endParaRPr lang="it-IT" sz="800" b="1" dirty="0"/>
          </a:p>
          <a:p>
            <a:pPr marL="0" indent="0">
              <a:buNone/>
            </a:pPr>
            <a:endParaRPr lang="it-IT" sz="800" b="1" dirty="0"/>
          </a:p>
          <a:p>
            <a:r>
              <a:rPr lang="it-IT" sz="2800" b="1" dirty="0">
                <a:latin typeface="Calibri" panose="020F0502020204030204" pitchFamily="34" charset="0"/>
                <a:cs typeface="Calibri" panose="020F0502020204030204" pitchFamily="34" charset="0"/>
              </a:rPr>
              <a:t>giustificare e ottimizzare le esposizioni mediche</a:t>
            </a:r>
            <a:endParaRPr lang="it-IT" sz="2800" b="1" dirty="0">
              <a:solidFill>
                <a:srgbClr val="FFFF00"/>
              </a:solidFill>
              <a:latin typeface="Calibri" panose="020F0502020204030204" pitchFamily="34" charset="0"/>
              <a:cs typeface="Calibri" panose="020F0502020204030204" pitchFamily="34" charset="0"/>
            </a:endParaRPr>
          </a:p>
          <a:p>
            <a:endParaRPr lang="it-IT" sz="800" dirty="0">
              <a:solidFill>
                <a:srgbClr val="FFFF00"/>
              </a:solidFill>
              <a:latin typeface="Calibri" panose="020F0502020204030204" pitchFamily="34" charset="0"/>
              <a:cs typeface="Calibri" panose="020F0502020204030204" pitchFamily="34" charset="0"/>
            </a:endParaRPr>
          </a:p>
          <a:p>
            <a:pPr algn="just"/>
            <a:r>
              <a:rPr lang="it-IT" sz="2400" dirty="0">
                <a:solidFill>
                  <a:srgbClr val="FFFF00"/>
                </a:solidFill>
                <a:latin typeface="Calibri" panose="020F0502020204030204" pitchFamily="34" charset="0"/>
                <a:cs typeface="Calibri" panose="020F0502020204030204" pitchFamily="34" charset="0"/>
              </a:rPr>
              <a:t>rafforzare i requisiti riguardanti le informazioni da fornire ai pazienti con la registrazione delle dosi di esposizione nel referto  radiologico</a:t>
            </a:r>
          </a:p>
          <a:p>
            <a:pPr algn="just"/>
            <a:endParaRPr lang="it-IT" sz="800" dirty="0">
              <a:solidFill>
                <a:srgbClr val="FFFF00"/>
              </a:solidFill>
              <a:latin typeface="Calibri" panose="020F0502020204030204" pitchFamily="34" charset="0"/>
              <a:cs typeface="Calibri" panose="020F0502020204030204" pitchFamily="34" charset="0"/>
            </a:endParaRPr>
          </a:p>
          <a:p>
            <a:pPr algn="just"/>
            <a:r>
              <a:rPr lang="it-IT" sz="2400" dirty="0">
                <a:solidFill>
                  <a:srgbClr val="FFFF00"/>
                </a:solidFill>
                <a:latin typeface="Calibri" panose="020F0502020204030204" pitchFamily="34" charset="0"/>
                <a:cs typeface="Calibri" panose="020F0502020204030204" pitchFamily="34" charset="0"/>
              </a:rPr>
              <a:t>disporre le attrezzature che producono radiazioni ionizzanti di dispositivi di valutazione e registrazione della dose</a:t>
            </a:r>
          </a:p>
          <a:p>
            <a:pPr algn="just"/>
            <a:endParaRPr lang="it-IT" sz="800" dirty="0">
              <a:solidFill>
                <a:srgbClr val="FFFF00"/>
              </a:solidFill>
              <a:latin typeface="Calibri" panose="020F0502020204030204" pitchFamily="34" charset="0"/>
              <a:cs typeface="Calibri" panose="020F0502020204030204" pitchFamily="34" charset="0"/>
            </a:endParaRPr>
          </a:p>
          <a:p>
            <a:pPr algn="just"/>
            <a:r>
              <a:rPr lang="it-IT" sz="2400" dirty="0">
                <a:solidFill>
                  <a:srgbClr val="FFFF00"/>
                </a:solidFill>
                <a:latin typeface="Calibri" panose="020F0502020204030204" pitchFamily="34" charset="0"/>
                <a:cs typeface="Calibri" panose="020F0502020204030204" pitchFamily="34" charset="0"/>
              </a:rPr>
              <a:t>ottimizzare l’esecuzione degli esami radiologici mediante l’adozione dei livelli diagnostici di riferimento (LDR)</a:t>
            </a:r>
          </a:p>
          <a:p>
            <a:pPr algn="just"/>
            <a:endParaRPr lang="it-IT" sz="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20205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p:cTn id="7"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6" end="6"/>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animEffect transition="in" filter="randombar(horizontal)">
                                      <p:cBhvr>
                                        <p:cTn id="15" dur="500"/>
                                        <p:tgtEl>
                                          <p:spTgt spid="3">
                                            <p:txEl>
                                              <p:pRg st="8" end="8"/>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18" dur="500"/>
                                        <p:tgtEl>
                                          <p:spTgt spid="3">
                                            <p:txEl>
                                              <p:pRg st="10" end="10"/>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3">
                                            <p:txEl>
                                              <p:pRg st="12" end="12"/>
                                            </p:txEl>
                                          </p:spTgt>
                                        </p:tgtEl>
                                        <p:attrNameLst>
                                          <p:attrName>style.visibility</p:attrName>
                                        </p:attrNameLst>
                                      </p:cBhvr>
                                      <p:to>
                                        <p:strVal val="visible"/>
                                      </p:to>
                                    </p:set>
                                    <p:animEffect transition="in" filter="randombar(horizontal)">
                                      <p:cBhvr>
                                        <p:cTn id="21"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xmlns="" id="{2205F8A5-FE26-4E83-B9E4-21E0E22A90AD}"/>
              </a:ext>
            </a:extLst>
          </p:cNvPr>
          <p:cNvPicPr>
            <a:picLocks noChangeAspect="1"/>
          </p:cNvPicPr>
          <p:nvPr/>
        </p:nvPicPr>
        <p:blipFill rotWithShape="1">
          <a:blip r:embed="rId2"/>
          <a:srcRect l="7846" t="19472" r="28462" b="71908"/>
          <a:stretch/>
        </p:blipFill>
        <p:spPr>
          <a:xfrm>
            <a:off x="2213316" y="309490"/>
            <a:ext cx="7765367" cy="590843"/>
          </a:xfrm>
          <a:prstGeom prst="rect">
            <a:avLst/>
          </a:prstGeom>
        </p:spPr>
      </p:pic>
      <p:sp>
        <p:nvSpPr>
          <p:cNvPr id="4" name="CasellaDiTesto 3">
            <a:extLst>
              <a:ext uri="{FF2B5EF4-FFF2-40B4-BE49-F238E27FC236}">
                <a16:creationId xmlns:a16="http://schemas.microsoft.com/office/drawing/2014/main" xmlns="" id="{57040B15-656B-4C52-A7A7-BC822F1DBD5D}"/>
              </a:ext>
            </a:extLst>
          </p:cNvPr>
          <p:cNvSpPr txBox="1"/>
          <p:nvPr/>
        </p:nvSpPr>
        <p:spPr>
          <a:xfrm>
            <a:off x="330620" y="1864335"/>
            <a:ext cx="11530759" cy="4493538"/>
          </a:xfrm>
          <a:prstGeom prst="rect">
            <a:avLst/>
          </a:prstGeom>
          <a:solidFill>
            <a:schemeClr val="bg1">
              <a:lumMod val="75000"/>
            </a:schemeClr>
          </a:solidFill>
        </p:spPr>
        <p:txBody>
          <a:bodyPr wrap="square" rtlCol="0">
            <a:spAutoFit/>
          </a:bodyPr>
          <a:lstStyle/>
          <a:p>
            <a:pPr algn="just"/>
            <a:r>
              <a:rPr lang="it-IT" sz="2200" dirty="0">
                <a:latin typeface="Calibri" panose="020F0502020204030204" pitchFamily="34" charset="0"/>
                <a:cs typeface="Calibri" panose="020F0502020204030204" pitchFamily="34" charset="0"/>
              </a:rPr>
              <a:t>Raccomandazioni e indicazioni operative ai prescriventi, </a:t>
            </a:r>
            <a:r>
              <a:rPr lang="it-IT" sz="2200" dirty="0" err="1">
                <a:latin typeface="Calibri" panose="020F0502020204030204" pitchFamily="34" charset="0"/>
                <a:cs typeface="Calibri" panose="020F0502020204030204" pitchFamily="34" charset="0"/>
              </a:rPr>
              <a:t>nonche</a:t>
            </a:r>
            <a:r>
              <a:rPr lang="it-IT" sz="2200" dirty="0">
                <a:latin typeface="Calibri" panose="020F0502020204030204" pitchFamily="34" charset="0"/>
                <a:cs typeface="Calibri" panose="020F0502020204030204" pitchFamily="34" charset="0"/>
              </a:rPr>
              <a:t>' indicazioni utili a meglio precisare funzioni e </a:t>
            </a:r>
            <a:r>
              <a:rPr lang="it-IT" sz="2200" dirty="0" err="1">
                <a:latin typeface="Calibri" panose="020F0502020204030204" pitchFamily="34" charset="0"/>
                <a:cs typeface="Calibri" panose="020F0502020204030204" pitchFamily="34" charset="0"/>
              </a:rPr>
              <a:t>responsabilita'</a:t>
            </a:r>
            <a:r>
              <a:rPr lang="it-IT" sz="2200" dirty="0">
                <a:latin typeface="Calibri" panose="020F0502020204030204" pitchFamily="34" charset="0"/>
                <a:cs typeface="Calibri" panose="020F0502020204030204" pitchFamily="34" charset="0"/>
              </a:rPr>
              <a:t> del </a:t>
            </a:r>
            <a:r>
              <a:rPr lang="it-IT" sz="2200" dirty="0">
                <a:solidFill>
                  <a:srgbClr val="FF0000"/>
                </a:solidFill>
                <a:latin typeface="Calibri" panose="020F0502020204030204" pitchFamily="34" charset="0"/>
                <a:cs typeface="Calibri" panose="020F0502020204030204" pitchFamily="34" charset="0"/>
              </a:rPr>
              <a:t>Medico prescrivente</a:t>
            </a:r>
            <a:r>
              <a:rPr lang="it-IT" sz="2200" dirty="0">
                <a:latin typeface="Calibri" panose="020F0502020204030204" pitchFamily="34" charset="0"/>
                <a:cs typeface="Calibri" panose="020F0502020204030204" pitchFamily="34" charset="0"/>
              </a:rPr>
              <a:t>, del </a:t>
            </a:r>
            <a:r>
              <a:rPr lang="it-IT" sz="2200" dirty="0">
                <a:solidFill>
                  <a:srgbClr val="FF0000"/>
                </a:solidFill>
                <a:latin typeface="Calibri" panose="020F0502020204030204" pitchFamily="34" charset="0"/>
                <a:cs typeface="Calibri" panose="020F0502020204030204" pitchFamily="34" charset="0"/>
              </a:rPr>
              <a:t>Medico radiologo</a:t>
            </a:r>
            <a:r>
              <a:rPr lang="it-IT" sz="2200" dirty="0">
                <a:latin typeface="Calibri" panose="020F0502020204030204" pitchFamily="34" charset="0"/>
                <a:cs typeface="Calibri" panose="020F0502020204030204" pitchFamily="34" charset="0"/>
              </a:rPr>
              <a:t>, del </a:t>
            </a:r>
            <a:r>
              <a:rPr lang="it-IT" sz="2200" dirty="0">
                <a:solidFill>
                  <a:srgbClr val="FF0000"/>
                </a:solidFill>
                <a:latin typeface="Calibri" panose="020F0502020204030204" pitchFamily="34" charset="0"/>
                <a:cs typeface="Calibri" panose="020F0502020204030204" pitchFamily="34" charset="0"/>
              </a:rPr>
              <a:t>TSRM</a:t>
            </a:r>
            <a:r>
              <a:rPr lang="it-IT" sz="2200" dirty="0">
                <a:latin typeface="Calibri" panose="020F0502020204030204" pitchFamily="34" charset="0"/>
                <a:cs typeface="Calibri" panose="020F0502020204030204" pitchFamily="34" charset="0"/>
              </a:rPr>
              <a:t> e del </a:t>
            </a:r>
            <a:r>
              <a:rPr lang="it-IT" sz="2200" dirty="0">
                <a:solidFill>
                  <a:srgbClr val="FF0000"/>
                </a:solidFill>
                <a:latin typeface="Calibri" panose="020F0502020204030204" pitchFamily="34" charset="0"/>
                <a:cs typeface="Calibri" panose="020F0502020204030204" pitchFamily="34" charset="0"/>
              </a:rPr>
              <a:t>Fisico</a:t>
            </a:r>
            <a:r>
              <a:rPr lang="it-IT" sz="2200" dirty="0">
                <a:latin typeface="Calibri" panose="020F0502020204030204" pitchFamily="34" charset="0"/>
                <a:cs typeface="Calibri" panose="020F0502020204030204" pitchFamily="34" charset="0"/>
              </a:rPr>
              <a:t> medico al fine di garantire una applicazione uniforme sul territorio nazionale e di assicurare l'uso appropriato delle risorse umane e strumentali del SSN. </a:t>
            </a:r>
          </a:p>
          <a:p>
            <a:pPr algn="just"/>
            <a:endParaRPr lang="it-IT" sz="2200" dirty="0">
              <a:latin typeface="Calibri" panose="020F0502020204030204" pitchFamily="34" charset="0"/>
              <a:cs typeface="Calibri" panose="020F0502020204030204" pitchFamily="34" charset="0"/>
            </a:endParaRPr>
          </a:p>
          <a:p>
            <a:pPr algn="just"/>
            <a:r>
              <a:rPr lang="it-IT" sz="2200" dirty="0">
                <a:latin typeface="Calibri" panose="020F0502020204030204" pitchFamily="34" charset="0"/>
                <a:cs typeface="Calibri" panose="020F0502020204030204" pitchFamily="34" charset="0"/>
              </a:rPr>
              <a:t>In particolare sono individuati i criteri di riferimento e individuate le procedure operative da adottare in caso di:</a:t>
            </a:r>
            <a:endParaRPr lang="it-IT" sz="2200" dirty="0">
              <a:solidFill>
                <a:srgbClr val="FFFF00"/>
              </a:solidFill>
              <a:latin typeface="Calibri" panose="020F0502020204030204" pitchFamily="34" charset="0"/>
              <a:cs typeface="Calibri" panose="020F0502020204030204" pitchFamily="34" charset="0"/>
            </a:endParaRPr>
          </a:p>
          <a:p>
            <a:pPr algn="just"/>
            <a:r>
              <a:rPr lang="it-IT" sz="2200" dirty="0">
                <a:solidFill>
                  <a:srgbClr val="FFFF00"/>
                </a:solidFill>
                <a:latin typeface="Calibri" panose="020F0502020204030204" pitchFamily="34" charset="0"/>
                <a:cs typeface="Calibri" panose="020F0502020204030204" pitchFamily="34" charset="0"/>
              </a:rPr>
              <a:t>- pratiche radiologiche standardizzate, </a:t>
            </a:r>
            <a:r>
              <a:rPr lang="it-IT" sz="2200" b="1" dirty="0">
                <a:solidFill>
                  <a:srgbClr val="FFFF00"/>
                </a:solidFill>
                <a:latin typeface="Calibri" panose="020F0502020204030204" pitchFamily="34" charset="0"/>
                <a:cs typeface="Calibri" panose="020F0502020204030204" pitchFamily="34" charset="0"/>
              </a:rPr>
              <a:t>in regime di ricovero </a:t>
            </a:r>
            <a:r>
              <a:rPr lang="it-IT" sz="2200" dirty="0">
                <a:solidFill>
                  <a:srgbClr val="FFFF00"/>
                </a:solidFill>
                <a:latin typeface="Calibri" panose="020F0502020204030204" pitchFamily="34" charset="0"/>
                <a:cs typeface="Calibri" panose="020F0502020204030204" pitchFamily="34" charset="0"/>
              </a:rPr>
              <a:t>(ordinario, day hospital o day surgery o in elezione) presso </a:t>
            </a:r>
            <a:r>
              <a:rPr lang="it-IT" sz="2200" b="1" dirty="0">
                <a:solidFill>
                  <a:srgbClr val="FFFF00"/>
                </a:solidFill>
                <a:latin typeface="Calibri" panose="020F0502020204030204" pitchFamily="34" charset="0"/>
                <a:cs typeface="Calibri" panose="020F0502020204030204" pitchFamily="34" charset="0"/>
              </a:rPr>
              <a:t>strutture pubbliche o private ospedaliere</a:t>
            </a:r>
            <a:r>
              <a:rPr lang="it-IT" sz="2200" dirty="0">
                <a:solidFill>
                  <a:srgbClr val="FFFF00"/>
                </a:solidFill>
                <a:latin typeface="Calibri" panose="020F0502020204030204" pitchFamily="34" charset="0"/>
                <a:cs typeface="Calibri" panose="020F0502020204030204" pitchFamily="34" charset="0"/>
              </a:rPr>
              <a:t>;</a:t>
            </a:r>
          </a:p>
          <a:p>
            <a:pPr algn="just"/>
            <a:r>
              <a:rPr lang="it-IT" sz="2200" dirty="0">
                <a:solidFill>
                  <a:srgbClr val="FFFF00"/>
                </a:solidFill>
                <a:latin typeface="Calibri" panose="020F0502020204030204" pitchFamily="34" charset="0"/>
                <a:cs typeface="Calibri" panose="020F0502020204030204" pitchFamily="34" charset="0"/>
              </a:rPr>
              <a:t>- pratiche radiologiche in regime di ricovero </a:t>
            </a:r>
            <a:r>
              <a:rPr lang="it-IT" sz="2200" b="1" dirty="0">
                <a:solidFill>
                  <a:srgbClr val="FFFF00"/>
                </a:solidFill>
                <a:latin typeface="Calibri" panose="020F0502020204030204" pitchFamily="34" charset="0"/>
                <a:cs typeface="Calibri" panose="020F0502020204030204" pitchFamily="34" charset="0"/>
              </a:rPr>
              <a:t>in urgenza-emergenza </a:t>
            </a:r>
            <a:r>
              <a:rPr lang="it-IT" sz="2200" dirty="0">
                <a:solidFill>
                  <a:srgbClr val="FFFF00"/>
                </a:solidFill>
                <a:latin typeface="Calibri" panose="020F0502020204030204" pitchFamily="34" charset="0"/>
                <a:cs typeface="Calibri" panose="020F0502020204030204" pitchFamily="34" charset="0"/>
              </a:rPr>
              <a:t>presso </a:t>
            </a:r>
            <a:r>
              <a:rPr lang="it-IT" sz="2200" b="1" dirty="0">
                <a:solidFill>
                  <a:srgbClr val="FFFF00"/>
                </a:solidFill>
                <a:latin typeface="Calibri" panose="020F0502020204030204" pitchFamily="34" charset="0"/>
                <a:cs typeface="Calibri" panose="020F0502020204030204" pitchFamily="34" charset="0"/>
              </a:rPr>
              <a:t>strutture pubbliche o private ospedaliere</a:t>
            </a:r>
            <a:r>
              <a:rPr lang="it-IT" sz="2200" dirty="0">
                <a:solidFill>
                  <a:srgbClr val="FFFF00"/>
                </a:solidFill>
                <a:latin typeface="Calibri" panose="020F0502020204030204" pitchFamily="34" charset="0"/>
                <a:cs typeface="Calibri" panose="020F0502020204030204" pitchFamily="34" charset="0"/>
              </a:rPr>
              <a:t>;</a:t>
            </a:r>
          </a:p>
          <a:p>
            <a:pPr algn="just"/>
            <a:r>
              <a:rPr lang="it-IT" sz="2200" dirty="0">
                <a:solidFill>
                  <a:srgbClr val="FFFF00"/>
                </a:solidFill>
                <a:latin typeface="Calibri" panose="020F0502020204030204" pitchFamily="34" charset="0"/>
                <a:cs typeface="Calibri" panose="020F0502020204030204" pitchFamily="34" charset="0"/>
              </a:rPr>
              <a:t>- pratiche radiologiche </a:t>
            </a:r>
            <a:r>
              <a:rPr lang="it-IT" sz="2200" b="1" dirty="0">
                <a:solidFill>
                  <a:srgbClr val="FFFF00"/>
                </a:solidFill>
                <a:latin typeface="Calibri" panose="020F0502020204030204" pitchFamily="34" charset="0"/>
                <a:cs typeface="Calibri" panose="020F0502020204030204" pitchFamily="34" charset="0"/>
              </a:rPr>
              <a:t>in regime ambulatoriale presso strutture territoriali e presidi radiologici privati accreditati e non</a:t>
            </a:r>
            <a:r>
              <a:rPr lang="it-IT" sz="2200" dirty="0">
                <a:solidFill>
                  <a:srgbClr val="FFFF00"/>
                </a:solidFill>
                <a:latin typeface="Calibri" panose="020F0502020204030204" pitchFamily="34" charset="0"/>
                <a:cs typeface="Calibri" panose="020F0502020204030204" pitchFamily="34" charset="0"/>
              </a:rPr>
              <a:t>.</a:t>
            </a:r>
            <a:r>
              <a:rPr lang="it-IT" sz="2200" dirty="0">
                <a:latin typeface="Calibri" panose="020F0502020204030204" pitchFamily="34" charset="0"/>
                <a:cs typeface="Calibri" panose="020F0502020204030204" pitchFamily="34" charset="0"/>
              </a:rPr>
              <a:t> </a:t>
            </a:r>
            <a:endParaRPr lang="it-IT" sz="2200" dirty="0">
              <a:solidFill>
                <a:srgbClr val="FFFF00"/>
              </a:solidFill>
              <a:latin typeface="Calibri" panose="020F0502020204030204" pitchFamily="34" charset="0"/>
              <a:cs typeface="Calibri" panose="020F0502020204030204" pitchFamily="34" charset="0"/>
            </a:endParaRPr>
          </a:p>
        </p:txBody>
      </p:sp>
      <p:sp>
        <p:nvSpPr>
          <p:cNvPr id="5" name="CasellaDiTesto 4">
            <a:extLst>
              <a:ext uri="{FF2B5EF4-FFF2-40B4-BE49-F238E27FC236}">
                <a16:creationId xmlns:a16="http://schemas.microsoft.com/office/drawing/2014/main" xmlns="" id="{5E583C61-D1E0-42D4-A093-E29BEFB2B230}"/>
              </a:ext>
            </a:extLst>
          </p:cNvPr>
          <p:cNvSpPr txBox="1"/>
          <p:nvPr/>
        </p:nvSpPr>
        <p:spPr>
          <a:xfrm>
            <a:off x="436708" y="915783"/>
            <a:ext cx="11411265" cy="461665"/>
          </a:xfrm>
          <a:prstGeom prst="rect">
            <a:avLst/>
          </a:prstGeom>
          <a:solidFill>
            <a:schemeClr val="tx1"/>
          </a:solidFill>
        </p:spPr>
        <p:txBody>
          <a:bodyPr wrap="none" rtlCol="0">
            <a:spAutoFit/>
          </a:bodyPr>
          <a:lstStyle/>
          <a:p>
            <a:r>
              <a:rPr lang="it-IT" sz="2400" b="1" dirty="0">
                <a:solidFill>
                  <a:schemeClr val="bg2"/>
                </a:solidFill>
                <a:latin typeface="Calibri" panose="020F0502020204030204" pitchFamily="34" charset="0"/>
                <a:cs typeface="Calibri" panose="020F0502020204030204" pitchFamily="34" charset="0"/>
              </a:rPr>
              <a:t>Linee guida per le </a:t>
            </a:r>
            <a:r>
              <a:rPr lang="it-IT" sz="2400" b="1" dirty="0" smtClean="0">
                <a:solidFill>
                  <a:schemeClr val="bg2"/>
                </a:solidFill>
                <a:latin typeface="Calibri" panose="020F0502020204030204" pitchFamily="34" charset="0"/>
                <a:cs typeface="Calibri" panose="020F0502020204030204" pitchFamily="34" charset="0"/>
              </a:rPr>
              <a:t>procedure </a:t>
            </a:r>
            <a:r>
              <a:rPr lang="it-IT" sz="2400" b="1" dirty="0">
                <a:solidFill>
                  <a:schemeClr val="bg2"/>
                </a:solidFill>
                <a:latin typeface="Calibri" panose="020F0502020204030204" pitchFamily="34" charset="0"/>
                <a:cs typeface="Calibri" panose="020F0502020204030204" pitchFamily="34" charset="0"/>
              </a:rPr>
              <a:t>inerenti le pratiche radiologiche clinicamente sperimentate</a:t>
            </a:r>
          </a:p>
        </p:txBody>
      </p:sp>
    </p:spTree>
    <p:extLst>
      <p:ext uri="{BB962C8B-B14F-4D97-AF65-F5344CB8AC3E}">
        <p14:creationId xmlns:p14="http://schemas.microsoft.com/office/powerpoint/2010/main" val="21074842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02F3E37F-FCA9-4C9E-BEED-B58B78B6E424}"/>
              </a:ext>
            </a:extLst>
          </p:cNvPr>
          <p:cNvSpPr>
            <a:spLocks noGrp="1"/>
          </p:cNvSpPr>
          <p:nvPr>
            <p:ph type="title"/>
          </p:nvPr>
        </p:nvSpPr>
        <p:spPr>
          <a:xfrm>
            <a:off x="84224" y="970546"/>
            <a:ext cx="12019547" cy="782054"/>
          </a:xfrm>
          <a:solidFill>
            <a:schemeClr val="tx1"/>
          </a:solidFill>
        </p:spPr>
        <p:txBody>
          <a:bodyPr/>
          <a:lstStyle/>
          <a:p>
            <a:r>
              <a:rPr lang="it-IT" sz="1600" b="1" dirty="0">
                <a:solidFill>
                  <a:schemeClr val="bg2"/>
                </a:solidFill>
                <a:latin typeface="Calibri" panose="020F0502020204030204" pitchFamily="34" charset="0"/>
                <a:cs typeface="Calibri" panose="020F0502020204030204" pitchFamily="34" charset="0"/>
              </a:rPr>
              <a:t> </a:t>
            </a:r>
            <a:r>
              <a:rPr lang="it-IT" sz="1800" b="1" dirty="0">
                <a:solidFill>
                  <a:schemeClr val="bg2"/>
                </a:solidFill>
                <a:latin typeface="Calibri" panose="020F0502020204030204" pitchFamily="34" charset="0"/>
                <a:cs typeface="Calibri" panose="020F0502020204030204" pitchFamily="34" charset="0"/>
              </a:rPr>
              <a:t>Decreto «Appropriatezza»</a:t>
            </a:r>
            <a:r>
              <a:rPr lang="it-IT" sz="1800" dirty="0">
                <a:solidFill>
                  <a:schemeClr val="bg2"/>
                </a:solidFill>
                <a:latin typeface="Calibri" panose="020F0502020204030204" pitchFamily="34" charset="0"/>
                <a:cs typeface="Calibri" panose="020F0502020204030204" pitchFamily="34" charset="0"/>
              </a:rPr>
              <a:t>: le prestazioni prescritte al di fuori delle condizioni di erogabilità contemplate, non potendo essere a carico del SSN, sono a totale carico del paziente, con possibili sanzioni per i prescrittori non aderenti a queste indicazioni</a:t>
            </a:r>
          </a:p>
        </p:txBody>
      </p:sp>
      <p:pic>
        <p:nvPicPr>
          <p:cNvPr id="4" name="Immagine 3">
            <a:extLst>
              <a:ext uri="{FF2B5EF4-FFF2-40B4-BE49-F238E27FC236}">
                <a16:creationId xmlns:a16="http://schemas.microsoft.com/office/drawing/2014/main" xmlns="" id="{7027C20A-740B-4DF4-9007-7D92CE3D267D}"/>
              </a:ext>
            </a:extLst>
          </p:cNvPr>
          <p:cNvPicPr>
            <a:picLocks noChangeAspect="1"/>
          </p:cNvPicPr>
          <p:nvPr/>
        </p:nvPicPr>
        <p:blipFill rotWithShape="1">
          <a:blip r:embed="rId2"/>
          <a:srcRect l="34342" t="25544" r="35855" b="13140"/>
          <a:stretch/>
        </p:blipFill>
        <p:spPr>
          <a:xfrm>
            <a:off x="1721224" y="1851859"/>
            <a:ext cx="4268888" cy="4937962"/>
          </a:xfrm>
          <a:prstGeom prst="rect">
            <a:avLst/>
          </a:prstGeom>
        </p:spPr>
      </p:pic>
      <p:pic>
        <p:nvPicPr>
          <p:cNvPr id="5" name="Immagine 4">
            <a:extLst>
              <a:ext uri="{FF2B5EF4-FFF2-40B4-BE49-F238E27FC236}">
                <a16:creationId xmlns:a16="http://schemas.microsoft.com/office/drawing/2014/main" xmlns="" id="{26474874-EF05-45C0-B076-9178B9BB48EB}"/>
              </a:ext>
            </a:extLst>
          </p:cNvPr>
          <p:cNvPicPr>
            <a:picLocks noChangeAspect="1"/>
          </p:cNvPicPr>
          <p:nvPr/>
        </p:nvPicPr>
        <p:blipFill rotWithShape="1">
          <a:blip r:embed="rId3"/>
          <a:srcRect l="33961" t="19810" r="35361" b="18875"/>
          <a:stretch/>
        </p:blipFill>
        <p:spPr>
          <a:xfrm>
            <a:off x="6096000" y="1828374"/>
            <a:ext cx="4415022" cy="4961447"/>
          </a:xfrm>
          <a:prstGeom prst="rect">
            <a:avLst/>
          </a:prstGeom>
        </p:spPr>
      </p:pic>
      <p:pic>
        <p:nvPicPr>
          <p:cNvPr id="6" name="Immagine 5">
            <a:extLst>
              <a:ext uri="{FF2B5EF4-FFF2-40B4-BE49-F238E27FC236}">
                <a16:creationId xmlns:a16="http://schemas.microsoft.com/office/drawing/2014/main" xmlns="" id="{3F483355-1C98-4998-8D7D-04324F76438C}"/>
              </a:ext>
            </a:extLst>
          </p:cNvPr>
          <p:cNvPicPr>
            <a:picLocks noChangeAspect="1"/>
          </p:cNvPicPr>
          <p:nvPr/>
        </p:nvPicPr>
        <p:blipFill rotWithShape="1">
          <a:blip r:embed="rId4"/>
          <a:srcRect l="31776" t="34729" r="33487" b="54740"/>
          <a:stretch/>
        </p:blipFill>
        <p:spPr>
          <a:xfrm>
            <a:off x="3449043" y="68179"/>
            <a:ext cx="5082141" cy="866272"/>
          </a:xfrm>
          <a:prstGeom prst="rect">
            <a:avLst/>
          </a:prstGeom>
        </p:spPr>
      </p:pic>
      <p:graphicFrame>
        <p:nvGraphicFramePr>
          <p:cNvPr id="8" name="Tabella 7"/>
          <p:cNvGraphicFramePr>
            <a:graphicFrameLocks noGrp="1"/>
          </p:cNvGraphicFramePr>
          <p:nvPr>
            <p:extLst>
              <p:ext uri="{D42A27DB-BD31-4B8C-83A1-F6EECF244321}">
                <p14:modId xmlns:p14="http://schemas.microsoft.com/office/powerpoint/2010/main" val="1781681946"/>
              </p:ext>
            </p:extLst>
          </p:nvPr>
        </p:nvGraphicFramePr>
        <p:xfrm>
          <a:off x="1285256" y="3133164"/>
          <a:ext cx="9647203" cy="2712720"/>
        </p:xfrm>
        <a:graphic>
          <a:graphicData uri="http://schemas.openxmlformats.org/drawingml/2006/table">
            <a:tbl>
              <a:tblPr firstRow="1" bandRow="1">
                <a:tableStyleId>{21E4AEA4-8DFA-4A89-87EB-49C32662AFE0}</a:tableStyleId>
              </a:tblPr>
              <a:tblGrid>
                <a:gridCol w="1961363">
                  <a:extLst>
                    <a:ext uri="{9D8B030D-6E8A-4147-A177-3AD203B41FA5}">
                      <a16:colId xmlns:a16="http://schemas.microsoft.com/office/drawing/2014/main" xmlns="" val="20000"/>
                    </a:ext>
                  </a:extLst>
                </a:gridCol>
                <a:gridCol w="4470106">
                  <a:extLst>
                    <a:ext uri="{9D8B030D-6E8A-4147-A177-3AD203B41FA5}">
                      <a16:colId xmlns:a16="http://schemas.microsoft.com/office/drawing/2014/main" xmlns="" val="20001"/>
                    </a:ext>
                  </a:extLst>
                </a:gridCol>
                <a:gridCol w="3215734">
                  <a:extLst>
                    <a:ext uri="{9D8B030D-6E8A-4147-A177-3AD203B41FA5}">
                      <a16:colId xmlns:a16="http://schemas.microsoft.com/office/drawing/2014/main" xmlns="" val="20002"/>
                    </a:ext>
                  </a:extLst>
                </a:gridCol>
              </a:tblGrid>
              <a:tr h="672354">
                <a:tc>
                  <a:txBody>
                    <a:bodyPr/>
                    <a:lstStyle/>
                    <a:p>
                      <a:pPr algn="ctr"/>
                      <a:r>
                        <a:rPr lang="it-IT" sz="2000" dirty="0">
                          <a:solidFill>
                            <a:schemeClr val="bg1">
                              <a:lumMod val="75000"/>
                            </a:schemeClr>
                          </a:solidFill>
                          <a:latin typeface="Calibri" panose="020F0502020204030204" pitchFamily="34" charset="0"/>
                        </a:rPr>
                        <a:t>Prestazione</a:t>
                      </a:r>
                    </a:p>
                  </a:txBody>
                  <a:tcPr/>
                </a:tc>
                <a:tc>
                  <a:txBody>
                    <a:bodyPr/>
                    <a:lstStyle/>
                    <a:p>
                      <a:pPr algn="ctr"/>
                      <a:r>
                        <a:rPr lang="it-IT" sz="2000" dirty="0">
                          <a:solidFill>
                            <a:schemeClr val="bg1">
                              <a:lumMod val="75000"/>
                            </a:schemeClr>
                          </a:solidFill>
                          <a:latin typeface="Calibri" panose="020F0502020204030204" pitchFamily="34" charset="0"/>
                        </a:rPr>
                        <a:t>Condizioni di erogabilità</a:t>
                      </a:r>
                    </a:p>
                  </a:txBody>
                  <a:tcPr/>
                </a:tc>
                <a:tc>
                  <a:txBody>
                    <a:bodyPr/>
                    <a:lstStyle/>
                    <a:p>
                      <a:pPr algn="ctr"/>
                      <a:r>
                        <a:rPr lang="it-IT" sz="2000" dirty="0">
                          <a:solidFill>
                            <a:schemeClr val="bg1">
                              <a:lumMod val="75000"/>
                            </a:schemeClr>
                          </a:solidFill>
                          <a:latin typeface="Calibri" panose="020F0502020204030204" pitchFamily="34" charset="0"/>
                        </a:rPr>
                        <a:t>Indicazioni di </a:t>
                      </a:r>
                    </a:p>
                    <a:p>
                      <a:pPr algn="ctr"/>
                      <a:r>
                        <a:rPr lang="it-IT" sz="2000" dirty="0">
                          <a:solidFill>
                            <a:schemeClr val="bg1">
                              <a:lumMod val="75000"/>
                            </a:schemeClr>
                          </a:solidFill>
                          <a:latin typeface="Calibri" panose="020F0502020204030204" pitchFamily="34" charset="0"/>
                        </a:rPr>
                        <a:t>appropriatezza prescrittiva</a:t>
                      </a:r>
                    </a:p>
                  </a:txBody>
                  <a:tcPr/>
                </a:tc>
                <a:extLst>
                  <a:ext uri="{0D108BD9-81ED-4DB2-BD59-A6C34878D82A}">
                    <a16:rowId xmlns:a16="http://schemas.microsoft.com/office/drawing/2014/main" xmlns="" val="10000"/>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2000" b="1" dirty="0">
                          <a:solidFill>
                            <a:schemeClr val="bg1">
                              <a:lumMod val="75000"/>
                            </a:schemeClr>
                          </a:solidFill>
                          <a:latin typeface="Calibri" panose="020F0502020204030204" pitchFamily="34" charset="0"/>
                        </a:rPr>
                        <a:t>RM colonna</a:t>
                      </a:r>
                    </a:p>
                    <a:p>
                      <a:pPr algn="ctr"/>
                      <a:endParaRPr lang="it-IT" dirty="0">
                        <a:solidFill>
                          <a:schemeClr val="bg1">
                            <a:lumMod val="75000"/>
                          </a:schemeClr>
                        </a:solidFill>
                        <a:latin typeface="Calibri" panose="020F0502020204030204" pitchFamily="34" charset="0"/>
                      </a:endParaRPr>
                    </a:p>
                  </a:txBody>
                  <a:tcPr/>
                </a:tc>
                <a:tc>
                  <a:txBody>
                    <a:bodyPr/>
                    <a:lstStyle/>
                    <a:p>
                      <a:pPr marL="285750" indent="-285750" algn="just">
                        <a:buFontTx/>
                        <a:buChar char="-"/>
                      </a:pPr>
                      <a:r>
                        <a:rPr lang="it-IT" dirty="0">
                          <a:solidFill>
                            <a:schemeClr val="bg1">
                              <a:lumMod val="75000"/>
                            </a:schemeClr>
                          </a:solidFill>
                          <a:latin typeface="Calibri" panose="020F0502020204030204" pitchFamily="34" charset="0"/>
                        </a:rPr>
                        <a:t>Condizione di dolore rachideo in assenza di coesistenti sindromi gravi di tipo neurologico o sistemico, resistente a terapia, della durata di almeno 4 settimane</a:t>
                      </a:r>
                    </a:p>
                    <a:p>
                      <a:pPr marL="285750" indent="-285750" algn="just">
                        <a:buFontTx/>
                        <a:buChar char="-"/>
                      </a:pPr>
                      <a:r>
                        <a:rPr lang="it-IT" dirty="0">
                          <a:solidFill>
                            <a:schemeClr val="bg1">
                              <a:lumMod val="75000"/>
                            </a:schemeClr>
                          </a:solidFill>
                          <a:latin typeface="Calibri" panose="020F0502020204030204" pitchFamily="34" charset="0"/>
                        </a:rPr>
                        <a:t>Trauma recente e fratture da compressione</a:t>
                      </a:r>
                    </a:p>
                  </a:txBody>
                  <a:tcPr/>
                </a:tc>
                <a:tc>
                  <a:txBody>
                    <a:bodyPr/>
                    <a:lstStyle/>
                    <a:p>
                      <a:pPr algn="just"/>
                      <a:r>
                        <a:rPr lang="it-IT" dirty="0">
                          <a:solidFill>
                            <a:schemeClr val="bg1">
                              <a:lumMod val="75000"/>
                            </a:schemeClr>
                          </a:solidFill>
                          <a:latin typeface="Calibri" panose="020F0502020204030204" pitchFamily="34" charset="0"/>
                        </a:rPr>
                        <a:t>In caso di negatività di sconsiglia la ripetizione dell’esame prima di 12 mesi se non a seguito di evidenti modificazioni del quadro clinico</a:t>
                      </a: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249700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olo 1">
            <a:extLst>
              <a:ext uri="{FF2B5EF4-FFF2-40B4-BE49-F238E27FC236}">
                <a16:creationId xmlns:a16="http://schemas.microsoft.com/office/drawing/2014/main" xmlns="" id="{389F2C87-8351-47B4-AE91-FCFA48418A86}"/>
              </a:ext>
            </a:extLst>
          </p:cNvPr>
          <p:cNvSpPr>
            <a:spLocks noGrp="1"/>
          </p:cNvSpPr>
          <p:nvPr>
            <p:ph type="title"/>
          </p:nvPr>
        </p:nvSpPr>
        <p:spPr>
          <a:xfrm>
            <a:off x="2208213" y="260350"/>
            <a:ext cx="7772400" cy="1512888"/>
          </a:xfrm>
        </p:spPr>
        <p:txBody>
          <a:bodyPr/>
          <a:lstStyle/>
          <a:p>
            <a:r>
              <a:rPr lang="it-IT" altLang="it-IT" sz="2000" b="1" dirty="0">
                <a:latin typeface="Calibri" panose="020F0502020204030204" pitchFamily="34" charset="0"/>
              </a:rPr>
              <a:t>Linee Guida per la prescrizione e la prenotazione, secondo criteri di priorità, delle prestazioni specialistiche ambulatoriali</a:t>
            </a:r>
            <a:r>
              <a:rPr lang="it-IT" altLang="it-IT" sz="2000" dirty="0">
                <a:latin typeface="Calibri" panose="020F0502020204030204" pitchFamily="34" charset="0"/>
              </a:rPr>
              <a:t/>
            </a:r>
            <a:br>
              <a:rPr lang="it-IT" altLang="it-IT" sz="2000" dirty="0">
                <a:latin typeface="Calibri" panose="020F0502020204030204" pitchFamily="34" charset="0"/>
              </a:rPr>
            </a:br>
            <a:r>
              <a:rPr lang="it-IT" altLang="it-IT" sz="1400" dirty="0">
                <a:latin typeface="Calibri" panose="020F0502020204030204" pitchFamily="34" charset="0"/>
              </a:rPr>
              <a:t>Bollettino Ufficiale Regione Puglia – n. 45 del 2.4.2014</a:t>
            </a:r>
            <a:br>
              <a:rPr lang="it-IT" altLang="it-IT" sz="1400" dirty="0">
                <a:latin typeface="Calibri" panose="020F0502020204030204" pitchFamily="34" charset="0"/>
              </a:rPr>
            </a:br>
            <a:r>
              <a:rPr lang="it-IT" altLang="it-IT" sz="1400" dirty="0">
                <a:latin typeface="Calibri" panose="020F0502020204030204" pitchFamily="34" charset="0"/>
              </a:rPr>
              <a:t/>
            </a:r>
            <a:br>
              <a:rPr lang="it-IT" altLang="it-IT" sz="1400" dirty="0">
                <a:latin typeface="Calibri" panose="020F0502020204030204" pitchFamily="34" charset="0"/>
              </a:rPr>
            </a:br>
            <a:r>
              <a:rPr lang="it-IT" altLang="it-IT" sz="1400" dirty="0">
                <a:latin typeface="Calibri" panose="020F0502020204030204" pitchFamily="34" charset="0"/>
              </a:rPr>
              <a:t/>
            </a:r>
            <a:br>
              <a:rPr lang="it-IT" altLang="it-IT" sz="1400" dirty="0">
                <a:latin typeface="Calibri" panose="020F0502020204030204" pitchFamily="34" charset="0"/>
              </a:rPr>
            </a:br>
            <a:r>
              <a:rPr lang="it-IT" altLang="it-IT" sz="2400" b="1" dirty="0">
                <a:solidFill>
                  <a:srgbClr val="FFC000"/>
                </a:solidFill>
                <a:latin typeface="Calibri" panose="020F0502020204030204" pitchFamily="34" charset="0"/>
              </a:rPr>
              <a:t>RM colonna vertebrale </a:t>
            </a:r>
          </a:p>
        </p:txBody>
      </p:sp>
      <p:graphicFrame>
        <p:nvGraphicFramePr>
          <p:cNvPr id="3" name="Tabella 2">
            <a:extLst>
              <a:ext uri="{FF2B5EF4-FFF2-40B4-BE49-F238E27FC236}">
                <a16:creationId xmlns:a16="http://schemas.microsoft.com/office/drawing/2014/main" xmlns="" id="{39C3372E-C202-4DF4-822A-1CFDEE739EE5}"/>
              </a:ext>
            </a:extLst>
          </p:cNvPr>
          <p:cNvGraphicFramePr>
            <a:graphicFrameLocks noGrp="1"/>
          </p:cNvGraphicFramePr>
          <p:nvPr>
            <p:extLst/>
          </p:nvPr>
        </p:nvGraphicFramePr>
        <p:xfrm>
          <a:off x="1703389" y="1989141"/>
          <a:ext cx="8713788" cy="4541837"/>
        </p:xfrm>
        <a:graphic>
          <a:graphicData uri="http://schemas.openxmlformats.org/drawingml/2006/table">
            <a:tbl>
              <a:tblPr firstRow="1" bandRow="1">
                <a:tableStyleId>{5C22544A-7EE6-4342-B048-85BDC9FD1C3A}</a:tableStyleId>
              </a:tblPr>
              <a:tblGrid>
                <a:gridCol w="2904596">
                  <a:extLst>
                    <a:ext uri="{9D8B030D-6E8A-4147-A177-3AD203B41FA5}">
                      <a16:colId xmlns:a16="http://schemas.microsoft.com/office/drawing/2014/main" xmlns="" val="20000"/>
                    </a:ext>
                  </a:extLst>
                </a:gridCol>
                <a:gridCol w="2904596">
                  <a:extLst>
                    <a:ext uri="{9D8B030D-6E8A-4147-A177-3AD203B41FA5}">
                      <a16:colId xmlns:a16="http://schemas.microsoft.com/office/drawing/2014/main" xmlns="" val="20001"/>
                    </a:ext>
                  </a:extLst>
                </a:gridCol>
                <a:gridCol w="2904596">
                  <a:extLst>
                    <a:ext uri="{9D8B030D-6E8A-4147-A177-3AD203B41FA5}">
                      <a16:colId xmlns:a16="http://schemas.microsoft.com/office/drawing/2014/main" xmlns="" val="20002"/>
                    </a:ext>
                  </a:extLst>
                </a:gridCol>
              </a:tblGrid>
              <a:tr h="396268">
                <a:tc>
                  <a:txBody>
                    <a:bodyPr/>
                    <a:lstStyle/>
                    <a:p>
                      <a:r>
                        <a:rPr lang="it-IT" sz="2000" dirty="0">
                          <a:latin typeface="Calibri" panose="020F0502020204030204" pitchFamily="34" charset="0"/>
                        </a:rPr>
                        <a:t>Classe priorità</a:t>
                      </a:r>
                    </a:p>
                  </a:txBody>
                  <a:tcPr marL="91449" marR="91449" marT="45723" marB="45723"/>
                </a:tc>
                <a:tc>
                  <a:txBody>
                    <a:bodyPr/>
                    <a:lstStyle/>
                    <a:p>
                      <a:r>
                        <a:rPr lang="it-IT" sz="2000" dirty="0">
                          <a:latin typeface="Calibri" panose="020F0502020204030204" pitchFamily="34" charset="0"/>
                        </a:rPr>
                        <a:t>Attesa </a:t>
                      </a:r>
                      <a:r>
                        <a:rPr lang="it-IT" sz="2000" dirty="0" err="1">
                          <a:latin typeface="Calibri" panose="020F0502020204030204" pitchFamily="34" charset="0"/>
                        </a:rPr>
                        <a:t>max</a:t>
                      </a:r>
                      <a:r>
                        <a:rPr lang="it-IT" sz="2000" dirty="0">
                          <a:latin typeface="Calibri" panose="020F0502020204030204" pitchFamily="34" charset="0"/>
                        </a:rPr>
                        <a:t> da garantire</a:t>
                      </a:r>
                    </a:p>
                  </a:txBody>
                  <a:tcPr marL="91449" marR="91449" marT="45723" marB="45723"/>
                </a:tc>
                <a:tc>
                  <a:txBody>
                    <a:bodyPr/>
                    <a:lstStyle/>
                    <a:p>
                      <a:r>
                        <a:rPr lang="it-IT" sz="2000" dirty="0">
                          <a:latin typeface="Calibri" panose="020F0502020204030204" pitchFamily="34" charset="0"/>
                        </a:rPr>
                        <a:t>Situazione</a:t>
                      </a:r>
                      <a:r>
                        <a:rPr lang="it-IT" sz="2000" baseline="0" dirty="0">
                          <a:latin typeface="Calibri" panose="020F0502020204030204" pitchFamily="34" charset="0"/>
                        </a:rPr>
                        <a:t> clinica</a:t>
                      </a:r>
                      <a:endParaRPr lang="it-IT" sz="2000" dirty="0">
                        <a:latin typeface="Calibri" panose="020F0502020204030204" pitchFamily="34" charset="0"/>
                      </a:endParaRPr>
                    </a:p>
                  </a:txBody>
                  <a:tcPr marL="91449" marR="91449" marT="45723" marB="45723"/>
                </a:tc>
                <a:extLst>
                  <a:ext uri="{0D108BD9-81ED-4DB2-BD59-A6C34878D82A}">
                    <a16:rowId xmlns:a16="http://schemas.microsoft.com/office/drawing/2014/main" xmlns="" val="10000"/>
                  </a:ext>
                </a:extLst>
              </a:tr>
              <a:tr h="609643">
                <a:tc>
                  <a:txBody>
                    <a:bodyPr/>
                    <a:lstStyle/>
                    <a:p>
                      <a:r>
                        <a:rPr lang="it-IT" sz="1200" b="1" dirty="0">
                          <a:latin typeface="Calibri" panose="020F0502020204030204" pitchFamily="34" charset="0"/>
                        </a:rPr>
                        <a:t>Tipo U</a:t>
                      </a:r>
                    </a:p>
                    <a:p>
                      <a:endParaRPr lang="it-IT" sz="1200" b="1" dirty="0">
                        <a:latin typeface="Calibri" panose="020F0502020204030204" pitchFamily="34" charset="0"/>
                      </a:endParaRPr>
                    </a:p>
                    <a:p>
                      <a:r>
                        <a:rPr lang="it-IT" sz="1000" b="0" dirty="0">
                          <a:latin typeface="Calibri" panose="020F0502020204030204" pitchFamily="34" charset="0"/>
                        </a:rPr>
                        <a:t>Condizione di particolare rilevanza e gravità clinica</a:t>
                      </a:r>
                    </a:p>
                  </a:txBody>
                  <a:tcPr marL="91449" marR="91449" marT="45723" marB="45723"/>
                </a:tc>
                <a:tc>
                  <a:txBody>
                    <a:bodyPr/>
                    <a:lstStyle/>
                    <a:p>
                      <a:r>
                        <a:rPr lang="it-IT" sz="1200" b="1" dirty="0">
                          <a:latin typeface="Calibri" panose="020F0502020204030204" pitchFamily="34" charset="0"/>
                        </a:rPr>
                        <a:t>3 gg</a:t>
                      </a:r>
                    </a:p>
                  </a:txBody>
                  <a:tcPr marL="91449" marR="91449" marT="45723" marB="45723"/>
                </a:tc>
                <a:tc>
                  <a:txBody>
                    <a:bodyPr/>
                    <a:lstStyle/>
                    <a:p>
                      <a:pPr marL="171450" indent="-171450">
                        <a:buFont typeface="Arial" panose="020B0604020202020204" pitchFamily="34" charset="0"/>
                        <a:buChar char="•"/>
                      </a:pPr>
                      <a:r>
                        <a:rPr lang="it-IT" sz="1000" b="1" dirty="0">
                          <a:latin typeface="Calibri" panose="020F0502020204030204" pitchFamily="34" charset="0"/>
                        </a:rPr>
                        <a:t>Mielopatia da sospetto tumore o infezione</a:t>
                      </a:r>
                    </a:p>
                  </a:txBody>
                  <a:tcPr marL="91449" marR="91449" marT="45723" marB="45723"/>
                </a:tc>
                <a:extLst>
                  <a:ext uri="{0D108BD9-81ED-4DB2-BD59-A6C34878D82A}">
                    <a16:rowId xmlns:a16="http://schemas.microsoft.com/office/drawing/2014/main" xmlns="" val="10001"/>
                  </a:ext>
                </a:extLst>
              </a:tr>
              <a:tr h="1158321">
                <a:tc>
                  <a:txBody>
                    <a:bodyPr/>
                    <a:lstStyle/>
                    <a:p>
                      <a:r>
                        <a:rPr lang="it-IT" sz="1200" b="1" dirty="0">
                          <a:latin typeface="Calibri" panose="020F0502020204030204" pitchFamily="34" charset="0"/>
                        </a:rPr>
                        <a:t>Tipo B</a:t>
                      </a:r>
                    </a:p>
                    <a:p>
                      <a:endParaRPr lang="it-IT" sz="1200" dirty="0">
                        <a:latin typeface="Calibri" panose="020F0502020204030204" pitchFamily="34" charset="0"/>
                      </a:endParaRPr>
                    </a:p>
                    <a:p>
                      <a:r>
                        <a:rPr lang="it-IT" sz="1000" dirty="0">
                          <a:latin typeface="Calibri" panose="020F0502020204030204" pitchFamily="34" charset="0"/>
                        </a:rPr>
                        <a:t>Prestazione la cui tempestiva esecuzione condiziona in un arco di tempo breve</a:t>
                      </a:r>
                      <a:r>
                        <a:rPr lang="it-IT" sz="1000" baseline="0" dirty="0">
                          <a:latin typeface="Calibri" panose="020F0502020204030204" pitchFamily="34" charset="0"/>
                        </a:rPr>
                        <a:t> la prognosi a breve del pz o influenza marcatamente il dolore, la disfunzione o la disabilità</a:t>
                      </a:r>
                      <a:endParaRPr lang="it-IT" sz="1000" dirty="0">
                        <a:latin typeface="Calibri" panose="020F0502020204030204" pitchFamily="34" charset="0"/>
                      </a:endParaRPr>
                    </a:p>
                  </a:txBody>
                  <a:tcPr marL="91449" marR="91449" marT="45723" marB="45723"/>
                </a:tc>
                <a:tc>
                  <a:txBody>
                    <a:bodyPr/>
                    <a:lstStyle/>
                    <a:p>
                      <a:r>
                        <a:rPr lang="it-IT" sz="1200" b="1" dirty="0">
                          <a:latin typeface="Calibri" panose="020F0502020204030204" pitchFamily="34" charset="0"/>
                        </a:rPr>
                        <a:t>10 gg</a:t>
                      </a:r>
                    </a:p>
                  </a:txBody>
                  <a:tcPr marL="91449" marR="91449" marT="45723" marB="45723"/>
                </a:tc>
                <a:tc>
                  <a:txBody>
                    <a:bodyPr/>
                    <a:lstStyle/>
                    <a:p>
                      <a:pPr marL="171450" indent="-171450">
                        <a:buFont typeface="Arial" panose="020B0604020202020204" pitchFamily="34" charset="0"/>
                        <a:buChar char="•"/>
                      </a:pPr>
                      <a:r>
                        <a:rPr lang="it-IT" sz="1000" b="1" baseline="0" dirty="0">
                          <a:latin typeface="Calibri" panose="020F0502020204030204" pitchFamily="34" charset="0"/>
                        </a:rPr>
                        <a:t>Lombalgia</a:t>
                      </a:r>
                      <a:r>
                        <a:rPr lang="it-IT" sz="1000" baseline="0" dirty="0">
                          <a:latin typeface="Calibri" panose="020F0502020204030204" pitchFamily="34" charset="0"/>
                        </a:rPr>
                        <a:t> acuta o cronica </a:t>
                      </a:r>
                      <a:r>
                        <a:rPr lang="it-IT" sz="1000" b="1" baseline="0" dirty="0">
                          <a:latin typeface="Calibri" panose="020F0502020204030204" pitchFamily="34" charset="0"/>
                        </a:rPr>
                        <a:t>riacutizzata i</a:t>
                      </a:r>
                      <a:r>
                        <a:rPr lang="it-IT" sz="1000" baseline="0" dirty="0">
                          <a:latin typeface="Calibri" panose="020F0502020204030204" pitchFamily="34" charset="0"/>
                        </a:rPr>
                        <a:t>n </a:t>
                      </a:r>
                      <a:r>
                        <a:rPr lang="it-IT" sz="1000" baseline="0" dirty="0" err="1">
                          <a:latin typeface="Calibri" panose="020F0502020204030204" pitchFamily="34" charset="0"/>
                        </a:rPr>
                        <a:t>pz</a:t>
                      </a:r>
                      <a:r>
                        <a:rPr lang="it-IT" sz="1000" baseline="0" dirty="0">
                          <a:latin typeface="Calibri" panose="020F0502020204030204" pitchFamily="34" charset="0"/>
                        </a:rPr>
                        <a:t> con grave e persistente sintomatologia radicolare </a:t>
                      </a:r>
                      <a:r>
                        <a:rPr lang="it-IT" sz="1000" baseline="0">
                          <a:latin typeface="Calibri" panose="020F0502020204030204" pitchFamily="34" charset="0"/>
                        </a:rPr>
                        <a:t>dopo 4 </a:t>
                      </a:r>
                      <a:r>
                        <a:rPr lang="it-IT" sz="1000" baseline="0" dirty="0">
                          <a:latin typeface="Calibri" panose="020F0502020204030204" pitchFamily="34" charset="0"/>
                        </a:rPr>
                        <a:t>sett. di riposo e/o terapia medica senza risultati</a:t>
                      </a:r>
                    </a:p>
                  </a:txBody>
                  <a:tcPr marL="91449" marR="91449" marT="45723" marB="45723"/>
                </a:tc>
                <a:extLst>
                  <a:ext uri="{0D108BD9-81ED-4DB2-BD59-A6C34878D82A}">
                    <a16:rowId xmlns:a16="http://schemas.microsoft.com/office/drawing/2014/main" xmlns="" val="10002"/>
                  </a:ext>
                </a:extLst>
              </a:tr>
              <a:tr h="1066874">
                <a:tc>
                  <a:txBody>
                    <a:bodyPr/>
                    <a:lstStyle/>
                    <a:p>
                      <a:r>
                        <a:rPr lang="it-IT" sz="1200" b="1" dirty="0">
                          <a:latin typeface="Calibri" panose="020F0502020204030204" pitchFamily="34" charset="0"/>
                        </a:rPr>
                        <a:t>Tipo D</a:t>
                      </a:r>
                    </a:p>
                    <a:p>
                      <a:endParaRPr lang="it-IT" sz="1200" dirty="0">
                        <a:latin typeface="Calibri" panose="020F0502020204030204" pitchFamily="34" charset="0"/>
                      </a:endParaRPr>
                    </a:p>
                    <a:p>
                      <a:r>
                        <a:rPr lang="it-IT" sz="1000" dirty="0">
                          <a:latin typeface="Calibri" panose="020F0502020204030204" pitchFamily="34" charset="0"/>
                        </a:rPr>
                        <a:t>Prestazione la cui tempestiva esecuzione non influenza significativamente</a:t>
                      </a:r>
                      <a:r>
                        <a:rPr lang="it-IT" sz="1000" baseline="0" dirty="0">
                          <a:latin typeface="Calibri" panose="020F0502020204030204" pitchFamily="34" charset="0"/>
                        </a:rPr>
                        <a:t> </a:t>
                      </a:r>
                      <a:r>
                        <a:rPr lang="it-IT" sz="1000" dirty="0">
                          <a:latin typeface="Calibri" panose="020F0502020204030204" pitchFamily="34" charset="0"/>
                        </a:rPr>
                        <a:t>la prognosi a breve ma è richiesta sulla base della presenza di dolore o di  disfunzione o disabilità</a:t>
                      </a:r>
                    </a:p>
                  </a:txBody>
                  <a:tcPr marL="91449" marR="91449" marT="45723" marB="45723"/>
                </a:tc>
                <a:tc>
                  <a:txBody>
                    <a:bodyPr/>
                    <a:lstStyle/>
                    <a:p>
                      <a:r>
                        <a:rPr lang="it-IT" sz="1200" b="1" dirty="0">
                          <a:latin typeface="Calibri" panose="020F0502020204030204" pitchFamily="34" charset="0"/>
                        </a:rPr>
                        <a:t>60 gg</a:t>
                      </a:r>
                    </a:p>
                  </a:txBody>
                  <a:tcPr marL="91449" marR="91449" marT="45723" marB="45723"/>
                </a:tc>
                <a:tc>
                  <a:txBody>
                    <a:bodyPr/>
                    <a:lstStyle/>
                    <a:p>
                      <a:pPr marL="171450" indent="-171450">
                        <a:buFont typeface="Arial" panose="020B0604020202020204" pitchFamily="34" charset="0"/>
                        <a:buChar char="•"/>
                      </a:pPr>
                      <a:r>
                        <a:rPr lang="it-IT" sz="1000" dirty="0">
                          <a:latin typeface="Calibri" panose="020F0502020204030204" pitchFamily="34" charset="0"/>
                        </a:rPr>
                        <a:t>Grave</a:t>
                      </a:r>
                      <a:r>
                        <a:rPr lang="it-IT" sz="1000" baseline="0" dirty="0">
                          <a:latin typeface="Calibri" panose="020F0502020204030204" pitchFamily="34" charset="0"/>
                        </a:rPr>
                        <a:t> rachialgia con alterazioni degenerative e con evidenza di sofferenza radicolare </a:t>
                      </a:r>
                      <a:endParaRPr lang="it-IT" sz="1000" dirty="0">
                        <a:latin typeface="Calibri" panose="020F0502020204030204" pitchFamily="34" charset="0"/>
                      </a:endParaRPr>
                    </a:p>
                  </a:txBody>
                  <a:tcPr marL="91449" marR="91449" marT="45723" marB="45723"/>
                </a:tc>
                <a:extLst>
                  <a:ext uri="{0D108BD9-81ED-4DB2-BD59-A6C34878D82A}">
                    <a16:rowId xmlns:a16="http://schemas.microsoft.com/office/drawing/2014/main" xmlns="" val="10003"/>
                  </a:ext>
                </a:extLst>
              </a:tr>
              <a:tr h="1310731">
                <a:tc>
                  <a:txBody>
                    <a:bodyPr/>
                    <a:lstStyle/>
                    <a:p>
                      <a:r>
                        <a:rPr lang="it-IT" sz="1200" b="1" dirty="0">
                          <a:latin typeface="Calibri" panose="020F0502020204030204" pitchFamily="34" charset="0"/>
                        </a:rPr>
                        <a:t>Tipo P</a:t>
                      </a:r>
                    </a:p>
                    <a:p>
                      <a:endParaRPr lang="it-IT" sz="1200" dirty="0">
                        <a:latin typeface="Calibri" panose="020F0502020204030204" pitchFamily="34" charset="0"/>
                      </a:endParaRPr>
                    </a:p>
                    <a:p>
                      <a:r>
                        <a:rPr lang="it-IT" sz="1000" dirty="0">
                          <a:latin typeface="Calibri" panose="020F0502020204030204" pitchFamily="34" charset="0"/>
                        </a:rPr>
                        <a:t>Prestazione che può essere programmata in un maggiore arco di tempo in quanto non influenza la prognosi, il dolore, la disfunzione, la disabilità</a:t>
                      </a:r>
                    </a:p>
                  </a:txBody>
                  <a:tcPr marL="91449" marR="91449" marT="45723" marB="45723"/>
                </a:tc>
                <a:tc>
                  <a:txBody>
                    <a:bodyPr/>
                    <a:lstStyle/>
                    <a:p>
                      <a:r>
                        <a:rPr lang="it-IT" sz="1200" b="1" dirty="0">
                          <a:latin typeface="Calibri" panose="020F0502020204030204" pitchFamily="34" charset="0"/>
                        </a:rPr>
                        <a:t>Attesa programmata</a:t>
                      </a:r>
                    </a:p>
                  </a:txBody>
                  <a:tcPr marL="91449" marR="91449" marT="45723" marB="45723"/>
                </a:tc>
                <a:tc>
                  <a:txBody>
                    <a:bodyPr/>
                    <a:lstStyle/>
                    <a:p>
                      <a:pPr marL="171450" indent="-171450">
                        <a:buFont typeface="Arial" panose="020B0604020202020204" pitchFamily="34" charset="0"/>
                        <a:buChar char="•"/>
                      </a:pPr>
                      <a:r>
                        <a:rPr lang="it-IT" sz="1000" b="1" dirty="0">
                          <a:latin typeface="Calibri" panose="020F0502020204030204" pitchFamily="34" charset="0"/>
                        </a:rPr>
                        <a:t>Lombalgia</a:t>
                      </a:r>
                      <a:r>
                        <a:rPr lang="it-IT" sz="1000" dirty="0">
                          <a:latin typeface="Calibri" panose="020F0502020204030204" pitchFamily="34" charset="0"/>
                        </a:rPr>
                        <a:t> acuta o subacuta o</a:t>
                      </a:r>
                      <a:r>
                        <a:rPr lang="it-IT" sz="1000" baseline="0" dirty="0">
                          <a:latin typeface="Calibri" panose="020F0502020204030204" pitchFamily="34" charset="0"/>
                        </a:rPr>
                        <a:t>  cronica o recidivante con sintomatologia radicolare </a:t>
                      </a:r>
                      <a:r>
                        <a:rPr lang="it-IT" sz="1000" b="1" baseline="0" dirty="0">
                          <a:latin typeface="Calibri" panose="020F0502020204030204" pitchFamily="34" charset="0"/>
                        </a:rPr>
                        <a:t>modesta  o isolata </a:t>
                      </a:r>
                      <a:endParaRPr lang="pt-BR" sz="1000" b="1" dirty="0">
                        <a:latin typeface="Calibri" panose="020F0502020204030204" pitchFamily="34" charset="0"/>
                      </a:endParaRPr>
                    </a:p>
                    <a:p>
                      <a:pPr marL="171450" indent="-171450">
                        <a:buFont typeface="Arial" panose="020B0604020202020204" pitchFamily="34" charset="0"/>
                        <a:buChar char="•"/>
                      </a:pPr>
                      <a:r>
                        <a:rPr lang="pt-BR" sz="1000" dirty="0">
                          <a:latin typeface="Calibri" panose="020F0502020204030204" pitchFamily="34" charset="0"/>
                        </a:rPr>
                        <a:t>Intervento ernia discale già programmato</a:t>
                      </a:r>
                    </a:p>
                    <a:p>
                      <a:pPr marL="171450" indent="-171450">
                        <a:buFont typeface="Arial" panose="020B0604020202020204" pitchFamily="34" charset="0"/>
                        <a:buChar char="•"/>
                      </a:pPr>
                      <a:r>
                        <a:rPr lang="pt-BR" sz="1000" dirty="0">
                          <a:latin typeface="Calibri" panose="020F0502020204030204" pitchFamily="34" charset="0"/>
                        </a:rPr>
                        <a:t> follow up</a:t>
                      </a:r>
                      <a:endParaRPr lang="it-IT" sz="1000" dirty="0">
                        <a:latin typeface="Calibri" panose="020F0502020204030204" pitchFamily="34" charset="0"/>
                      </a:endParaRPr>
                    </a:p>
                  </a:txBody>
                  <a:tcPr marL="91449" marR="91449" marT="45723" marB="45723"/>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446880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C75182DC-882B-4F66-B024-23EAF665E8AC}"/>
              </a:ext>
            </a:extLst>
          </p:cNvPr>
          <p:cNvSpPr>
            <a:spLocks noGrp="1"/>
          </p:cNvSpPr>
          <p:nvPr>
            <p:ph idx="1"/>
          </p:nvPr>
        </p:nvSpPr>
        <p:spPr>
          <a:xfrm>
            <a:off x="377483" y="1921193"/>
            <a:ext cx="11324493" cy="4726744"/>
          </a:xfrm>
          <a:solidFill>
            <a:schemeClr val="bg1">
              <a:lumMod val="75000"/>
            </a:schemeClr>
          </a:solidFill>
        </p:spPr>
        <p:txBody>
          <a:bodyPr/>
          <a:lstStyle/>
          <a:p>
            <a:pPr algn="just"/>
            <a:r>
              <a:rPr lang="it-IT" sz="2800" dirty="0">
                <a:latin typeface="Calibri" panose="020F0502020204030204" pitchFamily="34" charset="0"/>
                <a:cs typeface="Calibri" panose="020F0502020204030204" pitchFamily="34" charset="0"/>
              </a:rPr>
              <a:t>Le indagini radiologiche devono essere prescritte e condotte secondo criteri di </a:t>
            </a:r>
            <a:r>
              <a:rPr lang="it-IT" sz="2800" b="1" dirty="0">
                <a:solidFill>
                  <a:srgbClr val="FFC000"/>
                </a:solidFill>
                <a:latin typeface="Calibri" panose="020F0502020204030204" pitchFamily="34" charset="0"/>
                <a:cs typeface="Calibri" panose="020F0502020204030204" pitchFamily="34" charset="0"/>
              </a:rPr>
              <a:t>appropriatezza, </a:t>
            </a:r>
            <a:r>
              <a:rPr lang="it-IT" sz="2800" b="1" dirty="0" smtClean="0">
                <a:solidFill>
                  <a:srgbClr val="FFC000"/>
                </a:solidFill>
                <a:latin typeface="Calibri" panose="020F0502020204030204" pitchFamily="34" charset="0"/>
                <a:cs typeface="Calibri" panose="020F0502020204030204" pitchFamily="34" charset="0"/>
              </a:rPr>
              <a:t>giustificazione </a:t>
            </a:r>
            <a:r>
              <a:rPr lang="it-IT" sz="2800" dirty="0">
                <a:latin typeface="Calibri" panose="020F0502020204030204" pitchFamily="34" charset="0"/>
                <a:cs typeface="Calibri" panose="020F0502020204030204" pitchFamily="34" charset="0"/>
              </a:rPr>
              <a:t>e </a:t>
            </a:r>
            <a:r>
              <a:rPr lang="it-IT" sz="2800" b="1" dirty="0" smtClean="0">
                <a:solidFill>
                  <a:srgbClr val="FFC000"/>
                </a:solidFill>
                <a:latin typeface="Calibri" panose="020F0502020204030204" pitchFamily="34" charset="0"/>
                <a:cs typeface="Calibri" panose="020F0502020204030204" pitchFamily="34" charset="0"/>
              </a:rPr>
              <a:t>ottimizzazione</a:t>
            </a:r>
            <a:r>
              <a:rPr lang="it-IT" sz="2800" b="1" dirty="0">
                <a:solidFill>
                  <a:srgbClr val="FFC000"/>
                </a:solidFill>
                <a:latin typeface="Calibri" panose="020F0502020204030204" pitchFamily="34" charset="0"/>
                <a:cs typeface="Calibri" panose="020F0502020204030204" pitchFamily="34" charset="0"/>
              </a:rPr>
              <a:t>:</a:t>
            </a:r>
          </a:p>
          <a:p>
            <a:pPr marL="0" indent="0" algn="just">
              <a:buNone/>
            </a:pPr>
            <a:endParaRPr lang="it-IT" sz="1000" b="1" dirty="0">
              <a:solidFill>
                <a:srgbClr val="FFC000"/>
              </a:solidFill>
              <a:latin typeface="Calibri" panose="020F0502020204030204" pitchFamily="34" charset="0"/>
              <a:cs typeface="Calibri" panose="020F0502020204030204" pitchFamily="34" charset="0"/>
            </a:endParaRPr>
          </a:p>
          <a:p>
            <a:pPr algn="just"/>
            <a:r>
              <a:rPr lang="it-IT" sz="2800" dirty="0">
                <a:latin typeface="Calibri" panose="020F0502020204030204" pitchFamily="34" charset="0"/>
                <a:cs typeface="Calibri" panose="020F0502020204030204" pitchFamily="34" charset="0"/>
              </a:rPr>
              <a:t>Un esame radiologico deve essere</a:t>
            </a:r>
            <a:r>
              <a:rPr lang="it-IT" sz="2800" dirty="0">
                <a:latin typeface="Calibri" panose="020F0502020204030204" pitchFamily="34" charset="0"/>
                <a:ea typeface="Times New Roman" panose="02020603050405020304" pitchFamily="18" charset="0"/>
                <a:cs typeface="Times New Roman" panose="02020603050405020304" pitchFamily="18" charset="0"/>
              </a:rPr>
              <a:t> eseguito solo ed esclusivamente  se</a:t>
            </a:r>
            <a:r>
              <a:rPr lang="it-IT" sz="2800" dirty="0">
                <a:latin typeface="Calibri" panose="020F0502020204030204" pitchFamily="34" charset="0"/>
                <a:cs typeface="Calibri" panose="020F0502020204030204" pitchFamily="34" charset="0"/>
              </a:rPr>
              <a:t>:</a:t>
            </a:r>
          </a:p>
          <a:p>
            <a:pPr algn="just">
              <a:buFontTx/>
              <a:buChar char="-"/>
            </a:pPr>
            <a:r>
              <a:rPr lang="it-IT" sz="2800" b="1" dirty="0">
                <a:solidFill>
                  <a:srgbClr val="FF0000"/>
                </a:solidFill>
                <a:latin typeface="Calibri" panose="020F0502020204030204" pitchFamily="34" charset="0"/>
                <a:cs typeface="Calibri" panose="020F0502020204030204" pitchFamily="34" charset="0"/>
              </a:rPr>
              <a:t>appropriato</a:t>
            </a:r>
            <a:r>
              <a:rPr lang="it-IT" sz="2800" b="1" dirty="0">
                <a:latin typeface="Calibri" panose="020F0502020204030204" pitchFamily="34" charset="0"/>
                <a:cs typeface="Calibri" panose="020F0502020204030204" pitchFamily="34" charset="0"/>
              </a:rPr>
              <a:t> </a:t>
            </a:r>
            <a:r>
              <a:rPr lang="it-IT" sz="2800" dirty="0">
                <a:latin typeface="Calibri" panose="020F0502020204030204" pitchFamily="34" charset="0"/>
                <a:cs typeface="Calibri" panose="020F0502020204030204" pitchFamily="34" charset="0"/>
              </a:rPr>
              <a:t>al quesito clinico </a:t>
            </a:r>
          </a:p>
          <a:p>
            <a:pPr algn="just">
              <a:buFontTx/>
              <a:buChar char="-"/>
            </a:pPr>
            <a:r>
              <a:rPr lang="it-IT" sz="2800" b="1" dirty="0">
                <a:solidFill>
                  <a:srgbClr val="FF0000"/>
                </a:solidFill>
                <a:latin typeface="Calibri" panose="020F0502020204030204" pitchFamily="34" charset="0"/>
                <a:cs typeface="Calibri" panose="020F0502020204030204" pitchFamily="34" charset="0"/>
              </a:rPr>
              <a:t>giustificato</a:t>
            </a:r>
            <a:r>
              <a:rPr lang="it-IT" sz="2800" dirty="0">
                <a:latin typeface="Calibri" panose="020F0502020204030204" pitchFamily="34" charset="0"/>
                <a:cs typeface="Calibri" panose="020F0502020204030204" pitchFamily="34" charset="0"/>
              </a:rPr>
              <a:t>,  cioè necessario (benefici superiori ai rischi) e non sostituibile con altre indagini di diagnosi che non utilizzano radiazioni ionizzanti</a:t>
            </a:r>
          </a:p>
          <a:p>
            <a:pPr algn="just">
              <a:buFontTx/>
              <a:buChar char="-"/>
            </a:pPr>
            <a:r>
              <a:rPr lang="it-IT" sz="2800" b="1" dirty="0">
                <a:solidFill>
                  <a:srgbClr val="FF0000"/>
                </a:solidFill>
                <a:latin typeface="Calibri" panose="020F0502020204030204" pitchFamily="34" charset="0"/>
                <a:cs typeface="Calibri" panose="020F0502020204030204" pitchFamily="34" charset="0"/>
              </a:rPr>
              <a:t>ottimizzato</a:t>
            </a:r>
            <a:r>
              <a:rPr lang="it-IT" sz="2800" dirty="0">
                <a:latin typeface="Calibri" panose="020F0502020204030204" pitchFamily="34" charset="0"/>
                <a:cs typeface="Calibri" panose="020F0502020204030204" pitchFamily="34" charset="0"/>
              </a:rPr>
              <a:t>, ovvero in grado di produrre immagini di qualità adeguata al quesito diagnostico con la minima dose al paziente</a:t>
            </a:r>
          </a:p>
          <a:p>
            <a:pPr algn="just">
              <a:buFontTx/>
              <a:buChar char="-"/>
            </a:pPr>
            <a:r>
              <a:rPr lang="it-IT" sz="2800" b="1" dirty="0">
                <a:solidFill>
                  <a:srgbClr val="FF0000"/>
                </a:solidFill>
                <a:latin typeface="Calibri" panose="020F0502020204030204" pitchFamily="34" charset="0"/>
                <a:ea typeface="Times New Roman" panose="02020603050405020304" pitchFamily="18" charset="0"/>
                <a:cs typeface="Times New Roman" panose="02020603050405020304" pitchFamily="18" charset="0"/>
              </a:rPr>
              <a:t>monitoraggio compatibile con tempi di progressione della malattia</a:t>
            </a:r>
            <a:endParaRPr lang="it-IT" sz="2800" b="1" dirty="0">
              <a:latin typeface="Calibri" panose="020F0502020204030204" pitchFamily="34" charset="0"/>
              <a:cs typeface="Calibri" panose="020F0502020204030204" pitchFamily="34" charset="0"/>
            </a:endParaRPr>
          </a:p>
        </p:txBody>
      </p:sp>
      <p:pic>
        <p:nvPicPr>
          <p:cNvPr id="11266" name="Picture 2" descr="Mail, Messaggio, Posta Elettronica, Invia Messaggi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23692" y="98597"/>
            <a:ext cx="1822596" cy="1822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89188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C75182DC-882B-4F66-B024-23EAF665E8AC}"/>
              </a:ext>
            </a:extLst>
          </p:cNvPr>
          <p:cNvSpPr>
            <a:spLocks noGrp="1"/>
          </p:cNvSpPr>
          <p:nvPr>
            <p:ph idx="1"/>
          </p:nvPr>
        </p:nvSpPr>
        <p:spPr>
          <a:xfrm>
            <a:off x="666189" y="1874535"/>
            <a:ext cx="10744200" cy="4453698"/>
          </a:xfrm>
          <a:solidFill>
            <a:schemeClr val="bg1">
              <a:lumMod val="75000"/>
            </a:schemeClr>
          </a:solidFill>
        </p:spPr>
        <p:txBody>
          <a:bodyPr/>
          <a:lstStyle/>
          <a:p>
            <a:pPr algn="just"/>
            <a:r>
              <a:rPr lang="it-IT" sz="2800" dirty="0">
                <a:latin typeface="Calibri" panose="020F0502020204030204" pitchFamily="34" charset="0"/>
                <a:cs typeface="Calibri" panose="020F0502020204030204" pitchFamily="34" charset="0"/>
              </a:rPr>
              <a:t>Ogni esposizione medica è effettuata sotto la </a:t>
            </a:r>
            <a:r>
              <a:rPr lang="it-IT" sz="2800" b="1" dirty="0">
                <a:solidFill>
                  <a:srgbClr val="FFC000"/>
                </a:solidFill>
                <a:latin typeface="Calibri" panose="020F0502020204030204" pitchFamily="34" charset="0"/>
                <a:cs typeface="Calibri" panose="020F0502020204030204" pitchFamily="34" charset="0"/>
              </a:rPr>
              <a:t>responsabilità clinica di un medico specialista</a:t>
            </a:r>
          </a:p>
          <a:p>
            <a:pPr algn="just"/>
            <a:endParaRPr lang="it-IT" sz="1000" dirty="0">
              <a:latin typeface="Calibri" panose="020F0502020204030204" pitchFamily="34" charset="0"/>
              <a:cs typeface="Calibri" panose="020F0502020204030204" pitchFamily="34" charset="0"/>
            </a:endParaRPr>
          </a:p>
          <a:p>
            <a:pPr algn="just"/>
            <a:r>
              <a:rPr lang="it-IT" sz="2800" dirty="0">
                <a:latin typeface="Calibri" panose="020F0502020204030204" pitchFamily="34" charset="0"/>
                <a:cs typeface="Calibri" panose="020F0502020204030204" pitchFamily="34" charset="0"/>
              </a:rPr>
              <a:t>Nel processo di giustificazione e ottimizzazione degli esami radiologici hanno responsabilità non solo i radiologi ma tutti i </a:t>
            </a:r>
            <a:r>
              <a:rPr lang="it-IT" sz="2800" b="1" dirty="0">
                <a:solidFill>
                  <a:srgbClr val="FFC000"/>
                </a:solidFill>
                <a:latin typeface="Calibri" panose="020F0502020204030204" pitchFamily="34" charset="0"/>
                <a:cs typeface="Calibri" panose="020F0502020204030204" pitchFamily="34" charset="0"/>
              </a:rPr>
              <a:t>medici prescrittori</a:t>
            </a:r>
          </a:p>
          <a:p>
            <a:pPr algn="just"/>
            <a:endParaRPr lang="it-IT" sz="1000" dirty="0">
              <a:latin typeface="Calibri" panose="020F0502020204030204" pitchFamily="34" charset="0"/>
              <a:cs typeface="Calibri" panose="020F0502020204030204" pitchFamily="34" charset="0"/>
            </a:endParaRPr>
          </a:p>
          <a:p>
            <a:pPr algn="just"/>
            <a:r>
              <a:rPr lang="it-IT" sz="2800" dirty="0">
                <a:latin typeface="Calibri" panose="020F0502020204030204" pitchFamily="34" charset="0"/>
                <a:cs typeface="Calibri" panose="020F0502020204030204" pitchFamily="34" charset="0"/>
              </a:rPr>
              <a:t>In particolare è importante che la richiesta del prescrittore sia formulata in maniera completa ed esauriente (</a:t>
            </a:r>
            <a:r>
              <a:rPr lang="it-IT" sz="2800" i="1" dirty="0">
                <a:latin typeface="Calibri" panose="020F0502020204030204" pitchFamily="34" charset="0"/>
                <a:cs typeface="Calibri" panose="020F0502020204030204" pitchFamily="34" charset="0"/>
              </a:rPr>
              <a:t>quesito clinico, codice di priorità, codice di accesso</a:t>
            </a:r>
            <a:r>
              <a:rPr lang="it-IT" sz="2800" dirty="0">
                <a:latin typeface="Calibri" panose="020F0502020204030204" pitchFamily="34" charset="0"/>
                <a:cs typeface="Calibri" panose="020F0502020204030204" pitchFamily="34" charset="0"/>
              </a:rPr>
              <a:t>), in modo tale che il radiologo possano scegliere la tecnica o il procedimento migliore possibile per quel caso specifico </a:t>
            </a:r>
          </a:p>
        </p:txBody>
      </p:sp>
      <p:pic>
        <p:nvPicPr>
          <p:cNvPr id="5" name="Picture 2" descr="Mail, Messaggio, Posta Elettronica, Invia Messaggi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23692" y="98597"/>
            <a:ext cx="1822596" cy="1822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93621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la 2">
            <a:extLst>
              <a:ext uri="{FF2B5EF4-FFF2-40B4-BE49-F238E27FC236}">
                <a16:creationId xmlns:a16="http://schemas.microsoft.com/office/drawing/2014/main" xmlns="" id="{1EECC4CC-BA98-4941-B795-EB5E7A29357A}"/>
              </a:ext>
            </a:extLst>
          </p:cNvPr>
          <p:cNvGraphicFramePr>
            <a:graphicFrameLocks noGrp="1"/>
          </p:cNvGraphicFramePr>
          <p:nvPr>
            <p:extLst>
              <p:ext uri="{D42A27DB-BD31-4B8C-83A1-F6EECF244321}">
                <p14:modId xmlns:p14="http://schemas.microsoft.com/office/powerpoint/2010/main" val="3131333851"/>
              </p:ext>
            </p:extLst>
          </p:nvPr>
        </p:nvGraphicFramePr>
        <p:xfrm>
          <a:off x="1499323" y="2263625"/>
          <a:ext cx="9003322" cy="2003842"/>
        </p:xfrm>
        <a:graphic>
          <a:graphicData uri="http://schemas.openxmlformats.org/drawingml/2006/table">
            <a:tbl>
              <a:tblPr firstRow="1" firstCol="1" bandRow="1">
                <a:tableStyleId>{93296810-A885-4BE3-A3E7-6D5BEEA58F35}</a:tableStyleId>
              </a:tblPr>
              <a:tblGrid>
                <a:gridCol w="1469504">
                  <a:extLst>
                    <a:ext uri="{9D8B030D-6E8A-4147-A177-3AD203B41FA5}">
                      <a16:colId xmlns:a16="http://schemas.microsoft.com/office/drawing/2014/main" xmlns="" val="1740451105"/>
                    </a:ext>
                  </a:extLst>
                </a:gridCol>
                <a:gridCol w="3515621">
                  <a:extLst>
                    <a:ext uri="{9D8B030D-6E8A-4147-A177-3AD203B41FA5}">
                      <a16:colId xmlns:a16="http://schemas.microsoft.com/office/drawing/2014/main" xmlns="" val="3944014220"/>
                    </a:ext>
                  </a:extLst>
                </a:gridCol>
                <a:gridCol w="4018197">
                  <a:extLst>
                    <a:ext uri="{9D8B030D-6E8A-4147-A177-3AD203B41FA5}">
                      <a16:colId xmlns:a16="http://schemas.microsoft.com/office/drawing/2014/main" xmlns="" val="2589821518"/>
                    </a:ext>
                  </a:extLst>
                </a:gridCol>
              </a:tblGrid>
              <a:tr h="952282">
                <a:tc>
                  <a:txBody>
                    <a:bodyPr/>
                    <a:lstStyle/>
                    <a:p>
                      <a:pPr>
                        <a:lnSpc>
                          <a:spcPct val="115000"/>
                        </a:lnSpc>
                        <a:spcAft>
                          <a:spcPts val="0"/>
                        </a:spcAft>
                      </a:pPr>
                      <a:r>
                        <a:rPr lang="it-IT" sz="2000" dirty="0">
                          <a:effectLst/>
                        </a:rPr>
                        <a:t> </a:t>
                      </a:r>
                      <a:endParaRPr lang="it-IT" sz="2000" dirty="0">
                        <a:solidFill>
                          <a:srgbClr val="FFC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it-IT" sz="2000" dirty="0">
                          <a:solidFill>
                            <a:schemeClr val="bg2">
                              <a:lumMod val="85000"/>
                              <a:lumOff val="15000"/>
                            </a:schemeClr>
                          </a:solidFill>
                          <a:effectLst/>
                          <a:latin typeface="Calibri" panose="020F0502020204030204" pitchFamily="34" charset="0"/>
                        </a:rPr>
                        <a:t>RICETTE DEMATERIALIZZATE </a:t>
                      </a:r>
                      <a:endParaRPr lang="it-IT" sz="2000" dirty="0">
                        <a:solidFill>
                          <a:schemeClr val="bg2">
                            <a:lumMod val="85000"/>
                            <a:lumOff val="1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it-IT" sz="2000" dirty="0">
                          <a:solidFill>
                            <a:schemeClr val="bg2">
                              <a:lumMod val="85000"/>
                              <a:lumOff val="15000"/>
                            </a:schemeClr>
                          </a:solidFill>
                          <a:effectLst/>
                          <a:latin typeface="Calibri" panose="020F0502020204030204" pitchFamily="34" charset="0"/>
                        </a:rPr>
                        <a:t>RICETTE </a:t>
                      </a:r>
                    </a:p>
                    <a:p>
                      <a:pPr algn="ctr">
                        <a:lnSpc>
                          <a:spcPct val="115000"/>
                        </a:lnSpc>
                        <a:spcAft>
                          <a:spcPts val="0"/>
                        </a:spcAft>
                      </a:pPr>
                      <a:r>
                        <a:rPr lang="it-IT" sz="2000" dirty="0">
                          <a:solidFill>
                            <a:schemeClr val="bg2">
                              <a:lumMod val="85000"/>
                              <a:lumOff val="15000"/>
                            </a:schemeClr>
                          </a:solidFill>
                          <a:effectLst/>
                          <a:latin typeface="Calibri" panose="020F0502020204030204" pitchFamily="34" charset="0"/>
                        </a:rPr>
                        <a:t>NON DEMATERIALIZZATE</a:t>
                      </a:r>
                      <a:endParaRPr lang="it-IT" sz="2000" dirty="0">
                        <a:solidFill>
                          <a:schemeClr val="bg2">
                            <a:lumMod val="85000"/>
                            <a:lumOff val="1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xmlns="" val="602634320"/>
                  </a:ext>
                </a:extLst>
              </a:tr>
              <a:tr h="303753">
                <a:tc>
                  <a:txBody>
                    <a:bodyPr/>
                    <a:lstStyle/>
                    <a:p>
                      <a:pPr algn="ctr">
                        <a:lnSpc>
                          <a:spcPct val="115000"/>
                        </a:lnSpc>
                        <a:spcAft>
                          <a:spcPts val="0"/>
                        </a:spcAft>
                      </a:pPr>
                      <a:r>
                        <a:rPr lang="it-IT" sz="2000" dirty="0">
                          <a:solidFill>
                            <a:schemeClr val="bg2">
                              <a:lumMod val="85000"/>
                              <a:lumOff val="15000"/>
                            </a:schemeClr>
                          </a:solidFill>
                          <a:effectLst/>
                          <a:latin typeface="Calibri" panose="020F0502020204030204" pitchFamily="34" charset="0"/>
                        </a:rPr>
                        <a:t>2016</a:t>
                      </a:r>
                      <a:endParaRPr lang="it-IT" sz="2000" dirty="0">
                        <a:solidFill>
                          <a:schemeClr val="bg2">
                            <a:lumMod val="85000"/>
                            <a:lumOff val="1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it-IT" sz="2000" b="1" dirty="0">
                          <a:solidFill>
                            <a:srgbClr val="C00000"/>
                          </a:solidFill>
                          <a:effectLst/>
                          <a:latin typeface="Calibri" panose="020F0502020204030204" pitchFamily="34" charset="0"/>
                        </a:rPr>
                        <a:t>46 %</a:t>
                      </a:r>
                      <a:endParaRPr lang="it-IT" sz="2000" b="1" dirty="0">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it-IT" sz="2000" b="1" dirty="0">
                          <a:solidFill>
                            <a:srgbClr val="C00000"/>
                          </a:solidFill>
                          <a:effectLst/>
                          <a:latin typeface="Calibri" panose="020F0502020204030204" pitchFamily="34" charset="0"/>
                        </a:rPr>
                        <a:t>54 %</a:t>
                      </a:r>
                      <a:endParaRPr lang="it-IT" sz="2000" b="1" dirty="0">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xmlns="" val="1708558330"/>
                  </a:ext>
                </a:extLst>
              </a:tr>
              <a:tr h="303753">
                <a:tc>
                  <a:txBody>
                    <a:bodyPr/>
                    <a:lstStyle/>
                    <a:p>
                      <a:pPr algn="ctr">
                        <a:lnSpc>
                          <a:spcPct val="115000"/>
                        </a:lnSpc>
                        <a:spcAft>
                          <a:spcPts val="0"/>
                        </a:spcAft>
                      </a:pPr>
                      <a:r>
                        <a:rPr lang="it-IT" sz="2000" dirty="0">
                          <a:solidFill>
                            <a:schemeClr val="bg2">
                              <a:lumMod val="85000"/>
                              <a:lumOff val="15000"/>
                            </a:schemeClr>
                          </a:solidFill>
                          <a:effectLst/>
                          <a:latin typeface="Calibri" panose="020F0502020204030204" pitchFamily="34" charset="0"/>
                        </a:rPr>
                        <a:t>2017</a:t>
                      </a:r>
                      <a:endParaRPr lang="it-IT" sz="2000" dirty="0">
                        <a:solidFill>
                          <a:schemeClr val="bg2">
                            <a:lumMod val="85000"/>
                            <a:lumOff val="1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it-IT" sz="2000" b="1" dirty="0">
                          <a:solidFill>
                            <a:srgbClr val="C00000"/>
                          </a:solidFill>
                          <a:effectLst/>
                          <a:latin typeface="Calibri" panose="020F0502020204030204" pitchFamily="34" charset="0"/>
                        </a:rPr>
                        <a:t>48 %</a:t>
                      </a:r>
                      <a:endParaRPr lang="it-IT" sz="2000" b="1" dirty="0">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it-IT" sz="2000" b="1" dirty="0">
                          <a:solidFill>
                            <a:srgbClr val="C00000"/>
                          </a:solidFill>
                          <a:effectLst/>
                          <a:latin typeface="Calibri" panose="020F0502020204030204" pitchFamily="34" charset="0"/>
                        </a:rPr>
                        <a:t>52 %</a:t>
                      </a:r>
                      <a:endParaRPr lang="it-IT" sz="2000" b="1" dirty="0">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xmlns="" val="2987948166"/>
                  </a:ext>
                </a:extLst>
              </a:tr>
              <a:tr h="303753">
                <a:tc>
                  <a:txBody>
                    <a:bodyPr/>
                    <a:lstStyle/>
                    <a:p>
                      <a:pPr algn="ctr">
                        <a:lnSpc>
                          <a:spcPct val="115000"/>
                        </a:lnSpc>
                        <a:spcAft>
                          <a:spcPts val="0"/>
                        </a:spcAft>
                      </a:pPr>
                      <a:r>
                        <a:rPr lang="it-IT" sz="2000" dirty="0">
                          <a:solidFill>
                            <a:schemeClr val="bg2">
                              <a:lumMod val="85000"/>
                              <a:lumOff val="15000"/>
                            </a:schemeClr>
                          </a:solidFill>
                          <a:effectLst/>
                          <a:latin typeface="Calibri" panose="020F0502020204030204" pitchFamily="34" charset="0"/>
                        </a:rPr>
                        <a:t>2018</a:t>
                      </a:r>
                      <a:endParaRPr lang="it-IT" sz="2000" dirty="0">
                        <a:solidFill>
                          <a:schemeClr val="bg2">
                            <a:lumMod val="85000"/>
                            <a:lumOff val="1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it-IT" sz="2000" b="1" dirty="0">
                          <a:solidFill>
                            <a:srgbClr val="C00000"/>
                          </a:solidFill>
                          <a:effectLst/>
                          <a:latin typeface="Calibri" panose="020F0502020204030204" pitchFamily="34" charset="0"/>
                        </a:rPr>
                        <a:t>56 %</a:t>
                      </a:r>
                      <a:endParaRPr lang="it-IT" sz="2000" b="1" dirty="0">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it-IT" sz="2000" b="1" dirty="0">
                          <a:solidFill>
                            <a:srgbClr val="C00000"/>
                          </a:solidFill>
                          <a:effectLst/>
                          <a:latin typeface="Calibri" panose="020F0502020204030204" pitchFamily="34" charset="0"/>
                        </a:rPr>
                        <a:t>44 %</a:t>
                      </a:r>
                      <a:endParaRPr lang="it-IT" sz="2000" b="1" dirty="0">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xmlns="" val="3295339602"/>
                  </a:ext>
                </a:extLst>
              </a:tr>
            </a:tbl>
          </a:graphicData>
        </a:graphic>
      </p:graphicFrame>
      <p:sp>
        <p:nvSpPr>
          <p:cNvPr id="2" name="CasellaDiTesto 1">
            <a:extLst>
              <a:ext uri="{FF2B5EF4-FFF2-40B4-BE49-F238E27FC236}">
                <a16:creationId xmlns:a16="http://schemas.microsoft.com/office/drawing/2014/main" xmlns="" id="{D3F25367-6DBA-48CA-B320-F211CCF4D7C8}"/>
              </a:ext>
            </a:extLst>
          </p:cNvPr>
          <p:cNvSpPr txBox="1"/>
          <p:nvPr/>
        </p:nvSpPr>
        <p:spPr>
          <a:xfrm>
            <a:off x="192024" y="297737"/>
            <a:ext cx="11814047" cy="1631216"/>
          </a:xfrm>
          <a:prstGeom prst="rect">
            <a:avLst/>
          </a:prstGeom>
          <a:solidFill>
            <a:schemeClr val="bg1">
              <a:lumMod val="75000"/>
            </a:schemeClr>
          </a:solidFill>
        </p:spPr>
        <p:txBody>
          <a:bodyPr wrap="square" rtlCol="0">
            <a:spAutoFit/>
          </a:bodyPr>
          <a:lstStyle/>
          <a:p>
            <a:pPr algn="ctr"/>
            <a:r>
              <a:rPr lang="it-IT" sz="2800" b="1" dirty="0">
                <a:solidFill>
                  <a:schemeClr val="tx2"/>
                </a:solidFill>
                <a:latin typeface="Calibri" panose="020F0502020204030204" pitchFamily="34" charset="0"/>
                <a:cs typeface="Calibri" panose="020F0502020204030204" pitchFamily="34" charset="0"/>
              </a:rPr>
              <a:t>Obiettivo budget 2018</a:t>
            </a:r>
          </a:p>
          <a:p>
            <a:pPr algn="just"/>
            <a:r>
              <a:rPr lang="it-IT" sz="2400" b="1" dirty="0">
                <a:solidFill>
                  <a:schemeClr val="tx2"/>
                </a:solidFill>
                <a:latin typeface="Calibri" panose="020F0502020204030204" pitchFamily="34" charset="0"/>
                <a:cs typeface="Calibri" panose="020F0502020204030204" pitchFamily="34" charset="0"/>
              </a:rPr>
              <a:t>Obiettivo operativo: </a:t>
            </a:r>
            <a:r>
              <a:rPr lang="it-IT" sz="2400" b="1" dirty="0">
                <a:latin typeface="Calibri" panose="020F0502020204030204" pitchFamily="34" charset="0"/>
                <a:cs typeface="Calibri" panose="020F0502020204030204" pitchFamily="34" charset="0"/>
              </a:rPr>
              <a:t>Miglioramento appropriatezza. </a:t>
            </a:r>
            <a:r>
              <a:rPr lang="it-IT" sz="2400" b="1" dirty="0">
                <a:solidFill>
                  <a:schemeClr val="tx2"/>
                </a:solidFill>
                <a:latin typeface="Calibri" panose="020F0502020204030204" pitchFamily="34" charset="0"/>
                <a:cs typeface="Calibri" panose="020F0502020204030204" pitchFamily="34" charset="0"/>
              </a:rPr>
              <a:t>Azione: </a:t>
            </a:r>
            <a:r>
              <a:rPr lang="it-IT" sz="2400" b="1" dirty="0">
                <a:latin typeface="Calibri" panose="020F0502020204030204" pitchFamily="34" charset="0"/>
                <a:cs typeface="Calibri" panose="020F0502020204030204" pitchFamily="34" charset="0"/>
              </a:rPr>
              <a:t>Controllo di appropriatezza su prescrizioni territoriali relative ad esami TC/RM (priorità e sospetto diagnostico su primi accessi). Emissione report di segnalazione verso i Distretti. </a:t>
            </a:r>
            <a:r>
              <a:rPr lang="it-IT" sz="2400" b="1" dirty="0">
                <a:solidFill>
                  <a:schemeClr val="tx2"/>
                </a:solidFill>
                <a:latin typeface="Calibri" panose="020F0502020204030204" pitchFamily="34" charset="0"/>
                <a:cs typeface="Calibri" panose="020F0502020204030204" pitchFamily="34" charset="0"/>
              </a:rPr>
              <a:t>Indicatore:</a:t>
            </a:r>
            <a:r>
              <a:rPr lang="it-IT" sz="2400" b="1" dirty="0">
                <a:latin typeface="Calibri" panose="020F0502020204030204" pitchFamily="34" charset="0"/>
                <a:cs typeface="Calibri" panose="020F0502020204030204" pitchFamily="34" charset="0"/>
              </a:rPr>
              <a:t> emissione di Report. </a:t>
            </a:r>
            <a:endParaRPr lang="it-IT" sz="2400" dirty="0">
              <a:latin typeface="Calibri" panose="020F0502020204030204" pitchFamily="34" charset="0"/>
              <a:cs typeface="Calibri" panose="020F0502020204030204" pitchFamily="34" charset="0"/>
            </a:endParaRPr>
          </a:p>
        </p:txBody>
      </p:sp>
      <p:graphicFrame>
        <p:nvGraphicFramePr>
          <p:cNvPr id="4" name="Tabella 3">
            <a:extLst>
              <a:ext uri="{FF2B5EF4-FFF2-40B4-BE49-F238E27FC236}">
                <a16:creationId xmlns:a16="http://schemas.microsoft.com/office/drawing/2014/main" xmlns="" id="{0AD71742-232C-44DD-BB90-EA23CD2E2128}"/>
              </a:ext>
            </a:extLst>
          </p:cNvPr>
          <p:cNvGraphicFramePr>
            <a:graphicFrameLocks noGrp="1"/>
          </p:cNvGraphicFramePr>
          <p:nvPr>
            <p:extLst>
              <p:ext uri="{D42A27DB-BD31-4B8C-83A1-F6EECF244321}">
                <p14:modId xmlns:p14="http://schemas.microsoft.com/office/powerpoint/2010/main" val="3880887207"/>
              </p:ext>
            </p:extLst>
          </p:nvPr>
        </p:nvGraphicFramePr>
        <p:xfrm>
          <a:off x="244631" y="4612005"/>
          <a:ext cx="11699719" cy="1752600"/>
        </p:xfrm>
        <a:graphic>
          <a:graphicData uri="http://schemas.openxmlformats.org/drawingml/2006/table">
            <a:tbl>
              <a:tblPr firstRow="1" firstCol="1" bandRow="1">
                <a:tableStyleId>{93296810-A885-4BE3-A3E7-6D5BEEA58F35}</a:tableStyleId>
              </a:tblPr>
              <a:tblGrid>
                <a:gridCol w="3584067">
                  <a:extLst>
                    <a:ext uri="{9D8B030D-6E8A-4147-A177-3AD203B41FA5}">
                      <a16:colId xmlns:a16="http://schemas.microsoft.com/office/drawing/2014/main" xmlns="" val="3366634329"/>
                    </a:ext>
                  </a:extLst>
                </a:gridCol>
                <a:gridCol w="1874520">
                  <a:extLst>
                    <a:ext uri="{9D8B030D-6E8A-4147-A177-3AD203B41FA5}">
                      <a16:colId xmlns:a16="http://schemas.microsoft.com/office/drawing/2014/main" xmlns="" val="538923989"/>
                    </a:ext>
                  </a:extLst>
                </a:gridCol>
                <a:gridCol w="2816352">
                  <a:extLst>
                    <a:ext uri="{9D8B030D-6E8A-4147-A177-3AD203B41FA5}">
                      <a16:colId xmlns:a16="http://schemas.microsoft.com/office/drawing/2014/main" xmlns="" val="2288338797"/>
                    </a:ext>
                  </a:extLst>
                </a:gridCol>
                <a:gridCol w="3424780">
                  <a:extLst>
                    <a:ext uri="{9D8B030D-6E8A-4147-A177-3AD203B41FA5}">
                      <a16:colId xmlns:a16="http://schemas.microsoft.com/office/drawing/2014/main" xmlns="" val="2972491813"/>
                    </a:ext>
                  </a:extLst>
                </a:gridCol>
              </a:tblGrid>
              <a:tr h="0">
                <a:tc>
                  <a:txBody>
                    <a:bodyPr/>
                    <a:lstStyle/>
                    <a:p>
                      <a:pPr algn="ctr">
                        <a:lnSpc>
                          <a:spcPct val="115000"/>
                        </a:lnSpc>
                        <a:spcAft>
                          <a:spcPts val="0"/>
                        </a:spcAft>
                      </a:pPr>
                      <a:r>
                        <a:rPr lang="it-IT" sz="2000" dirty="0">
                          <a:solidFill>
                            <a:schemeClr val="bg2">
                              <a:lumMod val="85000"/>
                              <a:lumOff val="15000"/>
                            </a:schemeClr>
                          </a:solidFill>
                          <a:effectLst/>
                          <a:latin typeface="Calibri" panose="020F0502020204030204" pitchFamily="34" charset="0"/>
                        </a:rPr>
                        <a:t>RICETTE </a:t>
                      </a:r>
                    </a:p>
                    <a:p>
                      <a:pPr algn="ctr">
                        <a:lnSpc>
                          <a:spcPct val="115000"/>
                        </a:lnSpc>
                        <a:spcAft>
                          <a:spcPts val="0"/>
                        </a:spcAft>
                      </a:pPr>
                      <a:r>
                        <a:rPr lang="it-IT" sz="2000" dirty="0">
                          <a:solidFill>
                            <a:schemeClr val="bg2">
                              <a:lumMod val="85000"/>
                              <a:lumOff val="15000"/>
                            </a:schemeClr>
                          </a:solidFill>
                          <a:effectLst/>
                          <a:latin typeface="Calibri" panose="020F0502020204030204" pitchFamily="34" charset="0"/>
                        </a:rPr>
                        <a:t>NON DEMATERALIZZATE</a:t>
                      </a:r>
                      <a:endParaRPr lang="it-IT" sz="2000" dirty="0">
                        <a:solidFill>
                          <a:schemeClr val="bg2">
                            <a:lumMod val="85000"/>
                            <a:lumOff val="1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it-IT" sz="2000" dirty="0">
                          <a:solidFill>
                            <a:srgbClr val="FF0000"/>
                          </a:solidFill>
                          <a:effectLst/>
                          <a:latin typeface="Calibri" panose="020F0502020204030204" pitchFamily="34" charset="0"/>
                        </a:rPr>
                        <a:t>NO </a:t>
                      </a:r>
                    </a:p>
                    <a:p>
                      <a:pPr algn="ctr">
                        <a:lnSpc>
                          <a:spcPct val="115000"/>
                        </a:lnSpc>
                        <a:spcAft>
                          <a:spcPts val="0"/>
                        </a:spcAft>
                      </a:pPr>
                      <a:r>
                        <a:rPr lang="it-IT" sz="2000" dirty="0">
                          <a:solidFill>
                            <a:srgbClr val="FF0000"/>
                          </a:solidFill>
                          <a:effectLst/>
                          <a:latin typeface="Calibri" panose="020F0502020204030204" pitchFamily="34" charset="0"/>
                        </a:rPr>
                        <a:t>Quesito clinico </a:t>
                      </a:r>
                      <a:endParaRPr lang="it-IT" sz="20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it-IT" sz="2000" dirty="0">
                          <a:solidFill>
                            <a:srgbClr val="FF0000"/>
                          </a:solidFill>
                          <a:effectLst/>
                          <a:latin typeface="Calibri" panose="020F0502020204030204" pitchFamily="34" charset="0"/>
                        </a:rPr>
                        <a:t>NO </a:t>
                      </a:r>
                    </a:p>
                    <a:p>
                      <a:pPr algn="ctr">
                        <a:lnSpc>
                          <a:spcPct val="115000"/>
                        </a:lnSpc>
                        <a:spcAft>
                          <a:spcPts val="0"/>
                        </a:spcAft>
                      </a:pPr>
                      <a:r>
                        <a:rPr lang="it-IT" sz="2000" dirty="0">
                          <a:solidFill>
                            <a:srgbClr val="FF0000"/>
                          </a:solidFill>
                          <a:effectLst/>
                          <a:latin typeface="Calibri" panose="020F0502020204030204" pitchFamily="34" charset="0"/>
                        </a:rPr>
                        <a:t>codici accesso </a:t>
                      </a:r>
                      <a:endParaRPr lang="it-IT" sz="20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it-IT" sz="2000" dirty="0">
                          <a:solidFill>
                            <a:srgbClr val="FF0000"/>
                          </a:solidFill>
                          <a:effectLst/>
                          <a:latin typeface="Calibri" panose="020F0502020204030204" pitchFamily="34" charset="0"/>
                        </a:rPr>
                        <a:t>NO</a:t>
                      </a:r>
                    </a:p>
                    <a:p>
                      <a:pPr algn="ctr">
                        <a:lnSpc>
                          <a:spcPct val="115000"/>
                        </a:lnSpc>
                        <a:spcAft>
                          <a:spcPts val="0"/>
                        </a:spcAft>
                      </a:pPr>
                      <a:r>
                        <a:rPr lang="it-IT" sz="2000" dirty="0">
                          <a:solidFill>
                            <a:srgbClr val="FF0000"/>
                          </a:solidFill>
                          <a:effectLst/>
                          <a:latin typeface="Calibri" panose="020F0502020204030204" pitchFamily="34" charset="0"/>
                        </a:rPr>
                        <a:t>Codici priorità </a:t>
                      </a:r>
                      <a:endParaRPr lang="it-IT" sz="20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xmlns="" val="836796333"/>
                  </a:ext>
                </a:extLst>
              </a:tr>
              <a:tr h="60960">
                <a:tc>
                  <a:txBody>
                    <a:bodyPr/>
                    <a:lstStyle/>
                    <a:p>
                      <a:pPr>
                        <a:lnSpc>
                          <a:spcPct val="115000"/>
                        </a:lnSpc>
                        <a:spcAft>
                          <a:spcPts val="0"/>
                        </a:spcAft>
                      </a:pPr>
                      <a:r>
                        <a:rPr lang="it-IT" sz="2000">
                          <a:effectLst/>
                          <a:latin typeface="Calibri" panose="020F0502020204030204" pitchFamily="34" charset="0"/>
                        </a:rPr>
                        <a:t> </a:t>
                      </a:r>
                      <a:endParaRPr lang="it-IT"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Aft>
                          <a:spcPts val="0"/>
                        </a:spcAft>
                      </a:pPr>
                      <a:r>
                        <a:rPr lang="it-IT" sz="2000" dirty="0">
                          <a:effectLst/>
                          <a:latin typeface="Calibri" panose="020F0502020204030204" pitchFamily="34" charset="0"/>
                        </a:rPr>
                        <a:t> </a:t>
                      </a:r>
                      <a:endParaRPr lang="it-IT"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Aft>
                          <a:spcPts val="0"/>
                        </a:spcAft>
                      </a:pPr>
                      <a:r>
                        <a:rPr lang="it-IT" sz="2000">
                          <a:effectLst/>
                          <a:latin typeface="Calibri" panose="020F0502020204030204" pitchFamily="34" charset="0"/>
                        </a:rPr>
                        <a:t> </a:t>
                      </a:r>
                      <a:endParaRPr lang="it-IT"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Aft>
                          <a:spcPts val="0"/>
                        </a:spcAft>
                      </a:pPr>
                      <a:r>
                        <a:rPr lang="it-IT" sz="2000">
                          <a:effectLst/>
                          <a:latin typeface="Calibri" panose="020F0502020204030204" pitchFamily="34" charset="0"/>
                        </a:rPr>
                        <a:t> </a:t>
                      </a:r>
                      <a:endParaRPr lang="it-IT"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xmlns="" val="851979909"/>
                  </a:ext>
                </a:extLst>
              </a:tr>
              <a:tr h="0">
                <a:tc>
                  <a:txBody>
                    <a:bodyPr/>
                    <a:lstStyle/>
                    <a:p>
                      <a:pPr algn="ctr">
                        <a:lnSpc>
                          <a:spcPct val="115000"/>
                        </a:lnSpc>
                        <a:spcAft>
                          <a:spcPts val="0"/>
                        </a:spcAft>
                      </a:pPr>
                      <a:r>
                        <a:rPr lang="it-IT" sz="2000" b="1" dirty="0">
                          <a:solidFill>
                            <a:schemeClr val="bg2">
                              <a:lumMod val="85000"/>
                              <a:lumOff val="15000"/>
                            </a:schemeClr>
                          </a:solidFill>
                          <a:effectLst/>
                          <a:latin typeface="Calibri" panose="020F0502020204030204" pitchFamily="34" charset="0"/>
                        </a:rPr>
                        <a:t>2018</a:t>
                      </a:r>
                      <a:r>
                        <a:rPr lang="it-IT" sz="2000" b="1" dirty="0">
                          <a:effectLst/>
                          <a:latin typeface="Calibri" panose="020F0502020204030204" pitchFamily="34" charset="0"/>
                        </a:rPr>
                        <a:t> </a:t>
                      </a:r>
                      <a:endParaRPr lang="it-IT" sz="2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it-IT" sz="2000" b="1" dirty="0">
                          <a:solidFill>
                            <a:srgbClr val="C00000"/>
                          </a:solidFill>
                          <a:effectLst/>
                          <a:latin typeface="Calibri" panose="020F0502020204030204" pitchFamily="34" charset="0"/>
                        </a:rPr>
                        <a:t>12 %</a:t>
                      </a:r>
                      <a:endParaRPr lang="it-IT" sz="2000" b="1" dirty="0">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it-IT" sz="2000" b="1" dirty="0">
                          <a:solidFill>
                            <a:srgbClr val="C00000"/>
                          </a:solidFill>
                          <a:effectLst/>
                          <a:latin typeface="Calibri" panose="020F0502020204030204" pitchFamily="34" charset="0"/>
                        </a:rPr>
                        <a:t>48 %</a:t>
                      </a:r>
                      <a:endParaRPr lang="it-IT" sz="2000" b="1" dirty="0">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Aft>
                          <a:spcPts val="0"/>
                        </a:spcAft>
                      </a:pPr>
                      <a:r>
                        <a:rPr lang="it-IT" sz="2000" b="1" dirty="0">
                          <a:solidFill>
                            <a:srgbClr val="C00000"/>
                          </a:solidFill>
                          <a:effectLst/>
                          <a:latin typeface="Calibri" panose="020F0502020204030204" pitchFamily="34" charset="0"/>
                        </a:rPr>
                        <a:t>13 %</a:t>
                      </a:r>
                      <a:endParaRPr lang="it-IT" sz="2000" b="1" dirty="0">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xmlns="" val="1676423374"/>
                  </a:ext>
                </a:extLst>
              </a:tr>
              <a:tr h="0">
                <a:tc>
                  <a:txBody>
                    <a:bodyPr/>
                    <a:lstStyle/>
                    <a:p>
                      <a:pPr algn="ctr">
                        <a:lnSpc>
                          <a:spcPct val="115000"/>
                        </a:lnSpc>
                        <a:spcAft>
                          <a:spcPts val="0"/>
                        </a:spcAft>
                      </a:pPr>
                      <a:endParaRPr lang="it-IT"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Aft>
                          <a:spcPts val="0"/>
                        </a:spcAft>
                      </a:pPr>
                      <a:r>
                        <a:rPr lang="it-IT" sz="2000">
                          <a:effectLst/>
                          <a:latin typeface="Calibri" panose="020F0502020204030204" pitchFamily="34" charset="0"/>
                        </a:rPr>
                        <a:t> </a:t>
                      </a:r>
                      <a:endParaRPr lang="it-IT"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Aft>
                          <a:spcPts val="0"/>
                        </a:spcAft>
                      </a:pPr>
                      <a:r>
                        <a:rPr lang="it-IT" sz="2000" dirty="0">
                          <a:effectLst/>
                          <a:latin typeface="Calibri" panose="020F0502020204030204" pitchFamily="34" charset="0"/>
                        </a:rPr>
                        <a:t> </a:t>
                      </a:r>
                      <a:endParaRPr lang="it-IT"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Aft>
                          <a:spcPts val="0"/>
                        </a:spcAft>
                      </a:pPr>
                      <a:r>
                        <a:rPr lang="it-IT" sz="2000" dirty="0">
                          <a:effectLst/>
                          <a:latin typeface="Calibri" panose="020F0502020204030204" pitchFamily="34" charset="0"/>
                        </a:rPr>
                        <a:t> </a:t>
                      </a:r>
                      <a:endParaRPr lang="it-IT"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xmlns="" val="3236285036"/>
                  </a:ext>
                </a:extLst>
              </a:tr>
            </a:tbl>
          </a:graphicData>
        </a:graphic>
      </p:graphicFrame>
    </p:spTree>
    <p:extLst>
      <p:ext uri="{BB962C8B-B14F-4D97-AF65-F5344CB8AC3E}">
        <p14:creationId xmlns:p14="http://schemas.microsoft.com/office/powerpoint/2010/main" val="11479341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2">
            <a:extLst>
              <a:ext uri="{FF2B5EF4-FFF2-40B4-BE49-F238E27FC236}">
                <a16:creationId xmlns:a16="http://schemas.microsoft.com/office/drawing/2014/main" xmlns="" id="{14E1EBE2-523B-4195-88B8-90531E2EAF01}"/>
              </a:ext>
            </a:extLst>
          </p:cNvPr>
          <p:cNvSpPr>
            <a:spLocks noGrp="1"/>
          </p:cNvSpPr>
          <p:nvPr>
            <p:ph idx="1"/>
          </p:nvPr>
        </p:nvSpPr>
        <p:spPr>
          <a:xfrm>
            <a:off x="710305" y="689316"/>
            <a:ext cx="10958286" cy="5516270"/>
          </a:xfrm>
          <a:solidFill>
            <a:schemeClr val="bg1">
              <a:lumMod val="75000"/>
            </a:schemeClr>
          </a:solidFill>
        </p:spPr>
        <p:txBody>
          <a:bodyPr/>
          <a:lstStyle/>
          <a:p>
            <a:pPr marL="0" indent="0" algn="ctr">
              <a:buNone/>
            </a:pPr>
            <a:endParaRPr lang="it-IT" sz="2800" b="1" dirty="0">
              <a:solidFill>
                <a:srgbClr val="FF0000"/>
              </a:solidFill>
              <a:latin typeface="Calibri" panose="020F0502020204030204" pitchFamily="34" charset="0"/>
              <a:cs typeface="Calibri" panose="020F0502020204030204" pitchFamily="34" charset="0"/>
            </a:endParaRPr>
          </a:p>
          <a:p>
            <a:pPr marL="0" indent="0" algn="ctr">
              <a:buNone/>
            </a:pPr>
            <a:r>
              <a:rPr lang="it-IT" b="1" dirty="0">
                <a:solidFill>
                  <a:srgbClr val="FF0000"/>
                </a:solidFill>
                <a:latin typeface="Calibri" panose="020F0502020204030204" pitchFamily="34" charset="0"/>
                <a:cs typeface="Calibri" panose="020F0502020204030204" pitchFamily="34" charset="0"/>
              </a:rPr>
              <a:t>Appropriatezza prescrittiva in diagnostica per immagini </a:t>
            </a:r>
          </a:p>
          <a:p>
            <a:pPr marL="0" indent="0" algn="ctr">
              <a:buNone/>
            </a:pPr>
            <a:r>
              <a:rPr lang="it-IT" sz="2400" dirty="0">
                <a:solidFill>
                  <a:srgbClr val="FFC000"/>
                </a:solidFill>
                <a:latin typeface="Calibri" panose="020F0502020204030204" pitchFamily="34" charset="0"/>
                <a:cs typeface="Calibri" panose="020F0502020204030204" pitchFamily="34" charset="0"/>
              </a:rPr>
              <a:t>prescrizione </a:t>
            </a:r>
            <a:r>
              <a:rPr lang="it-IT" sz="2400" dirty="0" smtClean="0">
                <a:solidFill>
                  <a:srgbClr val="FFC000"/>
                </a:solidFill>
                <a:latin typeface="Calibri" panose="020F0502020204030204" pitchFamily="34" charset="0"/>
                <a:cs typeface="Calibri" panose="020F0502020204030204" pitchFamily="34" charset="0"/>
              </a:rPr>
              <a:t>adeguata </a:t>
            </a:r>
            <a:r>
              <a:rPr lang="it-IT" sz="2400" dirty="0">
                <a:solidFill>
                  <a:srgbClr val="FFC000"/>
                </a:solidFill>
                <a:latin typeface="Calibri" panose="020F0502020204030204" pitchFamily="34" charset="0"/>
                <a:cs typeface="Calibri" panose="020F0502020204030204" pitchFamily="34" charset="0"/>
              </a:rPr>
              <a:t>alle esigenze del paziente e al contesto sanitario</a:t>
            </a:r>
          </a:p>
          <a:p>
            <a:pPr algn="just"/>
            <a:endParaRPr lang="it-IT" sz="2200" dirty="0" smtClean="0">
              <a:latin typeface="Calibri" panose="020F0502020204030204" pitchFamily="34" charset="0"/>
              <a:cs typeface="Calibri" panose="020F0502020204030204" pitchFamily="34" charset="0"/>
            </a:endParaRPr>
          </a:p>
          <a:p>
            <a:pPr algn="just"/>
            <a:endParaRPr lang="it-IT" sz="2200" dirty="0">
              <a:latin typeface="Calibri" panose="020F0502020204030204" pitchFamily="34" charset="0"/>
              <a:cs typeface="Calibri" panose="020F0502020204030204" pitchFamily="34" charset="0"/>
            </a:endParaRPr>
          </a:p>
          <a:p>
            <a:pPr marL="0" indent="0" algn="ctr">
              <a:buNone/>
            </a:pPr>
            <a:r>
              <a:rPr lang="it-IT" sz="2800" b="1" dirty="0">
                <a:solidFill>
                  <a:srgbClr val="FF0000"/>
                </a:solidFill>
                <a:latin typeface="Calibri" panose="020F0502020204030204" pitchFamily="34" charset="0"/>
                <a:cs typeface="Calibri" panose="020F0502020204030204" pitchFamily="34" charset="0"/>
              </a:rPr>
              <a:t>Tema molto attuale:</a:t>
            </a:r>
          </a:p>
          <a:p>
            <a:pPr algn="just"/>
            <a:endParaRPr lang="it-IT" sz="1000" dirty="0">
              <a:latin typeface="Calibri" panose="020F0502020204030204" pitchFamily="34" charset="0"/>
              <a:cs typeface="Calibri" panose="020F0502020204030204" pitchFamily="34" charset="0"/>
            </a:endParaRPr>
          </a:p>
          <a:p>
            <a:pPr algn="just">
              <a:buFontTx/>
              <a:buChar char="-"/>
            </a:pPr>
            <a:r>
              <a:rPr lang="it-IT" sz="2400" dirty="0">
                <a:latin typeface="Calibri" panose="020F0502020204030204" pitchFamily="34" charset="0"/>
                <a:cs typeface="Calibri" panose="020F0502020204030204" pitchFamily="34" charset="0"/>
              </a:rPr>
              <a:t>nel controllo della domanda di prestazioni (specie di grandi macchine)</a:t>
            </a:r>
          </a:p>
          <a:p>
            <a:pPr algn="just">
              <a:buFontTx/>
              <a:buChar char="-"/>
            </a:pPr>
            <a:r>
              <a:rPr lang="it-IT" sz="2400" dirty="0">
                <a:latin typeface="Calibri" panose="020F0502020204030204" pitchFamily="34" charset="0"/>
                <a:cs typeface="Calibri" panose="020F0502020204030204" pitchFamily="34" charset="0"/>
              </a:rPr>
              <a:t>nel ridurre il numero degli esami radiologici non appropriati </a:t>
            </a:r>
          </a:p>
          <a:p>
            <a:pPr algn="just">
              <a:buFontTx/>
              <a:buChar char="-"/>
            </a:pPr>
            <a:r>
              <a:rPr lang="it-IT" sz="2400" dirty="0">
                <a:latin typeface="Calibri" panose="020F0502020204030204" pitchFamily="34" charset="0"/>
                <a:cs typeface="Calibri" panose="020F0502020204030204" pitchFamily="34" charset="0"/>
              </a:rPr>
              <a:t>nel ridurre i tempi di attesa</a:t>
            </a:r>
          </a:p>
          <a:p>
            <a:pPr marL="0" indent="0" algn="just">
              <a:buNone/>
            </a:pPr>
            <a:r>
              <a:rPr lang="it-IT" sz="2400" dirty="0">
                <a:latin typeface="Calibri" panose="020F0502020204030204" pitchFamily="34" charset="0"/>
                <a:cs typeface="Calibri" panose="020F0502020204030204" pitchFamily="34" charset="0"/>
              </a:rPr>
              <a:t>-    ai fini </a:t>
            </a:r>
            <a:r>
              <a:rPr lang="it-IT" sz="2400" dirty="0" err="1">
                <a:latin typeface="Calibri" panose="020F0502020204030204" pitchFamily="34" charset="0"/>
                <a:cs typeface="Calibri" panose="020F0502020204030204" pitchFamily="34" charset="0"/>
              </a:rPr>
              <a:t>radioprotezionistici</a:t>
            </a:r>
            <a:endParaRPr lang="it-IT"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138678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AE8A1072-014E-4B09-A745-6CA85471DD2C}"/>
              </a:ext>
            </a:extLst>
          </p:cNvPr>
          <p:cNvSpPr>
            <a:spLocks noGrp="1"/>
          </p:cNvSpPr>
          <p:nvPr>
            <p:ph idx="1"/>
          </p:nvPr>
        </p:nvSpPr>
        <p:spPr>
          <a:xfrm>
            <a:off x="286319" y="1530486"/>
            <a:ext cx="11366696" cy="5165741"/>
          </a:xfrm>
          <a:solidFill>
            <a:schemeClr val="bg1">
              <a:lumMod val="75000"/>
            </a:schemeClr>
          </a:solidFill>
        </p:spPr>
        <p:txBody>
          <a:bodyPr/>
          <a:lstStyle/>
          <a:p>
            <a:pPr marL="0" indent="0" algn="ctr">
              <a:lnSpc>
                <a:spcPct val="115000"/>
              </a:lnSpc>
              <a:spcAft>
                <a:spcPts val="0"/>
              </a:spcAft>
              <a:buNone/>
            </a:pPr>
            <a:r>
              <a:rPr lang="it-IT" sz="2800" b="1" dirty="0">
                <a:latin typeface="Calibri" panose="020F0502020204030204" pitchFamily="34" charset="0"/>
                <a:ea typeface="Times New Roman" panose="02020603050405020304" pitchFamily="18" charset="0"/>
                <a:cs typeface="TrebuchetMS"/>
              </a:rPr>
              <a:t>Per migliorare appropriatezza prescrittiva e ridurre domanda inappropriata </a:t>
            </a:r>
          </a:p>
          <a:p>
            <a:pPr marL="0" indent="0" algn="just">
              <a:lnSpc>
                <a:spcPct val="115000"/>
              </a:lnSpc>
              <a:spcAft>
                <a:spcPts val="0"/>
              </a:spcAft>
              <a:buNone/>
            </a:pPr>
            <a:endParaRPr lang="it-IT" sz="2400" b="1" dirty="0">
              <a:latin typeface="Calibri" panose="020F0502020204030204" pitchFamily="34" charset="0"/>
              <a:ea typeface="Times New Roman" panose="02020603050405020304" pitchFamily="18" charset="0"/>
              <a:cs typeface="TrebuchetMS"/>
            </a:endParaRPr>
          </a:p>
          <a:p>
            <a:pPr marL="0" indent="0" algn="just">
              <a:lnSpc>
                <a:spcPct val="115000"/>
              </a:lnSpc>
              <a:spcAft>
                <a:spcPts val="0"/>
              </a:spcAft>
              <a:buNone/>
            </a:pPr>
            <a:endParaRPr lang="it-IT" sz="2400" b="1" dirty="0">
              <a:latin typeface="Calibri" panose="020F0502020204030204" pitchFamily="34" charset="0"/>
              <a:ea typeface="Times New Roman" panose="02020603050405020304" pitchFamily="18" charset="0"/>
              <a:cs typeface="TrebuchetMS"/>
            </a:endParaRPr>
          </a:p>
          <a:p>
            <a:pPr marL="457200" indent="-457200" algn="just">
              <a:lnSpc>
                <a:spcPct val="115000"/>
              </a:lnSpc>
              <a:spcAft>
                <a:spcPts val="0"/>
              </a:spcAft>
              <a:buFont typeface="+mj-lt"/>
              <a:buAutoNum type="arabicPeriod"/>
            </a:pPr>
            <a:r>
              <a:rPr lang="it-IT" sz="2400" b="1" i="1" u="sng" dirty="0">
                <a:solidFill>
                  <a:schemeClr val="tx2"/>
                </a:solidFill>
                <a:latin typeface="Calibri" panose="020F0502020204030204" pitchFamily="34" charset="0"/>
                <a:ea typeface="Times New Roman" panose="02020603050405020304" pitchFamily="18" charset="0"/>
                <a:cs typeface="TrebuchetMS"/>
              </a:rPr>
              <a:t>formazione </a:t>
            </a:r>
            <a:r>
              <a:rPr lang="it-IT" sz="2400" dirty="0">
                <a:solidFill>
                  <a:schemeClr val="tx2"/>
                </a:solidFill>
                <a:latin typeface="Calibri" panose="020F0502020204030204" pitchFamily="34" charset="0"/>
                <a:ea typeface="Times New Roman" panose="02020603050405020304" pitchFamily="18" charset="0"/>
                <a:cs typeface="TrebuchetMS"/>
              </a:rPr>
              <a:t> dei medici prescrittori </a:t>
            </a:r>
            <a:endParaRPr lang="it-IT" sz="2400" dirty="0">
              <a:solidFill>
                <a:schemeClr val="tx2"/>
              </a:solidFill>
              <a:latin typeface="Calibri" panose="020F0502020204030204" pitchFamily="34" charset="0"/>
              <a:ea typeface="Times New Roman" panose="02020603050405020304" pitchFamily="18" charset="0"/>
            </a:endParaRPr>
          </a:p>
          <a:p>
            <a:pPr marL="457200" indent="-457200">
              <a:lnSpc>
                <a:spcPct val="115000"/>
              </a:lnSpc>
              <a:spcAft>
                <a:spcPts val="0"/>
              </a:spcAft>
              <a:buFont typeface="+mj-lt"/>
              <a:buAutoNum type="arabicPeriod"/>
            </a:pPr>
            <a:r>
              <a:rPr lang="it-IT" sz="2400" dirty="0">
                <a:solidFill>
                  <a:schemeClr val="tx2"/>
                </a:solidFill>
                <a:latin typeface="Calibri" panose="020F0502020204030204" pitchFamily="34" charset="0"/>
                <a:ea typeface="Times New Roman" panose="02020603050405020304" pitchFamily="18" charset="0"/>
                <a:cs typeface="TrebuchetMS"/>
              </a:rPr>
              <a:t>adozione e diffusione delle </a:t>
            </a:r>
            <a:r>
              <a:rPr lang="it-IT" sz="2400" b="1" i="1" u="sng" dirty="0">
                <a:solidFill>
                  <a:schemeClr val="tx2"/>
                </a:solidFill>
                <a:latin typeface="Calibri" panose="020F0502020204030204" pitchFamily="34" charset="0"/>
                <a:ea typeface="Times New Roman" panose="02020603050405020304" pitchFamily="18" charset="0"/>
                <a:cs typeface="TrebuchetMS-Bold"/>
              </a:rPr>
              <a:t>linee guida</a:t>
            </a:r>
            <a:r>
              <a:rPr lang="it-IT" sz="2400" i="1" u="sng" dirty="0">
                <a:solidFill>
                  <a:schemeClr val="tx2"/>
                </a:solidFill>
                <a:latin typeface="Calibri" panose="020F0502020204030204" pitchFamily="34" charset="0"/>
                <a:ea typeface="Times New Roman" panose="02020603050405020304" pitchFamily="18" charset="0"/>
                <a:cs typeface="TrebuchetMS-Bold"/>
              </a:rPr>
              <a:t> </a:t>
            </a:r>
            <a:r>
              <a:rPr lang="it-IT" sz="2400" dirty="0">
                <a:solidFill>
                  <a:schemeClr val="tx2"/>
                </a:solidFill>
                <a:latin typeface="Calibri" panose="020F0502020204030204" pitchFamily="34" charset="0"/>
                <a:ea typeface="Times New Roman" panose="02020603050405020304" pitchFamily="18" charset="0"/>
                <a:cs typeface="TrebuchetMS-Bold"/>
              </a:rPr>
              <a:t>(LG)</a:t>
            </a:r>
            <a:r>
              <a:rPr lang="it-IT" sz="2400" dirty="0">
                <a:solidFill>
                  <a:schemeClr val="tx2"/>
                </a:solidFill>
                <a:latin typeface="Calibri" panose="020F0502020204030204" pitchFamily="34" charset="0"/>
                <a:ea typeface="Times New Roman" panose="02020603050405020304" pitchFamily="18" charset="0"/>
                <a:cs typeface="TrebuchetMS"/>
              </a:rPr>
              <a:t>, specie per le prestazioni a più alto impatto economico e con maggiori criticità (TC, RM, ECD)</a:t>
            </a:r>
            <a:endParaRPr lang="it-IT" sz="2400" dirty="0">
              <a:solidFill>
                <a:schemeClr val="tx2"/>
              </a:solidFill>
              <a:latin typeface="Calibri" panose="020F0502020204030204" pitchFamily="34" charset="0"/>
              <a:ea typeface="Calibri" panose="020F0502020204030204" pitchFamily="34" charset="0"/>
            </a:endParaRPr>
          </a:p>
          <a:p>
            <a:pPr marL="457200" indent="-457200">
              <a:lnSpc>
                <a:spcPct val="115000"/>
              </a:lnSpc>
              <a:spcAft>
                <a:spcPts val="0"/>
              </a:spcAft>
              <a:buFont typeface="+mj-lt"/>
              <a:buAutoNum type="arabicPeriod"/>
            </a:pPr>
            <a:r>
              <a:rPr lang="it-IT" sz="2400" dirty="0">
                <a:solidFill>
                  <a:schemeClr val="tx2"/>
                </a:solidFill>
                <a:latin typeface="Calibri" panose="020F0502020204030204" pitchFamily="34" charset="0"/>
                <a:ea typeface="Times New Roman" panose="02020603050405020304" pitchFamily="18" charset="0"/>
                <a:cs typeface="TrebuchetMS"/>
              </a:rPr>
              <a:t>implementazione di  </a:t>
            </a:r>
            <a:r>
              <a:rPr lang="it-IT" sz="2400" b="1" i="1" u="sng" dirty="0">
                <a:solidFill>
                  <a:schemeClr val="tx2"/>
                </a:solidFill>
                <a:latin typeface="Calibri" panose="020F0502020204030204" pitchFamily="34" charset="0"/>
                <a:ea typeface="Times New Roman" panose="02020603050405020304" pitchFamily="18" charset="0"/>
                <a:cs typeface="TrebuchetMS"/>
              </a:rPr>
              <a:t>percorsi e protocolli di diagnostica per immagini</a:t>
            </a:r>
            <a:endParaRPr lang="it-IT" sz="2400" i="1" u="sng" dirty="0">
              <a:solidFill>
                <a:schemeClr val="tx2"/>
              </a:solidFill>
              <a:latin typeface="Calibri" panose="020F0502020204030204" pitchFamily="34" charset="0"/>
              <a:ea typeface="Calibri" panose="020F0502020204030204" pitchFamily="34" charset="0"/>
            </a:endParaRPr>
          </a:p>
          <a:p>
            <a:pPr marL="457200" indent="-457200">
              <a:lnSpc>
                <a:spcPct val="115000"/>
              </a:lnSpc>
              <a:spcAft>
                <a:spcPts val="0"/>
              </a:spcAft>
              <a:buFont typeface="+mj-lt"/>
              <a:buAutoNum type="arabicPeriod"/>
            </a:pPr>
            <a:r>
              <a:rPr lang="it-IT" sz="2400" dirty="0">
                <a:solidFill>
                  <a:schemeClr val="tx2"/>
                </a:solidFill>
                <a:latin typeface="Calibri" panose="020F0502020204030204" pitchFamily="34" charset="0"/>
                <a:ea typeface="Times New Roman" panose="02020603050405020304" pitchFamily="18" charset="0"/>
                <a:cs typeface="TrebuchetMS"/>
              </a:rPr>
              <a:t>ruolo del </a:t>
            </a:r>
            <a:r>
              <a:rPr lang="it-IT" sz="2400" b="1" i="1" u="sng" dirty="0">
                <a:solidFill>
                  <a:schemeClr val="tx2"/>
                </a:solidFill>
                <a:latin typeface="Calibri" panose="020F0502020204030204" pitchFamily="34" charset="0"/>
                <a:ea typeface="Times New Roman" panose="02020603050405020304" pitchFamily="18" charset="0"/>
                <a:cs typeface="TrebuchetMS"/>
              </a:rPr>
              <a:t>radiologo clinico</a:t>
            </a:r>
          </a:p>
          <a:p>
            <a:pPr marL="457200" indent="-457200">
              <a:lnSpc>
                <a:spcPct val="115000"/>
              </a:lnSpc>
              <a:spcAft>
                <a:spcPts val="0"/>
              </a:spcAft>
              <a:buFont typeface="+mj-lt"/>
              <a:buAutoNum type="arabicPeriod"/>
            </a:pPr>
            <a:r>
              <a:rPr lang="it-IT" sz="2400" b="1" i="1" u="sng" dirty="0">
                <a:solidFill>
                  <a:schemeClr val="tx2"/>
                </a:solidFill>
                <a:latin typeface="Calibri" panose="020F0502020204030204" pitchFamily="34" charset="0"/>
                <a:ea typeface="Times New Roman" panose="02020603050405020304" pitchFamily="18" charset="0"/>
                <a:cs typeface="TrebuchetMS"/>
              </a:rPr>
              <a:t>comunicazione / informazione medico prescrittore e paziente</a:t>
            </a:r>
          </a:p>
          <a:p>
            <a:pPr marL="457200" indent="-457200">
              <a:lnSpc>
                <a:spcPct val="115000"/>
              </a:lnSpc>
              <a:spcAft>
                <a:spcPts val="0"/>
              </a:spcAft>
              <a:buFont typeface="+mj-lt"/>
              <a:buAutoNum type="arabicPeriod"/>
            </a:pPr>
            <a:r>
              <a:rPr lang="it-IT" altLang="it-IT" sz="2400" b="1" u="sng" dirty="0">
                <a:solidFill>
                  <a:schemeClr val="tx2"/>
                </a:solidFill>
                <a:latin typeface="Calibri" panose="020F0502020204030204" pitchFamily="34" charset="0"/>
              </a:rPr>
              <a:t>collaborazione multidisciplinare tra medici</a:t>
            </a:r>
            <a:endParaRPr lang="it-IT" sz="2400" b="1" u="sng" dirty="0">
              <a:solidFill>
                <a:schemeClr val="tx2"/>
              </a:solidFill>
              <a:latin typeface="Calibri" panose="020F0502020204030204" pitchFamily="34" charset="0"/>
              <a:ea typeface="Times New Roman" panose="02020603050405020304" pitchFamily="18" charset="0"/>
              <a:cs typeface="TrebuchetMS"/>
            </a:endParaRPr>
          </a:p>
          <a:p>
            <a:pPr>
              <a:lnSpc>
                <a:spcPct val="115000"/>
              </a:lnSpc>
              <a:spcAft>
                <a:spcPts val="0"/>
              </a:spcAft>
            </a:pPr>
            <a:endParaRPr lang="it-IT" sz="2400" i="1" u="sng" dirty="0">
              <a:solidFill>
                <a:schemeClr val="tx2"/>
              </a:solidFill>
              <a:latin typeface="Calibri" panose="020F0502020204030204" pitchFamily="34" charset="0"/>
              <a:ea typeface="Calibri" panose="020F0502020204030204" pitchFamily="34" charset="0"/>
            </a:endParaRPr>
          </a:p>
          <a:p>
            <a:pPr marL="0" indent="0">
              <a:lnSpc>
                <a:spcPct val="115000"/>
              </a:lnSpc>
              <a:spcAft>
                <a:spcPts val="0"/>
              </a:spcAft>
              <a:buNone/>
            </a:pPr>
            <a:r>
              <a:rPr lang="it-IT" dirty="0">
                <a:solidFill>
                  <a:schemeClr val="tx2"/>
                </a:solidFill>
                <a:latin typeface="Calibri" panose="020F0502020204030204" pitchFamily="34" charset="0"/>
                <a:ea typeface="Times New Roman" panose="02020603050405020304" pitchFamily="18" charset="0"/>
                <a:cs typeface="TrebuchetMS"/>
              </a:rPr>
              <a:t> </a:t>
            </a:r>
            <a:endParaRPr lang="it-IT" sz="2800" dirty="0">
              <a:solidFill>
                <a:schemeClr val="tx2"/>
              </a:solidFill>
              <a:latin typeface="Calibri" panose="020F0502020204030204" pitchFamily="34" charset="0"/>
              <a:ea typeface="Calibri" panose="020F0502020204030204" pitchFamily="34" charset="0"/>
            </a:endParaRPr>
          </a:p>
          <a:p>
            <a:endParaRPr lang="it-IT" dirty="0"/>
          </a:p>
        </p:txBody>
      </p:sp>
      <p:sp>
        <p:nvSpPr>
          <p:cNvPr id="4" name="Titolo 1">
            <a:extLst>
              <a:ext uri="{FF2B5EF4-FFF2-40B4-BE49-F238E27FC236}">
                <a16:creationId xmlns:a16="http://schemas.microsoft.com/office/drawing/2014/main" xmlns="" id="{3944D08C-CF58-4EF8-8451-DBAC761B40DB}"/>
              </a:ext>
            </a:extLst>
          </p:cNvPr>
          <p:cNvSpPr txBox="1">
            <a:spLocks/>
          </p:cNvSpPr>
          <p:nvPr/>
        </p:nvSpPr>
        <p:spPr bwMode="auto">
          <a:xfrm>
            <a:off x="1111347" y="257907"/>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0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it-IT" sz="3600" kern="0" dirty="0">
                <a:latin typeface="Calibri" panose="020F0502020204030204" pitchFamily="34" charset="0"/>
                <a:cs typeface="Calibri" panose="020F0502020204030204" pitchFamily="34" charset="0"/>
              </a:rPr>
              <a:t>Appropriatezza prescrittiva e ruolo del radiologo</a:t>
            </a:r>
            <a:r>
              <a:rPr lang="it-IT" kern="0" dirty="0"/>
              <a:t/>
            </a:r>
            <a:br>
              <a:rPr lang="it-IT" kern="0" dirty="0"/>
            </a:br>
            <a:r>
              <a:rPr lang="it-IT" kern="0" dirty="0"/>
              <a:t> </a:t>
            </a:r>
          </a:p>
        </p:txBody>
      </p:sp>
      <p:sp>
        <p:nvSpPr>
          <p:cNvPr id="5" name="Freccia in giù 4">
            <a:extLst>
              <a:ext uri="{FF2B5EF4-FFF2-40B4-BE49-F238E27FC236}">
                <a16:creationId xmlns:a16="http://schemas.microsoft.com/office/drawing/2014/main" xmlns="" id="{94C9FCDE-7B1E-4DB3-B5A8-E8E0D63C4C09}"/>
              </a:ext>
            </a:extLst>
          </p:cNvPr>
          <p:cNvSpPr/>
          <p:nvPr/>
        </p:nvSpPr>
        <p:spPr bwMode="auto">
          <a:xfrm>
            <a:off x="5808315" y="2188975"/>
            <a:ext cx="484632" cy="978408"/>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3686024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F54448F7-8120-4126-820E-8E000E78B6D5}"/>
              </a:ext>
            </a:extLst>
          </p:cNvPr>
          <p:cNvSpPr>
            <a:spLocks noGrp="1"/>
          </p:cNvSpPr>
          <p:nvPr>
            <p:ph type="title"/>
          </p:nvPr>
        </p:nvSpPr>
        <p:spPr>
          <a:xfrm>
            <a:off x="914400" y="609600"/>
            <a:ext cx="10363200" cy="1143000"/>
          </a:xfrm>
        </p:spPr>
        <p:txBody>
          <a:bodyPr/>
          <a:lstStyle/>
          <a:p>
            <a:r>
              <a:rPr lang="it-IT" dirty="0">
                <a:latin typeface="Calibri" panose="020F0502020204030204" pitchFamily="34" charset="0"/>
                <a:ea typeface="Times New Roman" panose="02020603050405020304" pitchFamily="18" charset="0"/>
                <a:cs typeface="TrebuchetMS"/>
              </a:rPr>
              <a:t>Formazione</a:t>
            </a:r>
            <a:br>
              <a:rPr lang="it-IT" dirty="0">
                <a:latin typeface="Calibri" panose="020F0502020204030204" pitchFamily="34" charset="0"/>
                <a:ea typeface="Times New Roman" panose="02020603050405020304" pitchFamily="18" charset="0"/>
                <a:cs typeface="TrebuchetMS"/>
              </a:rPr>
            </a:br>
            <a:r>
              <a:rPr lang="it-IT" dirty="0">
                <a:latin typeface="Calibri" panose="020F0502020204030204" pitchFamily="34" charset="0"/>
                <a:ea typeface="Times New Roman" panose="02020603050405020304" pitchFamily="18" charset="0"/>
                <a:cs typeface="TrebuchetMS"/>
              </a:rPr>
              <a:t>dei medici prescrittori </a:t>
            </a:r>
            <a:r>
              <a:rPr lang="it-IT" dirty="0">
                <a:latin typeface="Calibri" panose="020F0502020204030204" pitchFamily="34" charset="0"/>
                <a:ea typeface="Times New Roman" panose="02020603050405020304" pitchFamily="18" charset="0"/>
              </a:rPr>
              <a:t/>
            </a:r>
            <a:br>
              <a:rPr lang="it-IT" dirty="0">
                <a:latin typeface="Calibri" panose="020F0502020204030204" pitchFamily="34" charset="0"/>
                <a:ea typeface="Times New Roman" panose="02020603050405020304" pitchFamily="18" charset="0"/>
              </a:rPr>
            </a:br>
            <a:endParaRPr lang="it-IT" dirty="0"/>
          </a:p>
        </p:txBody>
      </p:sp>
      <p:sp>
        <p:nvSpPr>
          <p:cNvPr id="3" name="Segnaposto contenuto 2">
            <a:extLst>
              <a:ext uri="{FF2B5EF4-FFF2-40B4-BE49-F238E27FC236}">
                <a16:creationId xmlns:a16="http://schemas.microsoft.com/office/drawing/2014/main" xmlns="" id="{C75182DC-882B-4F66-B024-23EAF665E8AC}"/>
              </a:ext>
            </a:extLst>
          </p:cNvPr>
          <p:cNvSpPr>
            <a:spLocks noGrp="1"/>
          </p:cNvSpPr>
          <p:nvPr>
            <p:ph idx="1"/>
          </p:nvPr>
        </p:nvSpPr>
        <p:spPr>
          <a:xfrm>
            <a:off x="2180492" y="1981200"/>
            <a:ext cx="7877908" cy="4405532"/>
          </a:xfrm>
          <a:solidFill>
            <a:schemeClr val="bg1">
              <a:lumMod val="75000"/>
            </a:schemeClr>
          </a:solidFill>
        </p:spPr>
        <p:txBody>
          <a:bodyPr/>
          <a:lstStyle/>
          <a:p>
            <a:r>
              <a:rPr lang="it-IT" dirty="0">
                <a:latin typeface="Calibri" panose="020F0502020204030204" pitchFamily="34" charset="0"/>
              </a:rPr>
              <a:t>Educazione Continua in Medicina (ECM)</a:t>
            </a:r>
          </a:p>
          <a:p>
            <a:pPr marL="0" indent="0">
              <a:buNone/>
            </a:pPr>
            <a:r>
              <a:rPr lang="it-IT" dirty="0">
                <a:latin typeface="Calibri" panose="020F0502020204030204" pitchFamily="34" charset="0"/>
              </a:rPr>
              <a:t>    - Società Scientifiche</a:t>
            </a:r>
          </a:p>
          <a:p>
            <a:pPr marL="0" indent="0">
              <a:buNone/>
            </a:pPr>
            <a:r>
              <a:rPr lang="it-IT" dirty="0">
                <a:latin typeface="Calibri" panose="020F0502020204030204" pitchFamily="34" charset="0"/>
              </a:rPr>
              <a:t>    - </a:t>
            </a:r>
            <a:r>
              <a:rPr lang="it-IT" dirty="0" err="1">
                <a:latin typeface="Calibri" panose="020F0502020204030204" pitchFamily="34" charset="0"/>
              </a:rPr>
              <a:t>OdM</a:t>
            </a:r>
            <a:endParaRPr lang="it-IT" dirty="0">
              <a:latin typeface="Calibri" panose="020F0502020204030204" pitchFamily="34" charset="0"/>
            </a:endParaRPr>
          </a:p>
          <a:p>
            <a:pPr marL="0" indent="0">
              <a:buNone/>
            </a:pPr>
            <a:endParaRPr lang="it-IT" dirty="0">
              <a:latin typeface="Calibri" panose="020F0502020204030204" pitchFamily="34" charset="0"/>
            </a:endParaRPr>
          </a:p>
          <a:p>
            <a:r>
              <a:rPr lang="it-IT" dirty="0">
                <a:latin typeface="Calibri" panose="020F0502020204030204" pitchFamily="34" charset="0"/>
              </a:rPr>
              <a:t>Formazione a distanza (FAD)</a:t>
            </a:r>
          </a:p>
          <a:p>
            <a:endParaRPr lang="it-IT" dirty="0">
              <a:latin typeface="Calibri" panose="020F0502020204030204" pitchFamily="34" charset="0"/>
            </a:endParaRPr>
          </a:p>
          <a:p>
            <a:r>
              <a:rPr lang="it-IT" dirty="0">
                <a:latin typeface="Calibri" panose="020F0502020204030204" pitchFamily="34" charset="0"/>
              </a:rPr>
              <a:t>Piano Formativo Aziendale (PFA)</a:t>
            </a:r>
          </a:p>
        </p:txBody>
      </p:sp>
      <p:pic>
        <p:nvPicPr>
          <p:cNvPr id="7172" name="Picture 4" descr="Risultati immagini per ecm ministero salute">
            <a:extLst>
              <a:ext uri="{FF2B5EF4-FFF2-40B4-BE49-F238E27FC236}">
                <a16:creationId xmlns:a16="http://schemas.microsoft.com/office/drawing/2014/main" xmlns="" id="{A008C3E0-C15D-4683-AFAA-0E0978C9BEA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30683" y="2719639"/>
            <a:ext cx="1622555" cy="1143000"/>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a:extLst>
              <a:ext uri="{FF2B5EF4-FFF2-40B4-BE49-F238E27FC236}">
                <a16:creationId xmlns:a16="http://schemas.microsoft.com/office/drawing/2014/main" xmlns="" id="{6ABC8E37-CE67-41D9-A916-45D0CB916E57}"/>
              </a:ext>
            </a:extLst>
          </p:cNvPr>
          <p:cNvSpPr txBox="1"/>
          <p:nvPr/>
        </p:nvSpPr>
        <p:spPr>
          <a:xfrm>
            <a:off x="632012" y="632012"/>
            <a:ext cx="522900" cy="769441"/>
          </a:xfrm>
          <a:prstGeom prst="rect">
            <a:avLst/>
          </a:prstGeom>
          <a:noFill/>
          <a:ln w="38100">
            <a:solidFill>
              <a:schemeClr val="tx1"/>
            </a:solidFill>
            <a:prstDash val="solid"/>
          </a:ln>
          <a:scene3d>
            <a:camera prst="isometricOffAxis2Left"/>
            <a:lightRig rig="threePt" dir="t"/>
          </a:scene3d>
        </p:spPr>
        <p:txBody>
          <a:bodyPr wrap="none" rtlCol="0">
            <a:spAutoFit/>
          </a:bodyPr>
          <a:lstStyle/>
          <a:p>
            <a:r>
              <a:rPr lang="it-IT" sz="4400" dirty="0">
                <a:latin typeface="Algerian" panose="04020705040A02060702" pitchFamily="82" charset="0"/>
              </a:rPr>
              <a:t>1</a:t>
            </a:r>
          </a:p>
        </p:txBody>
      </p:sp>
      <p:sp>
        <p:nvSpPr>
          <p:cNvPr id="5" name="CasellaDiTesto 4"/>
          <p:cNvSpPr txBox="1"/>
          <p:nvPr/>
        </p:nvSpPr>
        <p:spPr>
          <a:xfrm>
            <a:off x="1256532" y="2714302"/>
            <a:ext cx="9575841" cy="1107996"/>
          </a:xfrm>
          <a:prstGeom prst="rect">
            <a:avLst/>
          </a:prstGeom>
          <a:solidFill>
            <a:srgbClr val="FF0000"/>
          </a:solidFill>
        </p:spPr>
        <p:txBody>
          <a:bodyPr wrap="square" rtlCol="0">
            <a:spAutoFit/>
          </a:bodyPr>
          <a:lstStyle/>
          <a:p>
            <a:r>
              <a:rPr lang="it-IT" b="1" dirty="0">
                <a:latin typeface="Calibri" panose="020F0502020204030204" pitchFamily="34" charset="0"/>
              </a:rPr>
              <a:t>ECM: dal 1 gennaio in vigore le nuove norme </a:t>
            </a:r>
          </a:p>
          <a:p>
            <a:r>
              <a:rPr lang="it-IT" sz="1600" b="1" dirty="0">
                <a:latin typeface="Calibri" panose="020F0502020204030204" pitchFamily="34" charset="0"/>
              </a:rPr>
              <a:t>Per il triennio 2017-2019 il 40% dei crediti come discente di eventi erogati da provider, il 60% con attività di docenza in eventi ECM e attività di formazione individuale non erogate da provider (pubblicazioni scientifiche, sperimentazioni cliniche, tutoraggio  individuale, formazione individuale all’estero, attività di autoformazione)</a:t>
            </a:r>
            <a:endParaRPr lang="it-IT" sz="1600" b="1" dirty="0"/>
          </a:p>
        </p:txBody>
      </p:sp>
      <p:sp>
        <p:nvSpPr>
          <p:cNvPr id="7" name="CasellaDiTesto 6"/>
          <p:cNvSpPr txBox="1"/>
          <p:nvPr/>
        </p:nvSpPr>
        <p:spPr>
          <a:xfrm>
            <a:off x="1304365" y="4102855"/>
            <a:ext cx="9426388" cy="1107996"/>
          </a:xfrm>
          <a:prstGeom prst="rect">
            <a:avLst/>
          </a:prstGeom>
          <a:solidFill>
            <a:srgbClr val="FF0000"/>
          </a:solidFill>
        </p:spPr>
        <p:txBody>
          <a:bodyPr wrap="square" rtlCol="0">
            <a:spAutoFit/>
          </a:bodyPr>
          <a:lstStyle/>
          <a:p>
            <a:r>
              <a:rPr lang="it-IT" b="1" dirty="0">
                <a:latin typeface="Calibri" panose="020F0502020204030204" pitchFamily="34" charset="0"/>
              </a:rPr>
              <a:t>FAD: </a:t>
            </a:r>
          </a:p>
          <a:p>
            <a:r>
              <a:rPr lang="it-IT" sz="1600" b="1" dirty="0">
                <a:latin typeface="Calibri" panose="020F0502020204030204" pitchFamily="34" charset="0"/>
              </a:rPr>
              <a:t>Formazione a distanza  per un numero elevato di professionisti senza imporre spostamenti né vincoli di orari e giornate. Cresciuta enormemente di recente grazie a internet e rivalutata per l’accessibilità, la persistenza di materiale didattico e l’economicità con l’abbattimento significativo dei costi ECM  a carico dei partecipanti.</a:t>
            </a:r>
          </a:p>
        </p:txBody>
      </p:sp>
      <p:sp>
        <p:nvSpPr>
          <p:cNvPr id="9" name="CasellaDiTesto 8"/>
          <p:cNvSpPr txBox="1"/>
          <p:nvPr/>
        </p:nvSpPr>
        <p:spPr>
          <a:xfrm>
            <a:off x="1304365" y="5546173"/>
            <a:ext cx="9426388" cy="861774"/>
          </a:xfrm>
          <a:prstGeom prst="rect">
            <a:avLst/>
          </a:prstGeom>
          <a:solidFill>
            <a:srgbClr val="FF0000"/>
          </a:solidFill>
        </p:spPr>
        <p:txBody>
          <a:bodyPr wrap="square" rtlCol="0">
            <a:spAutoFit/>
          </a:bodyPr>
          <a:lstStyle/>
          <a:p>
            <a:r>
              <a:rPr lang="it-IT" b="1" dirty="0">
                <a:latin typeface="Calibri" panose="020F0502020204030204" pitchFamily="34" charset="0"/>
              </a:rPr>
              <a:t>PFA:</a:t>
            </a:r>
          </a:p>
          <a:p>
            <a:r>
              <a:rPr lang="it-IT" sz="1600" b="1" dirty="0">
                <a:latin typeface="Calibri" panose="020F0502020204030204" pitchFamily="34" charset="0"/>
              </a:rPr>
              <a:t>Collegato alle strategie aziendali ed elaborati sulla base degli obiettivi nazionali e regionali tramite un comitato tecnico-scientifico e responsabile scientifico.</a:t>
            </a:r>
            <a:endParaRPr lang="it-IT" b="1" dirty="0">
              <a:latin typeface="Calibri" panose="020F0502020204030204" pitchFamily="34" charset="0"/>
            </a:endParaRPr>
          </a:p>
        </p:txBody>
      </p:sp>
    </p:spTree>
    <p:extLst>
      <p:ext uri="{BB962C8B-B14F-4D97-AF65-F5344CB8AC3E}">
        <p14:creationId xmlns:p14="http://schemas.microsoft.com/office/powerpoint/2010/main" val="1228906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5E39FCD3-D66F-4EC2-83F4-8C3D1A695B7D}"/>
              </a:ext>
            </a:extLst>
          </p:cNvPr>
          <p:cNvSpPr>
            <a:spLocks noGrp="1"/>
          </p:cNvSpPr>
          <p:nvPr>
            <p:ph type="title"/>
          </p:nvPr>
        </p:nvSpPr>
        <p:spPr>
          <a:xfrm>
            <a:off x="156411" y="564058"/>
            <a:ext cx="11730789" cy="769441"/>
          </a:xfrm>
        </p:spPr>
        <p:txBody>
          <a:bodyPr/>
          <a:lstStyle/>
          <a:p>
            <a:r>
              <a:rPr lang="it-IT" sz="4000" b="1" dirty="0">
                <a:latin typeface="Calibri" panose="020F0502020204030204" pitchFamily="34" charset="0"/>
                <a:cs typeface="Calibri" panose="020F0502020204030204" pitchFamily="34" charset="0"/>
              </a:rPr>
              <a:t>Linee Guida</a:t>
            </a:r>
            <a:r>
              <a:rPr lang="it-IT" sz="2000" dirty="0">
                <a:latin typeface="Calibri" panose="020F0502020204030204" pitchFamily="34" charset="0"/>
                <a:cs typeface="Calibri" panose="020F0502020204030204" pitchFamily="34" charset="0"/>
              </a:rPr>
              <a:t/>
            </a:r>
            <a:br>
              <a:rPr lang="it-IT" sz="2000" dirty="0">
                <a:latin typeface="Calibri" panose="020F0502020204030204" pitchFamily="34" charset="0"/>
                <a:cs typeface="Calibri" panose="020F0502020204030204" pitchFamily="34" charset="0"/>
              </a:rPr>
            </a:br>
            <a:r>
              <a:rPr lang="it-IT" sz="2000" dirty="0">
                <a:latin typeface="Calibri" panose="020F0502020204030204" pitchFamily="34" charset="0"/>
                <a:ea typeface="Times New Roman" panose="02020603050405020304" pitchFamily="18" charset="0"/>
                <a:cs typeface="Times New Roman" panose="02020603050405020304" pitchFamily="18" charset="0"/>
              </a:rPr>
              <a:t/>
            </a:r>
            <a:br>
              <a:rPr lang="it-IT" sz="2000" dirty="0">
                <a:latin typeface="Calibri" panose="020F0502020204030204" pitchFamily="34" charset="0"/>
                <a:ea typeface="Times New Roman" panose="02020603050405020304" pitchFamily="18" charset="0"/>
                <a:cs typeface="Times New Roman" panose="02020603050405020304" pitchFamily="18" charset="0"/>
              </a:rPr>
            </a:br>
            <a:r>
              <a:rPr lang="it-IT" sz="2000" dirty="0">
                <a:solidFill>
                  <a:srgbClr val="FF0000"/>
                </a:solidFill>
                <a:latin typeface="Calibri" panose="020F0502020204030204" pitchFamily="34" charset="0"/>
                <a:ea typeface="Times New Roman" panose="02020603050405020304" pitchFamily="18" charset="0"/>
                <a:cs typeface="Times New Roman" panose="02020603050405020304" pitchFamily="18" charset="0"/>
              </a:rPr>
              <a:t>revisioni sistematiche delle prove («medicina basata sulle evidenze») e valutazione critica multidisciplinare </a:t>
            </a:r>
            <a:endParaRPr lang="it-IT" sz="2000" dirty="0">
              <a:solidFill>
                <a:srgbClr val="FF0000"/>
              </a:solidFill>
              <a:latin typeface="Calibri" panose="020F0502020204030204" pitchFamily="34" charset="0"/>
              <a:cs typeface="Calibri" panose="020F0502020204030204" pitchFamily="34" charset="0"/>
            </a:endParaRPr>
          </a:p>
        </p:txBody>
      </p:sp>
      <p:sp>
        <p:nvSpPr>
          <p:cNvPr id="3" name="Segnaposto contenuto 2">
            <a:extLst>
              <a:ext uri="{FF2B5EF4-FFF2-40B4-BE49-F238E27FC236}">
                <a16:creationId xmlns:a16="http://schemas.microsoft.com/office/drawing/2014/main" xmlns="" id="{9295A7F5-8D1D-4D98-B5AD-06D44C3B0AE1}"/>
              </a:ext>
            </a:extLst>
          </p:cNvPr>
          <p:cNvSpPr>
            <a:spLocks noGrp="1"/>
          </p:cNvSpPr>
          <p:nvPr>
            <p:ph idx="1"/>
          </p:nvPr>
        </p:nvSpPr>
        <p:spPr>
          <a:xfrm>
            <a:off x="475957" y="1931421"/>
            <a:ext cx="11240086" cy="4776813"/>
          </a:xfrm>
          <a:solidFill>
            <a:schemeClr val="bg1">
              <a:lumMod val="75000"/>
            </a:schemeClr>
          </a:solidFill>
        </p:spPr>
        <p:txBody>
          <a:bodyPr/>
          <a:lstStyle/>
          <a:p>
            <a:pPr algn="just">
              <a:lnSpc>
                <a:spcPct val="115000"/>
              </a:lnSpc>
              <a:spcAft>
                <a:spcPts val="0"/>
              </a:spcAft>
            </a:pPr>
            <a:r>
              <a:rPr lang="it-IT" sz="2400" dirty="0">
                <a:latin typeface="Calibri" panose="020F0502020204030204" pitchFamily="34" charset="0"/>
                <a:ea typeface="Times New Roman" panose="02020603050405020304" pitchFamily="18" charset="0"/>
                <a:cs typeface="Times New Roman" panose="02020603050405020304" pitchFamily="18" charset="0"/>
              </a:rPr>
              <a:t>Il rispetto delle LG consente di eseguire </a:t>
            </a:r>
            <a:r>
              <a:rPr lang="it-IT" sz="2400" dirty="0">
                <a:solidFill>
                  <a:srgbClr val="FFFF00"/>
                </a:solidFill>
                <a:latin typeface="Calibri" panose="020F0502020204030204" pitchFamily="34" charset="0"/>
                <a:ea typeface="Times New Roman" panose="02020603050405020304" pitchFamily="18" charset="0"/>
                <a:cs typeface="Times New Roman" panose="02020603050405020304" pitchFamily="18" charset="0"/>
              </a:rPr>
              <a:t>l’esame più appropriato per quel paziente e per quella tipologia</a:t>
            </a:r>
            <a:r>
              <a:rPr lang="it-IT" sz="2400" dirty="0">
                <a:latin typeface="Calibri" panose="020F0502020204030204" pitchFamily="34" charset="0"/>
                <a:ea typeface="Times New Roman" panose="02020603050405020304" pitchFamily="18" charset="0"/>
                <a:cs typeface="Times New Roman" panose="02020603050405020304" pitchFamily="18" charset="0"/>
              </a:rPr>
              <a:t> ma anche di tutelare dal punto di vista medico-legale il radiologo in caso di contenziosi</a:t>
            </a:r>
          </a:p>
          <a:p>
            <a:pPr algn="just">
              <a:lnSpc>
                <a:spcPct val="115000"/>
              </a:lnSpc>
              <a:spcAft>
                <a:spcPts val="0"/>
              </a:spcAft>
            </a:pPr>
            <a:endParaRPr lang="it-IT" sz="800"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15000"/>
              </a:lnSpc>
              <a:spcAft>
                <a:spcPts val="0"/>
              </a:spcAft>
            </a:pPr>
            <a:r>
              <a:rPr lang="it-IT" sz="2400" dirty="0">
                <a:latin typeface="Calibri" panose="020F0502020204030204" pitchFamily="34" charset="0"/>
                <a:ea typeface="Times New Roman" panose="02020603050405020304" pitchFamily="18" charset="0"/>
                <a:cs typeface="Times New Roman" panose="02020603050405020304" pitchFamily="18" charset="0"/>
              </a:rPr>
              <a:t>Sono </a:t>
            </a:r>
            <a:r>
              <a:rPr lang="it-IT" sz="2400" dirty="0">
                <a:solidFill>
                  <a:srgbClr val="FFFF00"/>
                </a:solidFill>
                <a:latin typeface="Calibri" panose="020F0502020204030204" pitchFamily="34" charset="0"/>
                <a:ea typeface="Times New Roman" panose="02020603050405020304" pitchFamily="18" charset="0"/>
                <a:cs typeface="Times New Roman" panose="02020603050405020304" pitchFamily="18" charset="0"/>
              </a:rPr>
              <a:t>raccomandazioni e non obblighi per il medico</a:t>
            </a:r>
            <a:r>
              <a:rPr lang="it-IT" sz="2400" dirty="0">
                <a:latin typeface="Calibri" panose="020F0502020204030204" pitchFamily="34" charset="0"/>
                <a:ea typeface="Times New Roman" panose="02020603050405020304" pitchFamily="18" charset="0"/>
                <a:cs typeface="Times New Roman" panose="02020603050405020304" pitchFamily="18" charset="0"/>
              </a:rPr>
              <a:t>: il giudizio finale spetta al radiologo alla luce di tutte le circostanze che si possono presentare, per cui possono essere responsabilmente adottati provvedimenti difformi da quanto previsto in queste LG, </a:t>
            </a:r>
            <a:r>
              <a:rPr lang="it-IT" sz="2400" dirty="0" err="1">
                <a:latin typeface="Calibri" panose="020F0502020204030204" pitchFamily="34" charset="0"/>
                <a:ea typeface="Times New Roman" panose="02020603050405020304" pitchFamily="18" charset="0"/>
                <a:cs typeface="Times New Roman" panose="02020603050405020304" pitchFamily="18" charset="0"/>
              </a:rPr>
              <a:t>purchè</a:t>
            </a:r>
            <a:r>
              <a:rPr lang="it-IT" sz="2400" dirty="0">
                <a:latin typeface="Calibri" panose="020F0502020204030204" pitchFamily="34" charset="0"/>
                <a:ea typeface="Times New Roman" panose="02020603050405020304" pitchFamily="18" charset="0"/>
                <a:cs typeface="Times New Roman" panose="02020603050405020304" pitchFamily="18" charset="0"/>
              </a:rPr>
              <a:t> motivati dalle condizioni del paziente, dalla disponibilità delle risorse tecniche o da eventuali progressi nelle conoscenze scientifiche </a:t>
            </a:r>
          </a:p>
          <a:p>
            <a:pPr algn="just">
              <a:lnSpc>
                <a:spcPct val="115000"/>
              </a:lnSpc>
              <a:spcAft>
                <a:spcPts val="0"/>
              </a:spcAft>
            </a:pPr>
            <a:endParaRPr lang="it-IT" sz="800"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15000"/>
              </a:lnSpc>
              <a:spcAft>
                <a:spcPts val="0"/>
              </a:spcAft>
            </a:pPr>
            <a:r>
              <a:rPr lang="it-IT" sz="2400" dirty="0">
                <a:latin typeface="Calibri" panose="020F0502020204030204" pitchFamily="34" charset="0"/>
                <a:ea typeface="Times New Roman" panose="02020603050405020304" pitchFamily="18" charset="0"/>
                <a:cs typeface="Times New Roman" panose="02020603050405020304" pitchFamily="18" charset="0"/>
              </a:rPr>
              <a:t>Riducono la variabilità dei comportamenti clinici, nell’ottica della ottimizzazione dei percorsi diagnostici e quindi di una migliore utilizzazione delle risorse</a:t>
            </a:r>
            <a:endParaRPr lang="it-IT" sz="2400" dirty="0"/>
          </a:p>
        </p:txBody>
      </p:sp>
      <p:sp>
        <p:nvSpPr>
          <p:cNvPr id="4" name="CasellaDiTesto 3">
            <a:extLst>
              <a:ext uri="{FF2B5EF4-FFF2-40B4-BE49-F238E27FC236}">
                <a16:creationId xmlns:a16="http://schemas.microsoft.com/office/drawing/2014/main" xmlns="" id="{1F9BCFF5-8A92-4EFB-AF5D-61167B979C92}"/>
              </a:ext>
            </a:extLst>
          </p:cNvPr>
          <p:cNvSpPr txBox="1"/>
          <p:nvPr/>
        </p:nvSpPr>
        <p:spPr>
          <a:xfrm>
            <a:off x="473366" y="400094"/>
            <a:ext cx="522900" cy="769441"/>
          </a:xfrm>
          <a:prstGeom prst="rect">
            <a:avLst/>
          </a:prstGeom>
          <a:noFill/>
          <a:ln w="38100">
            <a:solidFill>
              <a:schemeClr val="tx1"/>
            </a:solidFill>
            <a:prstDash val="solid"/>
          </a:ln>
          <a:scene3d>
            <a:camera prst="isometricOffAxis2Left"/>
            <a:lightRig rig="threePt" dir="t"/>
          </a:scene3d>
        </p:spPr>
        <p:txBody>
          <a:bodyPr wrap="none" rtlCol="0">
            <a:spAutoFit/>
          </a:bodyPr>
          <a:lstStyle/>
          <a:p>
            <a:r>
              <a:rPr lang="it-IT" sz="4400" dirty="0">
                <a:latin typeface="Algerian" panose="04020705040A02060702" pitchFamily="82" charset="0"/>
              </a:rPr>
              <a:t>2</a:t>
            </a:r>
          </a:p>
        </p:txBody>
      </p:sp>
    </p:spTree>
    <p:extLst>
      <p:ext uri="{BB962C8B-B14F-4D97-AF65-F5344CB8AC3E}">
        <p14:creationId xmlns:p14="http://schemas.microsoft.com/office/powerpoint/2010/main" val="29873894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Utente\Desktop\diap_volume_appropriatezza 0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171" t="1062" r="43936" b="33154"/>
          <a:stretch/>
        </p:blipFill>
        <p:spPr bwMode="auto">
          <a:xfrm>
            <a:off x="4052552" y="1497035"/>
            <a:ext cx="4007901" cy="4953869"/>
          </a:xfrm>
          <a:prstGeom prst="rect">
            <a:avLst/>
          </a:prstGeom>
          <a:noFill/>
          <a:extLst>
            <a:ext uri="{909E8E84-426E-40DD-AFC4-6F175D3DCCD1}">
              <a14:hiddenFill xmlns:a14="http://schemas.microsoft.com/office/drawing/2010/main">
                <a:solidFill>
                  <a:srgbClr val="FFFFFF"/>
                </a:solidFill>
              </a14:hiddenFill>
            </a:ext>
          </a:extLst>
        </p:spPr>
      </p:pic>
      <p:pic>
        <p:nvPicPr>
          <p:cNvPr id="3" name="Immagine 2">
            <a:extLst>
              <a:ext uri="{FF2B5EF4-FFF2-40B4-BE49-F238E27FC236}">
                <a16:creationId xmlns:a16="http://schemas.microsoft.com/office/drawing/2014/main" xmlns="" id="{B4EA8D76-FBF6-485D-A6B2-B69A0D847D70}"/>
              </a:ext>
            </a:extLst>
          </p:cNvPr>
          <p:cNvPicPr>
            <a:picLocks noChangeAspect="1"/>
          </p:cNvPicPr>
          <p:nvPr/>
        </p:nvPicPr>
        <p:blipFill rotWithShape="1">
          <a:blip r:embed="rId3"/>
          <a:srcRect l="33000" t="10032" r="37230" b="17933"/>
          <a:stretch/>
        </p:blipFill>
        <p:spPr>
          <a:xfrm>
            <a:off x="8085505" y="1497035"/>
            <a:ext cx="3641306" cy="4953869"/>
          </a:xfrm>
          <a:prstGeom prst="rect">
            <a:avLst/>
          </a:prstGeom>
        </p:spPr>
      </p:pic>
      <p:sp>
        <p:nvSpPr>
          <p:cNvPr id="2" name="CasellaDiTesto 1">
            <a:extLst>
              <a:ext uri="{FF2B5EF4-FFF2-40B4-BE49-F238E27FC236}">
                <a16:creationId xmlns:a16="http://schemas.microsoft.com/office/drawing/2014/main" xmlns="" id="{BA7ABD88-0241-4C49-93DF-E11D4E084195}"/>
              </a:ext>
            </a:extLst>
          </p:cNvPr>
          <p:cNvSpPr txBox="1"/>
          <p:nvPr/>
        </p:nvSpPr>
        <p:spPr>
          <a:xfrm>
            <a:off x="844060" y="2142648"/>
            <a:ext cx="2855741" cy="1569660"/>
          </a:xfrm>
          <a:prstGeom prst="rect">
            <a:avLst/>
          </a:prstGeom>
          <a:solidFill>
            <a:schemeClr val="bg1">
              <a:lumMod val="75000"/>
            </a:schemeClr>
          </a:solidFill>
        </p:spPr>
        <p:txBody>
          <a:bodyPr wrap="square" rtlCol="0">
            <a:spAutoFit/>
          </a:bodyPr>
          <a:lstStyle/>
          <a:p>
            <a:pPr marL="285750" indent="-285750">
              <a:buFont typeface="Arial" panose="020B0604020202020204" pitchFamily="34" charset="0"/>
              <a:buChar char="•"/>
            </a:pPr>
            <a:r>
              <a:rPr lang="it-IT" b="1" dirty="0">
                <a:solidFill>
                  <a:schemeClr val="tx2"/>
                </a:solidFill>
                <a:latin typeface="Calibri" panose="020F0502020204030204" pitchFamily="34" charset="0"/>
                <a:ea typeface="Times New Roman" panose="02020603050405020304" pitchFamily="18" charset="0"/>
                <a:cs typeface="Times New Roman" panose="02020603050405020304" pitchFamily="18" charset="0"/>
              </a:rPr>
              <a:t>Accordo Stato-Regioni </a:t>
            </a:r>
          </a:p>
          <a:p>
            <a:r>
              <a:rPr lang="it-IT" sz="1200" b="1" dirty="0">
                <a:latin typeface="Calibri" panose="020F0502020204030204" pitchFamily="34" charset="0"/>
                <a:ea typeface="Times New Roman" panose="02020603050405020304" pitchFamily="18" charset="0"/>
                <a:cs typeface="Times New Roman" panose="02020603050405020304" pitchFamily="18" charset="0"/>
              </a:rPr>
              <a:t>22/11/2001</a:t>
            </a:r>
          </a:p>
          <a:p>
            <a:pPr marL="285750" indent="-285750">
              <a:buFont typeface="Arial" panose="020B0604020202020204" pitchFamily="34" charset="0"/>
              <a:buChar char="•"/>
            </a:pPr>
            <a:r>
              <a:rPr lang="it-IT" b="1" dirty="0">
                <a:solidFill>
                  <a:schemeClr val="tx2"/>
                </a:solidFill>
                <a:latin typeface="Calibri" panose="020F0502020204030204" pitchFamily="34" charset="0"/>
                <a:ea typeface="Times New Roman" panose="02020603050405020304" pitchFamily="18" charset="0"/>
                <a:cs typeface="Times New Roman" panose="02020603050405020304" pitchFamily="18" charset="0"/>
              </a:rPr>
              <a:t>Conferenza Unificata</a:t>
            </a:r>
            <a:r>
              <a:rPr lang="it-IT" dirty="0">
                <a:solidFill>
                  <a:schemeClr val="tx2"/>
                </a:solidFill>
                <a:latin typeface="Calibri" panose="020F0502020204030204" pitchFamily="34" charset="0"/>
                <a:ea typeface="Times New Roman" panose="02020603050405020304" pitchFamily="18" charset="0"/>
                <a:cs typeface="Times New Roman" panose="02020603050405020304" pitchFamily="18" charset="0"/>
              </a:rPr>
              <a:t> </a:t>
            </a:r>
          </a:p>
          <a:p>
            <a:r>
              <a:rPr lang="it-IT" sz="1200" b="1" dirty="0">
                <a:latin typeface="Calibri" panose="020F0502020204030204" pitchFamily="34" charset="0"/>
                <a:ea typeface="Times New Roman" panose="02020603050405020304" pitchFamily="18" charset="0"/>
                <a:cs typeface="Times New Roman" panose="02020603050405020304" pitchFamily="18" charset="0"/>
              </a:rPr>
              <a:t>delibera del 19/06/2003</a:t>
            </a:r>
          </a:p>
          <a:p>
            <a:pPr marL="285750" indent="-285750">
              <a:buFont typeface="Arial" panose="020B0604020202020204" pitchFamily="34" charset="0"/>
              <a:buChar char="•"/>
            </a:pPr>
            <a:r>
              <a:rPr lang="it-IT" b="1" dirty="0">
                <a:solidFill>
                  <a:schemeClr val="tx2"/>
                </a:solidFill>
                <a:latin typeface="Calibri" panose="020F0502020204030204" pitchFamily="34" charset="0"/>
                <a:ea typeface="Times New Roman" panose="02020603050405020304" pitchFamily="18" charset="0"/>
                <a:cs typeface="Times New Roman" panose="02020603050405020304" pitchFamily="18" charset="0"/>
              </a:rPr>
              <a:t>Agenzia per i Servizi Sanitari Regionali (ASSR</a:t>
            </a:r>
            <a:r>
              <a:rPr lang="it-IT" dirty="0">
                <a:solidFill>
                  <a:schemeClr val="tx2"/>
                </a:solidFill>
                <a:latin typeface="Calibri" panose="020F0502020204030204" pitchFamily="34" charset="0"/>
                <a:ea typeface="Times New Roman" panose="02020603050405020304" pitchFamily="18" charset="0"/>
                <a:cs typeface="Times New Roman" panose="02020603050405020304" pitchFamily="18" charset="0"/>
              </a:rPr>
              <a:t>)</a:t>
            </a:r>
          </a:p>
        </p:txBody>
      </p:sp>
      <p:pic>
        <p:nvPicPr>
          <p:cNvPr id="8" name="Immagine 7">
            <a:extLst>
              <a:ext uri="{FF2B5EF4-FFF2-40B4-BE49-F238E27FC236}">
                <a16:creationId xmlns:a16="http://schemas.microsoft.com/office/drawing/2014/main" xmlns="" id="{F2214EA7-134D-4BDA-B6C3-45ABAAC147E8}"/>
              </a:ext>
            </a:extLst>
          </p:cNvPr>
          <p:cNvPicPr>
            <a:picLocks noChangeAspect="1"/>
          </p:cNvPicPr>
          <p:nvPr/>
        </p:nvPicPr>
        <p:blipFill rotWithShape="1">
          <a:blip r:embed="rId4"/>
          <a:srcRect l="33577" t="12084" r="34115" b="46665"/>
          <a:stretch/>
        </p:blipFill>
        <p:spPr>
          <a:xfrm>
            <a:off x="1154320" y="4168957"/>
            <a:ext cx="2235219" cy="1604567"/>
          </a:xfrm>
          <a:prstGeom prst="rect">
            <a:avLst/>
          </a:prstGeom>
        </p:spPr>
      </p:pic>
      <p:sp>
        <p:nvSpPr>
          <p:cNvPr id="7" name="Titolo 1">
            <a:extLst>
              <a:ext uri="{FF2B5EF4-FFF2-40B4-BE49-F238E27FC236}">
                <a16:creationId xmlns:a16="http://schemas.microsoft.com/office/drawing/2014/main" xmlns="" id="{1D06DECA-7100-445C-898C-E92E7E0C4CA6}"/>
              </a:ext>
            </a:extLst>
          </p:cNvPr>
          <p:cNvSpPr txBox="1">
            <a:spLocks/>
          </p:cNvSpPr>
          <p:nvPr/>
        </p:nvSpPr>
        <p:spPr>
          <a:xfrm>
            <a:off x="156411" y="564058"/>
            <a:ext cx="11730789" cy="769441"/>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it-IT" sz="4000" b="1" kern="0" dirty="0">
                <a:latin typeface="Calibri" panose="020F0502020204030204" pitchFamily="34" charset="0"/>
                <a:cs typeface="Calibri" panose="020F0502020204030204" pitchFamily="34" charset="0"/>
              </a:rPr>
              <a:t>Linee Guida</a:t>
            </a:r>
            <a:r>
              <a:rPr lang="it-IT" sz="2000" kern="0" dirty="0">
                <a:latin typeface="Calibri" panose="020F0502020204030204" pitchFamily="34" charset="0"/>
                <a:cs typeface="Calibri" panose="020F0502020204030204" pitchFamily="34" charset="0"/>
              </a:rPr>
              <a:t/>
            </a:r>
            <a:br>
              <a:rPr lang="it-IT" sz="2000" kern="0" dirty="0">
                <a:latin typeface="Calibri" panose="020F0502020204030204" pitchFamily="34" charset="0"/>
                <a:cs typeface="Calibri" panose="020F0502020204030204" pitchFamily="34" charset="0"/>
              </a:rPr>
            </a:br>
            <a:r>
              <a:rPr lang="it-IT" sz="2000" kern="0" dirty="0">
                <a:latin typeface="Calibri" panose="020F0502020204030204" pitchFamily="34" charset="0"/>
                <a:ea typeface="Times New Roman" panose="02020603050405020304" pitchFamily="18" charset="0"/>
                <a:cs typeface="Times New Roman" panose="02020603050405020304" pitchFamily="18" charset="0"/>
              </a:rPr>
              <a:t/>
            </a:r>
            <a:br>
              <a:rPr lang="it-IT" sz="2000" kern="0" dirty="0">
                <a:latin typeface="Calibri" panose="020F0502020204030204" pitchFamily="34" charset="0"/>
                <a:ea typeface="Times New Roman" panose="02020603050405020304" pitchFamily="18" charset="0"/>
                <a:cs typeface="Times New Roman" panose="02020603050405020304" pitchFamily="18" charset="0"/>
              </a:rPr>
            </a:br>
            <a:endParaRPr lang="it-IT" sz="2000" kern="0" dirty="0">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686373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xmlns="" id="{C6A3B040-5F79-4371-BC4C-E21A6B12C191}"/>
              </a:ext>
            </a:extLst>
          </p:cNvPr>
          <p:cNvPicPr>
            <a:picLocks noChangeAspect="1"/>
          </p:cNvPicPr>
          <p:nvPr/>
        </p:nvPicPr>
        <p:blipFill rotWithShape="1">
          <a:blip r:embed="rId2"/>
          <a:srcRect l="26769" t="23167" r="50000" b="9724"/>
          <a:stretch/>
        </p:blipFill>
        <p:spPr>
          <a:xfrm>
            <a:off x="1702192" y="146452"/>
            <a:ext cx="4042116" cy="6565095"/>
          </a:xfrm>
          <a:prstGeom prst="rect">
            <a:avLst/>
          </a:prstGeom>
        </p:spPr>
      </p:pic>
      <p:pic>
        <p:nvPicPr>
          <p:cNvPr id="3" name="Immagine 2">
            <a:extLst>
              <a:ext uri="{FF2B5EF4-FFF2-40B4-BE49-F238E27FC236}">
                <a16:creationId xmlns:a16="http://schemas.microsoft.com/office/drawing/2014/main" xmlns="" id="{DC339BF5-F7EF-45CF-9688-489C848A8931}"/>
              </a:ext>
            </a:extLst>
          </p:cNvPr>
          <p:cNvPicPr>
            <a:picLocks noChangeAspect="1"/>
          </p:cNvPicPr>
          <p:nvPr/>
        </p:nvPicPr>
        <p:blipFill rotWithShape="1">
          <a:blip r:embed="rId3"/>
          <a:srcRect l="26885" t="21934" r="50000" b="28195"/>
          <a:stretch/>
        </p:blipFill>
        <p:spPr>
          <a:xfrm>
            <a:off x="6935372" y="877962"/>
            <a:ext cx="4206240" cy="5102076"/>
          </a:xfrm>
          <a:prstGeom prst="rect">
            <a:avLst/>
          </a:prstGeom>
        </p:spPr>
      </p:pic>
    </p:spTree>
    <p:extLst>
      <p:ext uri="{BB962C8B-B14F-4D97-AF65-F5344CB8AC3E}">
        <p14:creationId xmlns:p14="http://schemas.microsoft.com/office/powerpoint/2010/main" val="31426335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36839D7E-9DAF-4F42-ACD7-ABB70E2C9E2C}"/>
              </a:ext>
            </a:extLst>
          </p:cNvPr>
          <p:cNvSpPr>
            <a:spLocks noGrp="1"/>
          </p:cNvSpPr>
          <p:nvPr>
            <p:ph type="title"/>
          </p:nvPr>
        </p:nvSpPr>
        <p:spPr>
          <a:xfrm>
            <a:off x="914400" y="25220"/>
            <a:ext cx="10363200" cy="1143000"/>
          </a:xfrm>
        </p:spPr>
        <p:txBody>
          <a:bodyPr/>
          <a:lstStyle/>
          <a:p>
            <a:r>
              <a:rPr lang="it-IT" dirty="0">
                <a:latin typeface="Calibri" panose="020F0502020204030204" pitchFamily="34" charset="0"/>
                <a:cs typeface="Calibri" panose="020F0502020204030204" pitchFamily="34" charset="0"/>
              </a:rPr>
              <a:t>Appropriatezza esami radiologici</a:t>
            </a:r>
          </a:p>
        </p:txBody>
      </p:sp>
      <p:sp>
        <p:nvSpPr>
          <p:cNvPr id="3" name="Segnaposto contenuto 2">
            <a:extLst>
              <a:ext uri="{FF2B5EF4-FFF2-40B4-BE49-F238E27FC236}">
                <a16:creationId xmlns:a16="http://schemas.microsoft.com/office/drawing/2014/main" xmlns="" id="{B9D0C127-AC14-4DB3-9DF8-3370EA5BA080}"/>
              </a:ext>
            </a:extLst>
          </p:cNvPr>
          <p:cNvSpPr>
            <a:spLocks noGrp="1"/>
          </p:cNvSpPr>
          <p:nvPr>
            <p:ph idx="1"/>
          </p:nvPr>
        </p:nvSpPr>
        <p:spPr>
          <a:xfrm>
            <a:off x="372485" y="1216348"/>
            <a:ext cx="11422966" cy="5556272"/>
          </a:xfrm>
          <a:solidFill>
            <a:schemeClr val="bg1">
              <a:lumMod val="75000"/>
            </a:schemeClr>
          </a:solidFill>
        </p:spPr>
        <p:txBody>
          <a:bodyPr/>
          <a:lstStyle/>
          <a:p>
            <a:pPr marL="0" indent="0" algn="ctr">
              <a:buNone/>
            </a:pPr>
            <a:r>
              <a:rPr lang="it-IT" sz="2400" dirty="0">
                <a:latin typeface="Calibri" panose="020F0502020204030204" pitchFamily="34" charset="0"/>
                <a:cs typeface="Calibri" panose="020F0502020204030204" pitchFamily="34" charset="0"/>
              </a:rPr>
              <a:t>Le prestazioni vengono classificate in cinque raccomandazioni:</a:t>
            </a:r>
          </a:p>
          <a:p>
            <a:pPr marL="0" indent="0" algn="just">
              <a:buNone/>
            </a:pPr>
            <a:endParaRPr lang="it-IT" sz="800" dirty="0">
              <a:latin typeface="Calibri" panose="020F0502020204030204" pitchFamily="34" charset="0"/>
              <a:cs typeface="Calibri" panose="020F0502020204030204" pitchFamily="34" charset="0"/>
            </a:endParaRPr>
          </a:p>
          <a:p>
            <a:pPr algn="just"/>
            <a:r>
              <a:rPr lang="it-IT" sz="2000" b="1" dirty="0">
                <a:solidFill>
                  <a:schemeClr val="tx2"/>
                </a:solidFill>
                <a:latin typeface="Calibri" panose="020F0502020204030204" pitchFamily="34" charset="0"/>
                <a:cs typeface="Calibri" panose="020F0502020204030204" pitchFamily="34" charset="0"/>
              </a:rPr>
              <a:t>Indagine indicata</a:t>
            </a:r>
            <a:endParaRPr lang="it-IT" sz="2000" b="1" dirty="0">
              <a:latin typeface="Calibri" panose="020F0502020204030204" pitchFamily="34" charset="0"/>
              <a:cs typeface="Calibri" panose="020F0502020204030204" pitchFamily="34" charset="0"/>
            </a:endParaRPr>
          </a:p>
          <a:p>
            <a:pPr marL="0" indent="0" algn="just">
              <a:buNone/>
            </a:pPr>
            <a:r>
              <a:rPr lang="it-IT" sz="2000" dirty="0">
                <a:latin typeface="Calibri" panose="020F0502020204030204" pitchFamily="34" charset="0"/>
                <a:cs typeface="Calibri" panose="020F0502020204030204" pitchFamily="34" charset="0"/>
              </a:rPr>
              <a:t>Contribuisce con grande probabilità alla diagnosi clinica e alla gestione del paziente</a:t>
            </a:r>
          </a:p>
          <a:p>
            <a:pPr algn="just"/>
            <a:endParaRPr lang="it-IT" sz="800" dirty="0">
              <a:latin typeface="Calibri" panose="020F0502020204030204" pitchFamily="34" charset="0"/>
              <a:cs typeface="Calibri" panose="020F0502020204030204" pitchFamily="34" charset="0"/>
            </a:endParaRPr>
          </a:p>
          <a:p>
            <a:pPr algn="just"/>
            <a:r>
              <a:rPr lang="it-IT" sz="2000" b="1" dirty="0">
                <a:solidFill>
                  <a:schemeClr val="tx2"/>
                </a:solidFill>
                <a:latin typeface="Calibri" panose="020F0502020204030204" pitchFamily="34" charset="0"/>
                <a:cs typeface="Calibri" panose="020F0502020204030204" pitchFamily="34" charset="0"/>
              </a:rPr>
              <a:t>Indagine specialistica</a:t>
            </a:r>
            <a:r>
              <a:rPr lang="it-IT" sz="2000" b="1" dirty="0">
                <a:latin typeface="Calibri" panose="020F0502020204030204" pitchFamily="34" charset="0"/>
                <a:cs typeface="Calibri" panose="020F0502020204030204" pitchFamily="34" charset="0"/>
              </a:rPr>
              <a:t> </a:t>
            </a:r>
          </a:p>
          <a:p>
            <a:pPr marL="0" indent="0" algn="just">
              <a:buNone/>
            </a:pPr>
            <a:r>
              <a:rPr lang="it-IT" sz="2000" dirty="0">
                <a:latin typeface="Calibri" panose="020F0502020204030204" pitchFamily="34" charset="0"/>
                <a:cs typeface="Calibri" panose="020F0502020204030204" pitchFamily="34" charset="0"/>
              </a:rPr>
              <a:t>Complessa o costosa da eseguire di norma su richiesta di medici che dispongono dell’esperienza clinica atta a valutare i risultati dell’indagine e ad agire di conseguenza</a:t>
            </a:r>
          </a:p>
          <a:p>
            <a:pPr algn="just"/>
            <a:endParaRPr lang="it-IT" sz="800" dirty="0">
              <a:latin typeface="Calibri" panose="020F0502020204030204" pitchFamily="34" charset="0"/>
              <a:cs typeface="Calibri" panose="020F0502020204030204" pitchFamily="34" charset="0"/>
            </a:endParaRPr>
          </a:p>
          <a:p>
            <a:pPr algn="just"/>
            <a:r>
              <a:rPr lang="it-IT" sz="2000" b="1" dirty="0">
                <a:solidFill>
                  <a:schemeClr val="tx2"/>
                </a:solidFill>
                <a:latin typeface="Calibri" panose="020F0502020204030204" pitchFamily="34" charset="0"/>
                <a:cs typeface="Calibri" panose="020F0502020204030204" pitchFamily="34" charset="0"/>
              </a:rPr>
              <a:t>Indagine inizialmente non indicata</a:t>
            </a:r>
            <a:r>
              <a:rPr lang="it-IT" sz="2000" b="1" dirty="0">
                <a:latin typeface="Calibri" panose="020F0502020204030204" pitchFamily="34" charset="0"/>
                <a:cs typeface="Calibri" panose="020F0502020204030204" pitchFamily="34" charset="0"/>
              </a:rPr>
              <a:t> </a:t>
            </a:r>
          </a:p>
          <a:p>
            <a:pPr marL="0" indent="0" algn="just">
              <a:buNone/>
            </a:pPr>
            <a:r>
              <a:rPr lang="it-IT" sz="2000" dirty="0">
                <a:latin typeface="Calibri" panose="020F0502020204030204" pitchFamily="34" charset="0"/>
                <a:cs typeface="Calibri" panose="020F0502020204030204" pitchFamily="34" charset="0"/>
              </a:rPr>
              <a:t>Questa situazione riguarda i casi nei quali l’esperienza dimostra che il problema clinico di solito si risolve con il tempo. Si consiglia pertanto di rinviare lo studio e di eseguirlo unicamente qualora permangano i sintomi</a:t>
            </a:r>
          </a:p>
          <a:p>
            <a:pPr algn="just"/>
            <a:endParaRPr lang="it-IT" sz="800" dirty="0">
              <a:latin typeface="Calibri" panose="020F0502020204030204" pitchFamily="34" charset="0"/>
              <a:cs typeface="Calibri" panose="020F0502020204030204" pitchFamily="34" charset="0"/>
            </a:endParaRPr>
          </a:p>
          <a:p>
            <a:pPr algn="just"/>
            <a:r>
              <a:rPr lang="it-IT" sz="2000" b="1" dirty="0">
                <a:solidFill>
                  <a:schemeClr val="tx2"/>
                </a:solidFill>
                <a:latin typeface="Calibri" panose="020F0502020204030204" pitchFamily="34" charset="0"/>
                <a:cs typeface="Calibri" panose="020F0502020204030204" pitchFamily="34" charset="0"/>
              </a:rPr>
              <a:t>Indagine non indicata di routine</a:t>
            </a:r>
            <a:r>
              <a:rPr lang="it-IT" sz="2000" b="1" dirty="0">
                <a:latin typeface="Calibri" panose="020F0502020204030204" pitchFamily="34" charset="0"/>
                <a:cs typeface="Calibri" panose="020F0502020204030204" pitchFamily="34" charset="0"/>
              </a:rPr>
              <a:t> </a:t>
            </a:r>
          </a:p>
          <a:p>
            <a:pPr marL="0" indent="0" algn="just">
              <a:buNone/>
            </a:pPr>
            <a:r>
              <a:rPr lang="it-IT" sz="2000" dirty="0">
                <a:latin typeface="Calibri" panose="020F0502020204030204" pitchFamily="34" charset="0"/>
                <a:cs typeface="Calibri" panose="020F0502020204030204" pitchFamily="34" charset="0"/>
              </a:rPr>
              <a:t>Richiesta soddisfatta qualora il medico la motivi in modo incontrovertibile </a:t>
            </a:r>
          </a:p>
          <a:p>
            <a:pPr algn="just"/>
            <a:endParaRPr lang="it-IT" sz="800" dirty="0">
              <a:latin typeface="Calibri" panose="020F0502020204030204" pitchFamily="34" charset="0"/>
              <a:cs typeface="Calibri" panose="020F0502020204030204" pitchFamily="34" charset="0"/>
            </a:endParaRPr>
          </a:p>
          <a:p>
            <a:pPr algn="just"/>
            <a:r>
              <a:rPr lang="it-IT" sz="2000" b="1" dirty="0">
                <a:solidFill>
                  <a:schemeClr val="tx2"/>
                </a:solidFill>
                <a:latin typeface="Calibri" panose="020F0502020204030204" pitchFamily="34" charset="0"/>
                <a:cs typeface="Calibri" panose="020F0502020204030204" pitchFamily="34" charset="0"/>
              </a:rPr>
              <a:t>Indagine non indicata</a:t>
            </a:r>
            <a:endParaRPr lang="it-IT" sz="2000" b="1" dirty="0">
              <a:latin typeface="Calibri" panose="020F0502020204030204" pitchFamily="34" charset="0"/>
              <a:cs typeface="Calibri" panose="020F0502020204030204" pitchFamily="34" charset="0"/>
            </a:endParaRPr>
          </a:p>
          <a:p>
            <a:pPr marL="0" indent="0" algn="just">
              <a:buNone/>
            </a:pPr>
            <a:r>
              <a:rPr lang="it-IT" sz="2000" dirty="0">
                <a:latin typeface="Calibri" panose="020F0502020204030204" pitchFamily="34" charset="0"/>
                <a:cs typeface="Calibri" panose="020F0502020204030204" pitchFamily="34" charset="0"/>
              </a:rPr>
              <a:t>In tal caso manca la base logica all’esecuzione dell’indagine </a:t>
            </a:r>
            <a:endParaRPr lang="it-IT" sz="2000" dirty="0"/>
          </a:p>
        </p:txBody>
      </p:sp>
    </p:spTree>
    <p:extLst>
      <p:ext uri="{BB962C8B-B14F-4D97-AF65-F5344CB8AC3E}">
        <p14:creationId xmlns:p14="http://schemas.microsoft.com/office/powerpoint/2010/main" val="41624998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F5F51068-02F0-4B70-9915-9D6C82F4B649}"/>
              </a:ext>
            </a:extLst>
          </p:cNvPr>
          <p:cNvSpPr>
            <a:spLocks noGrp="1"/>
          </p:cNvSpPr>
          <p:nvPr>
            <p:ph type="title"/>
          </p:nvPr>
        </p:nvSpPr>
        <p:spPr>
          <a:xfrm>
            <a:off x="914400" y="412648"/>
            <a:ext cx="10363200" cy="1143000"/>
          </a:xfrm>
        </p:spPr>
        <p:txBody>
          <a:bodyPr/>
          <a:lstStyle/>
          <a:p>
            <a:r>
              <a:rPr lang="it-IT" altLang="it-IT" sz="3600" dirty="0">
                <a:solidFill>
                  <a:srgbClr val="FFC000"/>
                </a:solidFill>
                <a:latin typeface="Calibri" panose="020F0502020204030204" pitchFamily="34" charset="0"/>
                <a:ea typeface="Times New Roman" panose="02020603050405020304" pitchFamily="18" charset="0"/>
                <a:cs typeface="Calibri" panose="020F0502020204030204" pitchFamily="34" charset="0"/>
              </a:rPr>
              <a:t>Classificazione delle indagini radiologiche </a:t>
            </a:r>
            <a:br>
              <a:rPr lang="it-IT" altLang="it-IT" sz="3600" dirty="0">
                <a:solidFill>
                  <a:srgbClr val="FFC000"/>
                </a:solidFill>
                <a:latin typeface="Calibri" panose="020F0502020204030204" pitchFamily="34" charset="0"/>
                <a:ea typeface="Times New Roman" panose="02020603050405020304" pitchFamily="18" charset="0"/>
                <a:cs typeface="Calibri" panose="020F0502020204030204" pitchFamily="34" charset="0"/>
              </a:rPr>
            </a:br>
            <a:r>
              <a:rPr lang="it-IT" altLang="it-IT" sz="3600" dirty="0">
                <a:solidFill>
                  <a:srgbClr val="FFC000"/>
                </a:solidFill>
                <a:latin typeface="Calibri" panose="020F0502020204030204" pitchFamily="34" charset="0"/>
                <a:ea typeface="Times New Roman" panose="02020603050405020304" pitchFamily="18" charset="0"/>
                <a:cs typeface="Calibri" panose="020F0502020204030204" pitchFamily="34" charset="0"/>
              </a:rPr>
              <a:t>in funzione dell’esposizione</a:t>
            </a:r>
            <a:endParaRPr lang="it-IT" sz="3600" dirty="0">
              <a:solidFill>
                <a:srgbClr val="FFC000"/>
              </a:solidFill>
              <a:latin typeface="Calibri" panose="020F0502020204030204" pitchFamily="34" charset="0"/>
              <a:cs typeface="Calibri" panose="020F0502020204030204" pitchFamily="34" charset="0"/>
            </a:endParaRPr>
          </a:p>
        </p:txBody>
      </p:sp>
      <p:graphicFrame>
        <p:nvGraphicFramePr>
          <p:cNvPr id="4" name="Segnaposto contenuto 3">
            <a:extLst>
              <a:ext uri="{FF2B5EF4-FFF2-40B4-BE49-F238E27FC236}">
                <a16:creationId xmlns:a16="http://schemas.microsoft.com/office/drawing/2014/main" xmlns="" id="{649260A9-261D-46D7-8F53-A5C1227808AE}"/>
              </a:ext>
            </a:extLst>
          </p:cNvPr>
          <p:cNvGraphicFramePr>
            <a:graphicFrameLocks noGrp="1"/>
          </p:cNvGraphicFramePr>
          <p:nvPr>
            <p:ph idx="1"/>
            <p:extLst>
              <p:ext uri="{D42A27DB-BD31-4B8C-83A1-F6EECF244321}">
                <p14:modId xmlns:p14="http://schemas.microsoft.com/office/powerpoint/2010/main" val="4134160728"/>
              </p:ext>
            </p:extLst>
          </p:nvPr>
        </p:nvGraphicFramePr>
        <p:xfrm>
          <a:off x="2194559" y="1688123"/>
          <a:ext cx="7765367" cy="4909629"/>
        </p:xfrm>
        <a:graphic>
          <a:graphicData uri="http://schemas.openxmlformats.org/drawingml/2006/table">
            <a:tbl>
              <a:tblPr>
                <a:tableStyleId>{E8B1032C-EA38-4F05-BA0D-38AFFFC7BED3}</a:tableStyleId>
              </a:tblPr>
              <a:tblGrid>
                <a:gridCol w="760218">
                  <a:extLst>
                    <a:ext uri="{9D8B030D-6E8A-4147-A177-3AD203B41FA5}">
                      <a16:colId xmlns:a16="http://schemas.microsoft.com/office/drawing/2014/main" xmlns="" val="2472346669"/>
                    </a:ext>
                  </a:extLst>
                </a:gridCol>
                <a:gridCol w="1432871">
                  <a:extLst>
                    <a:ext uri="{9D8B030D-6E8A-4147-A177-3AD203B41FA5}">
                      <a16:colId xmlns:a16="http://schemas.microsoft.com/office/drawing/2014/main" xmlns="" val="2866475400"/>
                    </a:ext>
                  </a:extLst>
                </a:gridCol>
                <a:gridCol w="5572278">
                  <a:extLst>
                    <a:ext uri="{9D8B030D-6E8A-4147-A177-3AD203B41FA5}">
                      <a16:colId xmlns:a16="http://schemas.microsoft.com/office/drawing/2014/main" xmlns="" val="930462665"/>
                    </a:ext>
                  </a:extLst>
                </a:gridCol>
              </a:tblGrid>
              <a:tr h="752285">
                <a:tc>
                  <a:txBody>
                    <a:bodyPr/>
                    <a:lstStyle/>
                    <a:p>
                      <a:pPr algn="just">
                        <a:lnSpc>
                          <a:spcPct val="115000"/>
                        </a:lnSpc>
                        <a:spcAft>
                          <a:spcPts val="0"/>
                        </a:spcAft>
                      </a:pPr>
                      <a:r>
                        <a:rPr lang="fr-FR" sz="1800" b="1" dirty="0">
                          <a:effectLst/>
                          <a:latin typeface="Calibri" panose="020F0502020204030204" pitchFamily="34" charset="0"/>
                          <a:cs typeface="Calibri" panose="020F0502020204030204" pitchFamily="34" charset="0"/>
                        </a:rPr>
                        <a:t>Classe</a:t>
                      </a:r>
                      <a:endParaRPr lang="it-IT" sz="1800" b="1" dirty="0">
                        <a:effectLst/>
                        <a:latin typeface="Calibri" panose="020F0502020204030204" pitchFamily="34" charset="0"/>
                        <a:ea typeface="Calibri" panose="020F0502020204030204" pitchFamily="34" charset="0"/>
                        <a:cs typeface="Calibri" panose="020F0502020204030204" pitchFamily="34" charset="0"/>
                      </a:endParaRPr>
                    </a:p>
                  </a:txBody>
                  <a:tcPr marL="34925" marR="34925" marT="34925" marB="34925"/>
                </a:tc>
                <a:tc>
                  <a:txBody>
                    <a:bodyPr/>
                    <a:lstStyle/>
                    <a:p>
                      <a:pPr algn="just">
                        <a:lnSpc>
                          <a:spcPct val="115000"/>
                        </a:lnSpc>
                        <a:spcAft>
                          <a:spcPts val="0"/>
                        </a:spcAft>
                      </a:pPr>
                      <a:r>
                        <a:rPr lang="fr-FR" sz="1800" b="1">
                          <a:effectLst/>
                          <a:latin typeface="Calibri" panose="020F0502020204030204" pitchFamily="34" charset="0"/>
                          <a:cs typeface="Calibri" panose="020F0502020204030204" pitchFamily="34" charset="0"/>
                        </a:rPr>
                        <a:t>Dose efficace</a:t>
                      </a:r>
                      <a:endParaRPr lang="it-IT" sz="1800" b="1">
                        <a:effectLst/>
                        <a:latin typeface="Calibri" panose="020F0502020204030204" pitchFamily="34" charset="0"/>
                        <a:ea typeface="Calibri" panose="020F0502020204030204" pitchFamily="34" charset="0"/>
                        <a:cs typeface="Calibri" panose="020F0502020204030204" pitchFamily="34" charset="0"/>
                      </a:endParaRPr>
                    </a:p>
                  </a:txBody>
                  <a:tcPr marL="0" marR="0" marT="0" marB="0"/>
                </a:tc>
                <a:tc>
                  <a:txBody>
                    <a:bodyPr/>
                    <a:lstStyle/>
                    <a:p>
                      <a:pPr algn="just">
                        <a:lnSpc>
                          <a:spcPct val="115000"/>
                        </a:lnSpc>
                        <a:spcAft>
                          <a:spcPts val="0"/>
                        </a:spcAft>
                      </a:pPr>
                      <a:r>
                        <a:rPr lang="it-IT" sz="1800" b="1" dirty="0">
                          <a:effectLst/>
                          <a:latin typeface="Calibri" panose="020F0502020204030204" pitchFamily="34" charset="0"/>
                          <a:cs typeface="Calibri" panose="020F0502020204030204" pitchFamily="34" charset="0"/>
                        </a:rPr>
                        <a:t>Esempi</a:t>
                      </a:r>
                      <a:endParaRPr lang="it-IT" sz="1800" b="1" dirty="0">
                        <a:effectLst/>
                        <a:latin typeface="Calibri" panose="020F0502020204030204" pitchFamily="34" charset="0"/>
                        <a:ea typeface="Calibri" panose="020F0502020204030204" pitchFamily="34" charset="0"/>
                        <a:cs typeface="Calibri" panose="020F0502020204030204" pitchFamily="34" charset="0"/>
                      </a:endParaRPr>
                    </a:p>
                  </a:txBody>
                  <a:tcPr marL="0" marR="0" marT="0" marB="0"/>
                </a:tc>
                <a:extLst>
                  <a:ext uri="{0D108BD9-81ED-4DB2-BD59-A6C34878D82A}">
                    <a16:rowId xmlns:a16="http://schemas.microsoft.com/office/drawing/2014/main" xmlns="" val="3359586094"/>
                  </a:ext>
                </a:extLst>
              </a:tr>
              <a:tr h="752285">
                <a:tc>
                  <a:txBody>
                    <a:bodyPr/>
                    <a:lstStyle/>
                    <a:p>
                      <a:pPr algn="just">
                        <a:lnSpc>
                          <a:spcPct val="115000"/>
                        </a:lnSpc>
                        <a:spcAft>
                          <a:spcPts val="0"/>
                        </a:spcAft>
                      </a:pPr>
                      <a:r>
                        <a:rPr lang="it-IT" sz="1800" b="1">
                          <a:effectLst/>
                          <a:latin typeface="Calibri" panose="020F0502020204030204" pitchFamily="34" charset="0"/>
                          <a:cs typeface="Calibri" panose="020F0502020204030204" pitchFamily="34" charset="0"/>
                        </a:rPr>
                        <a:t>0</a:t>
                      </a:r>
                      <a:endParaRPr lang="it-IT" sz="1800" b="1">
                        <a:effectLst/>
                        <a:latin typeface="Calibri" panose="020F0502020204030204" pitchFamily="34" charset="0"/>
                        <a:ea typeface="Calibri" panose="020F0502020204030204" pitchFamily="34" charset="0"/>
                        <a:cs typeface="Calibri" panose="020F0502020204030204" pitchFamily="34" charset="0"/>
                      </a:endParaRPr>
                    </a:p>
                  </a:txBody>
                  <a:tcPr marL="34925" marR="34925" marT="34925" marB="34925"/>
                </a:tc>
                <a:tc>
                  <a:txBody>
                    <a:bodyPr/>
                    <a:lstStyle/>
                    <a:p>
                      <a:pPr algn="just">
                        <a:lnSpc>
                          <a:spcPct val="115000"/>
                        </a:lnSpc>
                        <a:spcAft>
                          <a:spcPts val="0"/>
                        </a:spcAft>
                      </a:pPr>
                      <a:r>
                        <a:rPr lang="it-IT" sz="1800">
                          <a:effectLst/>
                          <a:latin typeface="Calibri" panose="020F0502020204030204" pitchFamily="34" charset="0"/>
                          <a:cs typeface="Calibri" panose="020F0502020204030204" pitchFamily="34" charset="0"/>
                        </a:rPr>
                        <a:t>0 mSv</a:t>
                      </a:r>
                      <a:endParaRPr lang="it-IT" sz="1800">
                        <a:effectLst/>
                        <a:latin typeface="Calibri" panose="020F0502020204030204" pitchFamily="34" charset="0"/>
                        <a:ea typeface="Calibri" panose="020F0502020204030204" pitchFamily="34" charset="0"/>
                        <a:cs typeface="Calibri" panose="020F0502020204030204" pitchFamily="34" charset="0"/>
                      </a:endParaRPr>
                    </a:p>
                  </a:txBody>
                  <a:tcPr marL="0" marR="0" marT="0" marB="0"/>
                </a:tc>
                <a:tc>
                  <a:txBody>
                    <a:bodyPr/>
                    <a:lstStyle/>
                    <a:p>
                      <a:pPr algn="just">
                        <a:lnSpc>
                          <a:spcPct val="115000"/>
                        </a:lnSpc>
                        <a:spcAft>
                          <a:spcPts val="0"/>
                        </a:spcAft>
                      </a:pPr>
                      <a:r>
                        <a:rPr lang="it-IT" sz="1800">
                          <a:effectLst/>
                          <a:latin typeface="Calibri" panose="020F0502020204030204" pitchFamily="34" charset="0"/>
                          <a:cs typeface="Calibri" panose="020F0502020204030204" pitchFamily="34" charset="0"/>
                        </a:rPr>
                        <a:t>US, RM</a:t>
                      </a:r>
                      <a:endParaRPr lang="it-IT" sz="1800">
                        <a:effectLst/>
                        <a:latin typeface="Calibri" panose="020F0502020204030204" pitchFamily="34" charset="0"/>
                        <a:ea typeface="Calibri" panose="020F0502020204030204" pitchFamily="34" charset="0"/>
                        <a:cs typeface="Calibri" panose="020F0502020204030204" pitchFamily="34" charset="0"/>
                      </a:endParaRPr>
                    </a:p>
                  </a:txBody>
                  <a:tcPr marL="0" marR="0" marT="0" marB="0"/>
                </a:tc>
                <a:extLst>
                  <a:ext uri="{0D108BD9-81ED-4DB2-BD59-A6C34878D82A}">
                    <a16:rowId xmlns:a16="http://schemas.microsoft.com/office/drawing/2014/main" xmlns="" val="1037366365"/>
                  </a:ext>
                </a:extLst>
              </a:tr>
              <a:tr h="752285">
                <a:tc>
                  <a:txBody>
                    <a:bodyPr/>
                    <a:lstStyle/>
                    <a:p>
                      <a:pPr algn="just">
                        <a:lnSpc>
                          <a:spcPct val="115000"/>
                        </a:lnSpc>
                        <a:spcAft>
                          <a:spcPts val="0"/>
                        </a:spcAft>
                      </a:pPr>
                      <a:r>
                        <a:rPr lang="it-IT" sz="1800" b="1" dirty="0">
                          <a:effectLst/>
                          <a:latin typeface="Calibri" panose="020F0502020204030204" pitchFamily="34" charset="0"/>
                          <a:cs typeface="Calibri" panose="020F0502020204030204" pitchFamily="34" charset="0"/>
                        </a:rPr>
                        <a:t>I</a:t>
                      </a:r>
                      <a:endParaRPr lang="it-IT" sz="1800" b="1" dirty="0">
                        <a:effectLst/>
                        <a:latin typeface="Calibri" panose="020F0502020204030204" pitchFamily="34" charset="0"/>
                        <a:ea typeface="Calibri" panose="020F0502020204030204" pitchFamily="34" charset="0"/>
                        <a:cs typeface="Calibri" panose="020F0502020204030204" pitchFamily="34" charset="0"/>
                      </a:endParaRPr>
                    </a:p>
                  </a:txBody>
                  <a:tcPr marL="34925" marR="34925" marT="34925" marB="34925"/>
                </a:tc>
                <a:tc>
                  <a:txBody>
                    <a:bodyPr/>
                    <a:lstStyle/>
                    <a:p>
                      <a:pPr algn="just">
                        <a:lnSpc>
                          <a:spcPct val="115000"/>
                        </a:lnSpc>
                        <a:spcAft>
                          <a:spcPts val="0"/>
                        </a:spcAft>
                      </a:pPr>
                      <a:r>
                        <a:rPr lang="it-IT" sz="1800">
                          <a:effectLst/>
                          <a:latin typeface="Calibri" panose="020F0502020204030204" pitchFamily="34" charset="0"/>
                          <a:cs typeface="Calibri" panose="020F0502020204030204" pitchFamily="34" charset="0"/>
                        </a:rPr>
                        <a:t>&lt;1mSv</a:t>
                      </a:r>
                      <a:endParaRPr lang="it-IT" sz="1800">
                        <a:effectLst/>
                        <a:latin typeface="Calibri" panose="020F0502020204030204" pitchFamily="34" charset="0"/>
                        <a:ea typeface="Calibri" panose="020F0502020204030204" pitchFamily="34" charset="0"/>
                        <a:cs typeface="Calibri" panose="020F0502020204030204" pitchFamily="34" charset="0"/>
                      </a:endParaRPr>
                    </a:p>
                  </a:txBody>
                  <a:tcPr marL="0" marR="0" marT="0" marB="0"/>
                </a:tc>
                <a:tc>
                  <a:txBody>
                    <a:bodyPr/>
                    <a:lstStyle/>
                    <a:p>
                      <a:pPr algn="just">
                        <a:lnSpc>
                          <a:spcPct val="115000"/>
                        </a:lnSpc>
                        <a:spcAft>
                          <a:spcPts val="0"/>
                        </a:spcAft>
                      </a:pPr>
                      <a:r>
                        <a:rPr lang="it-IT" sz="1800" dirty="0" err="1">
                          <a:effectLst/>
                          <a:latin typeface="Calibri" panose="020F0502020204030204" pitchFamily="34" charset="0"/>
                          <a:cs typeface="Calibri" panose="020F0502020204030204" pitchFamily="34" charset="0"/>
                        </a:rPr>
                        <a:t>Rx</a:t>
                      </a:r>
                      <a:r>
                        <a:rPr lang="it-IT" sz="1800" dirty="0">
                          <a:effectLst/>
                          <a:latin typeface="Calibri" panose="020F0502020204030204" pitchFamily="34" charset="0"/>
                          <a:cs typeface="Calibri" panose="020F0502020204030204" pitchFamily="34" charset="0"/>
                        </a:rPr>
                        <a:t> torace, </a:t>
                      </a:r>
                      <a:r>
                        <a:rPr lang="it-IT" sz="1800" dirty="0" err="1">
                          <a:effectLst/>
                          <a:latin typeface="Calibri" panose="020F0502020204030204" pitchFamily="34" charset="0"/>
                          <a:cs typeface="Calibri" panose="020F0502020204030204" pitchFamily="34" charset="0"/>
                        </a:rPr>
                        <a:t>Rx</a:t>
                      </a:r>
                      <a:r>
                        <a:rPr lang="it-IT" sz="1800" dirty="0">
                          <a:effectLst/>
                          <a:latin typeface="Calibri" panose="020F0502020204030204" pitchFamily="34" charset="0"/>
                          <a:cs typeface="Calibri" panose="020F0502020204030204" pitchFamily="34" charset="0"/>
                        </a:rPr>
                        <a:t> arti, </a:t>
                      </a:r>
                      <a:r>
                        <a:rPr lang="it-IT" sz="1800" dirty="0" err="1">
                          <a:effectLst/>
                          <a:latin typeface="Calibri" panose="020F0502020204030204" pitchFamily="34" charset="0"/>
                          <a:cs typeface="Calibri" panose="020F0502020204030204" pitchFamily="34" charset="0"/>
                        </a:rPr>
                        <a:t>Rx</a:t>
                      </a:r>
                      <a:r>
                        <a:rPr lang="it-IT" sz="1800" dirty="0">
                          <a:effectLst/>
                          <a:latin typeface="Calibri" panose="020F0502020204030204" pitchFamily="34" charset="0"/>
                          <a:cs typeface="Calibri" panose="020F0502020204030204" pitchFamily="34" charset="0"/>
                        </a:rPr>
                        <a:t> cranio, </a:t>
                      </a:r>
                      <a:r>
                        <a:rPr lang="it-IT" sz="1800" dirty="0" err="1">
                          <a:effectLst/>
                          <a:latin typeface="Calibri" panose="020F0502020204030204" pitchFamily="34" charset="0"/>
                          <a:cs typeface="Calibri" panose="020F0502020204030204" pitchFamily="34" charset="0"/>
                        </a:rPr>
                        <a:t>Rx</a:t>
                      </a:r>
                      <a:r>
                        <a:rPr lang="it-IT" sz="1800" dirty="0">
                          <a:effectLst/>
                          <a:latin typeface="Calibri" panose="020F0502020204030204" pitchFamily="34" charset="0"/>
                          <a:cs typeface="Calibri" panose="020F0502020204030204" pitchFamily="34" charset="0"/>
                        </a:rPr>
                        <a:t> colonna cervicale e dorsale</a:t>
                      </a:r>
                      <a:endParaRPr lang="it-IT" sz="1800" dirty="0">
                        <a:effectLst/>
                        <a:latin typeface="Calibri" panose="020F0502020204030204" pitchFamily="34" charset="0"/>
                        <a:ea typeface="Calibri" panose="020F0502020204030204" pitchFamily="34" charset="0"/>
                        <a:cs typeface="Calibri" panose="020F0502020204030204" pitchFamily="34" charset="0"/>
                      </a:endParaRPr>
                    </a:p>
                  </a:txBody>
                  <a:tcPr marL="0" marR="0" marT="0" marB="0"/>
                </a:tc>
                <a:extLst>
                  <a:ext uri="{0D108BD9-81ED-4DB2-BD59-A6C34878D82A}">
                    <a16:rowId xmlns:a16="http://schemas.microsoft.com/office/drawing/2014/main" xmlns="" val="349669951"/>
                  </a:ext>
                </a:extLst>
              </a:tr>
              <a:tr h="1148204">
                <a:tc>
                  <a:txBody>
                    <a:bodyPr/>
                    <a:lstStyle/>
                    <a:p>
                      <a:pPr algn="just">
                        <a:lnSpc>
                          <a:spcPct val="115000"/>
                        </a:lnSpc>
                        <a:spcAft>
                          <a:spcPts val="0"/>
                        </a:spcAft>
                      </a:pPr>
                      <a:r>
                        <a:rPr lang="it-IT" sz="1800" b="1" dirty="0">
                          <a:effectLst/>
                          <a:latin typeface="Calibri" panose="020F0502020204030204" pitchFamily="34" charset="0"/>
                          <a:cs typeface="Calibri" panose="020F0502020204030204" pitchFamily="34" charset="0"/>
                        </a:rPr>
                        <a:t>II</a:t>
                      </a:r>
                      <a:endParaRPr lang="it-IT" sz="1800" b="1" dirty="0">
                        <a:effectLst/>
                        <a:latin typeface="Calibri" panose="020F0502020204030204" pitchFamily="34" charset="0"/>
                        <a:ea typeface="Calibri" panose="020F0502020204030204" pitchFamily="34" charset="0"/>
                        <a:cs typeface="Calibri" panose="020F0502020204030204" pitchFamily="34" charset="0"/>
                      </a:endParaRPr>
                    </a:p>
                  </a:txBody>
                  <a:tcPr marL="34925" marR="34925" marT="34925" marB="34925"/>
                </a:tc>
                <a:tc>
                  <a:txBody>
                    <a:bodyPr/>
                    <a:lstStyle/>
                    <a:p>
                      <a:pPr algn="just">
                        <a:lnSpc>
                          <a:spcPct val="115000"/>
                        </a:lnSpc>
                        <a:spcAft>
                          <a:spcPts val="0"/>
                        </a:spcAft>
                      </a:pPr>
                      <a:r>
                        <a:rPr lang="it-IT" sz="1800">
                          <a:effectLst/>
                          <a:latin typeface="Calibri" panose="020F0502020204030204" pitchFamily="34" charset="0"/>
                          <a:cs typeface="Calibri" panose="020F0502020204030204" pitchFamily="34" charset="0"/>
                        </a:rPr>
                        <a:t>1-5 mSv</a:t>
                      </a:r>
                      <a:endParaRPr lang="it-IT" sz="1800">
                        <a:effectLst/>
                        <a:latin typeface="Calibri" panose="020F0502020204030204" pitchFamily="34" charset="0"/>
                        <a:ea typeface="Calibri" panose="020F0502020204030204" pitchFamily="34" charset="0"/>
                        <a:cs typeface="Calibri" panose="020F0502020204030204" pitchFamily="34" charset="0"/>
                      </a:endParaRPr>
                    </a:p>
                  </a:txBody>
                  <a:tcPr marL="0" marR="0" marT="0" marB="0"/>
                </a:tc>
                <a:tc>
                  <a:txBody>
                    <a:bodyPr/>
                    <a:lstStyle/>
                    <a:p>
                      <a:pPr algn="just">
                        <a:lnSpc>
                          <a:spcPct val="115000"/>
                        </a:lnSpc>
                        <a:spcAft>
                          <a:spcPts val="0"/>
                        </a:spcAft>
                      </a:pPr>
                      <a:r>
                        <a:rPr lang="it-IT" sz="1800" dirty="0" err="1">
                          <a:effectLst/>
                          <a:latin typeface="Calibri" panose="020F0502020204030204" pitchFamily="34" charset="0"/>
                          <a:cs typeface="Calibri" panose="020F0502020204030204" pitchFamily="34" charset="0"/>
                        </a:rPr>
                        <a:t>Rx</a:t>
                      </a:r>
                      <a:r>
                        <a:rPr lang="it-IT" sz="1800" dirty="0">
                          <a:effectLst/>
                          <a:latin typeface="Calibri" panose="020F0502020204030204" pitchFamily="34" charset="0"/>
                          <a:cs typeface="Calibri" panose="020F0502020204030204" pitchFamily="34" charset="0"/>
                        </a:rPr>
                        <a:t> addome, </a:t>
                      </a:r>
                      <a:r>
                        <a:rPr lang="it-IT" sz="1800" dirty="0" err="1">
                          <a:effectLst/>
                          <a:latin typeface="Calibri" panose="020F0502020204030204" pitchFamily="34" charset="0"/>
                          <a:cs typeface="Calibri" panose="020F0502020204030204" pitchFamily="34" charset="0"/>
                        </a:rPr>
                        <a:t>Rx</a:t>
                      </a:r>
                      <a:r>
                        <a:rPr lang="it-IT" sz="1800" dirty="0">
                          <a:effectLst/>
                          <a:latin typeface="Calibri" panose="020F0502020204030204" pitchFamily="34" charset="0"/>
                          <a:cs typeface="Calibri" panose="020F0502020204030204" pitchFamily="34" charset="0"/>
                        </a:rPr>
                        <a:t> colonna lombare, Urografia, Clisma opaco,</a:t>
                      </a:r>
                    </a:p>
                    <a:p>
                      <a:pPr algn="just">
                        <a:lnSpc>
                          <a:spcPct val="115000"/>
                        </a:lnSpc>
                        <a:spcAft>
                          <a:spcPts val="0"/>
                        </a:spcAft>
                      </a:pPr>
                      <a:r>
                        <a:rPr lang="it-IT" sz="1800" dirty="0">
                          <a:effectLst/>
                          <a:latin typeface="Calibri" panose="020F0502020204030204" pitchFamily="34" charset="0"/>
                          <a:cs typeface="Calibri" panose="020F0502020204030204" pitchFamily="34" charset="0"/>
                        </a:rPr>
                        <a:t>TC Capo, TC Collo, Scintigrafia scheletrica</a:t>
                      </a:r>
                      <a:endParaRPr lang="it-IT" sz="1800" dirty="0">
                        <a:effectLst/>
                        <a:latin typeface="Calibri" panose="020F0502020204030204" pitchFamily="34" charset="0"/>
                        <a:ea typeface="Calibri" panose="020F0502020204030204" pitchFamily="34" charset="0"/>
                        <a:cs typeface="Calibri" panose="020F0502020204030204" pitchFamily="34" charset="0"/>
                      </a:endParaRPr>
                    </a:p>
                  </a:txBody>
                  <a:tcPr marL="0" marR="0" marT="0" marB="0"/>
                </a:tc>
                <a:extLst>
                  <a:ext uri="{0D108BD9-81ED-4DB2-BD59-A6C34878D82A}">
                    <a16:rowId xmlns:a16="http://schemas.microsoft.com/office/drawing/2014/main" xmlns="" val="838932702"/>
                  </a:ext>
                </a:extLst>
              </a:tr>
              <a:tr h="752285">
                <a:tc>
                  <a:txBody>
                    <a:bodyPr/>
                    <a:lstStyle/>
                    <a:p>
                      <a:pPr algn="just">
                        <a:lnSpc>
                          <a:spcPct val="115000"/>
                        </a:lnSpc>
                        <a:spcAft>
                          <a:spcPts val="0"/>
                        </a:spcAft>
                      </a:pPr>
                      <a:r>
                        <a:rPr lang="it-IT" sz="1800" b="1" dirty="0">
                          <a:effectLst/>
                          <a:latin typeface="Calibri" panose="020F0502020204030204" pitchFamily="34" charset="0"/>
                          <a:cs typeface="Calibri" panose="020F0502020204030204" pitchFamily="34" charset="0"/>
                        </a:rPr>
                        <a:t>III</a:t>
                      </a:r>
                      <a:endParaRPr lang="it-IT" sz="1800" b="1" dirty="0">
                        <a:effectLst/>
                        <a:latin typeface="Calibri" panose="020F0502020204030204" pitchFamily="34" charset="0"/>
                        <a:ea typeface="Calibri" panose="020F0502020204030204" pitchFamily="34" charset="0"/>
                        <a:cs typeface="Calibri" panose="020F0502020204030204" pitchFamily="34" charset="0"/>
                      </a:endParaRPr>
                    </a:p>
                  </a:txBody>
                  <a:tcPr marL="34925" marR="34925" marT="34925" marB="34925"/>
                </a:tc>
                <a:tc>
                  <a:txBody>
                    <a:bodyPr/>
                    <a:lstStyle/>
                    <a:p>
                      <a:pPr algn="just">
                        <a:lnSpc>
                          <a:spcPct val="115000"/>
                        </a:lnSpc>
                        <a:spcAft>
                          <a:spcPts val="0"/>
                        </a:spcAft>
                      </a:pPr>
                      <a:r>
                        <a:rPr lang="it-IT" sz="1800">
                          <a:effectLst/>
                          <a:latin typeface="Calibri" panose="020F0502020204030204" pitchFamily="34" charset="0"/>
                          <a:cs typeface="Calibri" panose="020F0502020204030204" pitchFamily="34" charset="0"/>
                        </a:rPr>
                        <a:t>5-10 mSv</a:t>
                      </a:r>
                      <a:endParaRPr lang="it-IT" sz="1800">
                        <a:effectLst/>
                        <a:latin typeface="Calibri" panose="020F0502020204030204" pitchFamily="34" charset="0"/>
                        <a:ea typeface="Calibri" panose="020F0502020204030204" pitchFamily="34" charset="0"/>
                        <a:cs typeface="Calibri" panose="020F0502020204030204" pitchFamily="34" charset="0"/>
                      </a:endParaRPr>
                    </a:p>
                  </a:txBody>
                  <a:tcPr marL="0" marR="0" marT="0" marB="0"/>
                </a:tc>
                <a:tc>
                  <a:txBody>
                    <a:bodyPr/>
                    <a:lstStyle/>
                    <a:p>
                      <a:pPr algn="just">
                        <a:lnSpc>
                          <a:spcPct val="115000"/>
                        </a:lnSpc>
                        <a:spcAft>
                          <a:spcPts val="0"/>
                        </a:spcAft>
                      </a:pPr>
                      <a:r>
                        <a:rPr lang="it-IT" sz="1800">
                          <a:effectLst/>
                          <a:latin typeface="Calibri" panose="020F0502020204030204" pitchFamily="34" charset="0"/>
                          <a:cs typeface="Calibri" panose="020F0502020204030204" pitchFamily="34" charset="0"/>
                        </a:rPr>
                        <a:t>TC Torace, TC Addome, Scintigrafia miocardica</a:t>
                      </a:r>
                      <a:endParaRPr lang="it-IT" sz="1800">
                        <a:effectLst/>
                        <a:latin typeface="Calibri" panose="020F0502020204030204" pitchFamily="34" charset="0"/>
                        <a:ea typeface="Calibri" panose="020F0502020204030204" pitchFamily="34" charset="0"/>
                        <a:cs typeface="Calibri" panose="020F0502020204030204" pitchFamily="34" charset="0"/>
                      </a:endParaRPr>
                    </a:p>
                  </a:txBody>
                  <a:tcPr marL="0" marR="0" marT="0" marB="0"/>
                </a:tc>
                <a:extLst>
                  <a:ext uri="{0D108BD9-81ED-4DB2-BD59-A6C34878D82A}">
                    <a16:rowId xmlns:a16="http://schemas.microsoft.com/office/drawing/2014/main" xmlns="" val="339884093"/>
                  </a:ext>
                </a:extLst>
              </a:tr>
              <a:tr h="752285">
                <a:tc>
                  <a:txBody>
                    <a:bodyPr/>
                    <a:lstStyle/>
                    <a:p>
                      <a:pPr algn="just">
                        <a:lnSpc>
                          <a:spcPct val="115000"/>
                        </a:lnSpc>
                        <a:spcAft>
                          <a:spcPts val="0"/>
                        </a:spcAft>
                      </a:pPr>
                      <a:r>
                        <a:rPr lang="it-IT" sz="1800" b="1" dirty="0">
                          <a:effectLst/>
                          <a:latin typeface="Calibri" panose="020F0502020204030204" pitchFamily="34" charset="0"/>
                          <a:cs typeface="Calibri" panose="020F0502020204030204" pitchFamily="34" charset="0"/>
                        </a:rPr>
                        <a:t>IV</a:t>
                      </a:r>
                      <a:endParaRPr lang="it-IT" sz="1800" b="1" dirty="0">
                        <a:effectLst/>
                        <a:latin typeface="Calibri" panose="020F0502020204030204" pitchFamily="34" charset="0"/>
                        <a:ea typeface="Calibri" panose="020F0502020204030204" pitchFamily="34" charset="0"/>
                        <a:cs typeface="Calibri" panose="020F0502020204030204" pitchFamily="34" charset="0"/>
                      </a:endParaRPr>
                    </a:p>
                  </a:txBody>
                  <a:tcPr marL="34925" marR="34925" marT="34925" marB="34925"/>
                </a:tc>
                <a:tc>
                  <a:txBody>
                    <a:bodyPr/>
                    <a:lstStyle/>
                    <a:p>
                      <a:pPr algn="just">
                        <a:lnSpc>
                          <a:spcPct val="115000"/>
                        </a:lnSpc>
                        <a:spcAft>
                          <a:spcPts val="0"/>
                        </a:spcAft>
                      </a:pPr>
                      <a:r>
                        <a:rPr lang="it-IT" sz="1800">
                          <a:effectLst/>
                          <a:latin typeface="Calibri" panose="020F0502020204030204" pitchFamily="34" charset="0"/>
                          <a:cs typeface="Calibri" panose="020F0502020204030204" pitchFamily="34" charset="0"/>
                        </a:rPr>
                        <a:t>&gt;10 mSv</a:t>
                      </a:r>
                      <a:endParaRPr lang="it-IT" sz="1800">
                        <a:effectLst/>
                        <a:latin typeface="Calibri" panose="020F0502020204030204" pitchFamily="34" charset="0"/>
                        <a:ea typeface="Calibri" panose="020F0502020204030204" pitchFamily="34" charset="0"/>
                        <a:cs typeface="Calibri" panose="020F0502020204030204" pitchFamily="34" charset="0"/>
                      </a:endParaRPr>
                    </a:p>
                  </a:txBody>
                  <a:tcPr marL="0" marR="0" marT="0" marB="0"/>
                </a:tc>
                <a:tc>
                  <a:txBody>
                    <a:bodyPr/>
                    <a:lstStyle/>
                    <a:p>
                      <a:pPr algn="just">
                        <a:lnSpc>
                          <a:spcPct val="115000"/>
                        </a:lnSpc>
                        <a:spcAft>
                          <a:spcPts val="0"/>
                        </a:spcAft>
                      </a:pPr>
                      <a:r>
                        <a:rPr lang="it-IT" sz="1800" dirty="0">
                          <a:effectLst/>
                          <a:latin typeface="Calibri" panose="020F0502020204030204" pitchFamily="34" charset="0"/>
                          <a:cs typeface="Calibri" panose="020F0502020204030204" pitchFamily="34" charset="0"/>
                        </a:rPr>
                        <a:t>Alcuni studi di medicina nucleare</a:t>
                      </a:r>
                      <a:endParaRPr lang="it-IT" sz="1800" dirty="0">
                        <a:effectLst/>
                        <a:latin typeface="Calibri" panose="020F0502020204030204" pitchFamily="34" charset="0"/>
                        <a:ea typeface="Calibri" panose="020F0502020204030204" pitchFamily="34" charset="0"/>
                        <a:cs typeface="Calibri" panose="020F0502020204030204" pitchFamily="34" charset="0"/>
                      </a:endParaRPr>
                    </a:p>
                  </a:txBody>
                  <a:tcPr marL="0" marR="0" marT="0" marB="0"/>
                </a:tc>
                <a:extLst>
                  <a:ext uri="{0D108BD9-81ED-4DB2-BD59-A6C34878D82A}">
                    <a16:rowId xmlns:a16="http://schemas.microsoft.com/office/drawing/2014/main" xmlns="" val="1703029949"/>
                  </a:ext>
                </a:extLst>
              </a:tr>
            </a:tbl>
          </a:graphicData>
        </a:graphic>
      </p:graphicFrame>
    </p:spTree>
    <p:extLst>
      <p:ext uri="{BB962C8B-B14F-4D97-AF65-F5344CB8AC3E}">
        <p14:creationId xmlns:p14="http://schemas.microsoft.com/office/powerpoint/2010/main" val="27934157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xmlns="" id="{4B38EA0E-EE83-4D7D-8933-DBC15F930A27}"/>
              </a:ext>
            </a:extLst>
          </p:cNvPr>
          <p:cNvPicPr>
            <a:picLocks noChangeAspect="1"/>
          </p:cNvPicPr>
          <p:nvPr/>
        </p:nvPicPr>
        <p:blipFill rotWithShape="1">
          <a:blip r:embed="rId2"/>
          <a:srcRect l="33348" t="46356" r="33559" b="15790"/>
          <a:stretch/>
        </p:blipFill>
        <p:spPr>
          <a:xfrm>
            <a:off x="319041" y="1955669"/>
            <a:ext cx="6583678" cy="4234124"/>
          </a:xfrm>
          <a:prstGeom prst="rect">
            <a:avLst/>
          </a:prstGeom>
        </p:spPr>
      </p:pic>
      <p:pic>
        <p:nvPicPr>
          <p:cNvPr id="3" name="Immagine 2">
            <a:extLst>
              <a:ext uri="{FF2B5EF4-FFF2-40B4-BE49-F238E27FC236}">
                <a16:creationId xmlns:a16="http://schemas.microsoft.com/office/drawing/2014/main" xmlns="" id="{BAB36CA4-4D61-408A-BA0D-9F2DA38245D9}"/>
              </a:ext>
            </a:extLst>
          </p:cNvPr>
          <p:cNvPicPr>
            <a:picLocks noChangeAspect="1"/>
          </p:cNvPicPr>
          <p:nvPr/>
        </p:nvPicPr>
        <p:blipFill rotWithShape="1">
          <a:blip r:embed="rId3"/>
          <a:srcRect l="33346" t="43485" r="33538" b="46870"/>
          <a:stretch/>
        </p:blipFill>
        <p:spPr>
          <a:xfrm>
            <a:off x="323557" y="872200"/>
            <a:ext cx="6583678" cy="1083464"/>
          </a:xfrm>
          <a:prstGeom prst="rect">
            <a:avLst/>
          </a:prstGeom>
        </p:spPr>
      </p:pic>
      <p:pic>
        <p:nvPicPr>
          <p:cNvPr id="4" name="Picture 4">
            <a:extLst>
              <a:ext uri="{FF2B5EF4-FFF2-40B4-BE49-F238E27FC236}">
                <a16:creationId xmlns:a16="http://schemas.microsoft.com/office/drawing/2014/main" xmlns="" id="{88A0AD7E-943D-4B1A-86DE-A8FF960A25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55981"/>
          <a:stretch>
            <a:fillRect/>
          </a:stretch>
        </p:blipFill>
        <p:spPr bwMode="auto">
          <a:xfrm>
            <a:off x="7424682" y="428385"/>
            <a:ext cx="1855562" cy="2971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a:extLst>
              <a:ext uri="{FF2B5EF4-FFF2-40B4-BE49-F238E27FC236}">
                <a16:creationId xmlns:a16="http://schemas.microsoft.com/office/drawing/2014/main" xmlns="" id="{0504E207-5FB4-42DE-B95F-119B264EFC0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3031" t="8298" r="17232" b="5064"/>
          <a:stretch>
            <a:fillRect/>
          </a:stretch>
        </p:blipFill>
        <p:spPr bwMode="auto">
          <a:xfrm>
            <a:off x="9806723" y="399569"/>
            <a:ext cx="1875471" cy="302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C:\WINDOWS\Desktop\Armando_rete\tumori\rach_deg\ed_espuls4.JPG">
            <a:extLst>
              <a:ext uri="{FF2B5EF4-FFF2-40B4-BE49-F238E27FC236}">
                <a16:creationId xmlns:a16="http://schemas.microsoft.com/office/drawing/2014/main" xmlns="" id="{49559E7B-EF1D-4748-9BB3-C64D35AB501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634144" y="3543741"/>
            <a:ext cx="1546225" cy="304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7090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1BFDFE3D-92EE-49A4-9FC0-6A5E106CD5EA}"/>
              </a:ext>
            </a:extLst>
          </p:cNvPr>
          <p:cNvSpPr>
            <a:spLocks noGrp="1"/>
          </p:cNvSpPr>
          <p:nvPr>
            <p:ph type="title"/>
          </p:nvPr>
        </p:nvSpPr>
        <p:spPr/>
        <p:txBody>
          <a:bodyPr/>
          <a:lstStyle/>
          <a:p>
            <a:r>
              <a:rPr lang="it-IT" dirty="0">
                <a:latin typeface="Calibri" panose="020F0502020204030204" pitchFamily="34" charset="0"/>
                <a:ea typeface="Times New Roman" panose="02020603050405020304" pitchFamily="18" charset="0"/>
                <a:cs typeface="Calibri" panose="020F0502020204030204" pitchFamily="34" charset="0"/>
              </a:rPr>
              <a:t>P</a:t>
            </a:r>
            <a:r>
              <a:rPr lang="it-IT" dirty="0">
                <a:latin typeface="Calibri" panose="020F0502020204030204" pitchFamily="34" charset="0"/>
                <a:ea typeface="Times New Roman" panose="02020603050405020304" pitchFamily="18" charset="0"/>
                <a:cs typeface="TrebuchetMS"/>
              </a:rPr>
              <a:t>ercorsi e protocolli  </a:t>
            </a:r>
            <a:br>
              <a:rPr lang="it-IT" dirty="0">
                <a:latin typeface="Calibri" panose="020F0502020204030204" pitchFamily="34" charset="0"/>
                <a:ea typeface="Times New Roman" panose="02020603050405020304" pitchFamily="18" charset="0"/>
                <a:cs typeface="TrebuchetMS"/>
              </a:rPr>
            </a:br>
            <a:r>
              <a:rPr lang="it-IT" dirty="0">
                <a:latin typeface="Calibri" panose="020F0502020204030204" pitchFamily="34" charset="0"/>
                <a:ea typeface="Times New Roman" panose="02020603050405020304" pitchFamily="18" charset="0"/>
                <a:cs typeface="TrebuchetMS"/>
              </a:rPr>
              <a:t>di diagnostica per immagini</a:t>
            </a:r>
            <a:r>
              <a:rPr lang="it-IT" dirty="0">
                <a:latin typeface="Calibri" panose="020F0502020204030204" pitchFamily="34" charset="0"/>
                <a:cs typeface="Calibri" panose="020F0502020204030204" pitchFamily="34" charset="0"/>
              </a:rPr>
              <a:t/>
            </a:r>
            <a:br>
              <a:rPr lang="it-IT" dirty="0">
                <a:latin typeface="Calibri" panose="020F0502020204030204" pitchFamily="34" charset="0"/>
                <a:cs typeface="Calibri" panose="020F0502020204030204" pitchFamily="34" charset="0"/>
              </a:rPr>
            </a:br>
            <a:endParaRPr lang="it-IT" dirty="0"/>
          </a:p>
        </p:txBody>
      </p:sp>
      <p:sp>
        <p:nvSpPr>
          <p:cNvPr id="3" name="Segnaposto contenuto 2">
            <a:extLst>
              <a:ext uri="{FF2B5EF4-FFF2-40B4-BE49-F238E27FC236}">
                <a16:creationId xmlns:a16="http://schemas.microsoft.com/office/drawing/2014/main" xmlns="" id="{9C13781D-5841-4E64-8D04-F4A7D6A72010}"/>
              </a:ext>
            </a:extLst>
          </p:cNvPr>
          <p:cNvSpPr>
            <a:spLocks noGrp="1"/>
          </p:cNvSpPr>
          <p:nvPr>
            <p:ph idx="1"/>
          </p:nvPr>
        </p:nvSpPr>
        <p:spPr>
          <a:xfrm>
            <a:off x="264695" y="2082798"/>
            <a:ext cx="11598442" cy="4463143"/>
          </a:xfrm>
          <a:solidFill>
            <a:schemeClr val="bg1">
              <a:lumMod val="75000"/>
            </a:schemeClr>
          </a:solidFill>
        </p:spPr>
        <p:txBody>
          <a:bodyPr/>
          <a:lstStyle/>
          <a:p>
            <a:pPr algn="just">
              <a:lnSpc>
                <a:spcPct val="115000"/>
              </a:lnSpc>
              <a:spcAft>
                <a:spcPts val="0"/>
              </a:spcAft>
            </a:pPr>
            <a:r>
              <a:rPr lang="it-IT" sz="2800" b="1" dirty="0">
                <a:latin typeface="Calibri" panose="020F0502020204030204" pitchFamily="34" charset="0"/>
                <a:ea typeface="Times New Roman" panose="02020603050405020304" pitchFamily="18" charset="0"/>
                <a:cs typeface="Times New Roman" panose="02020603050405020304" pitchFamily="18" charset="0"/>
              </a:rPr>
              <a:t>I PDI</a:t>
            </a:r>
            <a:r>
              <a:rPr lang="it-IT" sz="2800" b="1" dirty="0">
                <a:latin typeface="Calibri" panose="020F0502020204030204" pitchFamily="34" charset="0"/>
                <a:ea typeface="Times New Roman" panose="02020603050405020304" pitchFamily="18" charset="0"/>
                <a:cs typeface="TrebuchetMS"/>
              </a:rPr>
              <a:t> </a:t>
            </a:r>
            <a:r>
              <a:rPr lang="it-IT" sz="2800" dirty="0">
                <a:latin typeface="Calibri" panose="020F0502020204030204" pitchFamily="34" charset="0"/>
                <a:ea typeface="Times New Roman" panose="02020603050405020304" pitchFamily="18" charset="0"/>
                <a:cs typeface="TrebuchetMS"/>
              </a:rPr>
              <a:t>si propongono come strumenti di consultazione in merito ad un determinato quesito diagnostico.</a:t>
            </a:r>
          </a:p>
          <a:p>
            <a:pPr algn="just">
              <a:lnSpc>
                <a:spcPct val="115000"/>
              </a:lnSpc>
              <a:spcAft>
                <a:spcPts val="0"/>
              </a:spcAft>
            </a:pPr>
            <a:endParaRPr lang="it-IT" sz="1000" dirty="0">
              <a:latin typeface="Calibri" panose="020F0502020204030204" pitchFamily="34" charset="0"/>
              <a:ea typeface="Times New Roman" panose="02020603050405020304" pitchFamily="18" charset="0"/>
              <a:cs typeface="TrebuchetMS"/>
            </a:endParaRPr>
          </a:p>
          <a:p>
            <a:pPr algn="just">
              <a:lnSpc>
                <a:spcPct val="115000"/>
              </a:lnSpc>
              <a:spcAft>
                <a:spcPts val="0"/>
              </a:spcAft>
            </a:pPr>
            <a:r>
              <a:rPr lang="it-IT" sz="2800" dirty="0">
                <a:latin typeface="Calibri" panose="020F0502020204030204" pitchFamily="34" charset="0"/>
                <a:ea typeface="Times New Roman" panose="02020603050405020304" pitchFamily="18" charset="0"/>
                <a:cs typeface="TrebuchetMS"/>
              </a:rPr>
              <a:t>Vanno implementati soprattutto </a:t>
            </a:r>
            <a:r>
              <a:rPr lang="it-IT" sz="2800" b="1" dirty="0">
                <a:solidFill>
                  <a:srgbClr val="FF0000"/>
                </a:solidFill>
                <a:latin typeface="Calibri" panose="020F0502020204030204" pitchFamily="34" charset="0"/>
                <a:ea typeface="Times New Roman" panose="02020603050405020304" pitchFamily="18" charset="0"/>
                <a:cs typeface="TrebuchetMS"/>
              </a:rPr>
              <a:t>a livello aziendale </a:t>
            </a:r>
            <a:r>
              <a:rPr lang="it-IT" sz="2800" dirty="0">
                <a:latin typeface="Calibri" panose="020F0502020204030204" pitchFamily="34" charset="0"/>
                <a:ea typeface="Times New Roman" panose="02020603050405020304" pitchFamily="18" charset="0"/>
                <a:cs typeface="TrebuchetMS"/>
              </a:rPr>
              <a:t>e condivisi con le equipe del territorio, al fine di concordare e monitorare le migliori strategie per ottenere la massima appropriatezza diagnostica nell’utilizzo delle metodiche di imaging, talvolta richieste direttamente dai pazienti, legate spesso più dall’influenza esercitata dai mass media piuttosto che da una reale esigenza di salute. </a:t>
            </a:r>
            <a:endParaRPr lang="it-IT" sz="2800" dirty="0">
              <a:latin typeface="Calibri" panose="020F0502020204030204" pitchFamily="34" charset="0"/>
              <a:ea typeface="Calibri" panose="020F0502020204030204" pitchFamily="34" charset="0"/>
            </a:endParaRPr>
          </a:p>
          <a:p>
            <a:endParaRPr lang="it-IT" dirty="0"/>
          </a:p>
        </p:txBody>
      </p:sp>
      <p:sp>
        <p:nvSpPr>
          <p:cNvPr id="4" name="CasellaDiTesto 3">
            <a:extLst>
              <a:ext uri="{FF2B5EF4-FFF2-40B4-BE49-F238E27FC236}">
                <a16:creationId xmlns:a16="http://schemas.microsoft.com/office/drawing/2014/main" xmlns="" id="{203FFBC7-7A13-4139-8926-A43505F38F6A}"/>
              </a:ext>
            </a:extLst>
          </p:cNvPr>
          <p:cNvSpPr txBox="1"/>
          <p:nvPr/>
        </p:nvSpPr>
        <p:spPr>
          <a:xfrm>
            <a:off x="632012" y="632012"/>
            <a:ext cx="522900" cy="769441"/>
          </a:xfrm>
          <a:prstGeom prst="rect">
            <a:avLst/>
          </a:prstGeom>
          <a:noFill/>
          <a:ln w="38100">
            <a:solidFill>
              <a:schemeClr val="tx1"/>
            </a:solidFill>
            <a:prstDash val="solid"/>
          </a:ln>
          <a:scene3d>
            <a:camera prst="isometricOffAxis2Left"/>
            <a:lightRig rig="threePt" dir="t"/>
          </a:scene3d>
        </p:spPr>
        <p:txBody>
          <a:bodyPr wrap="none" rtlCol="0">
            <a:spAutoFit/>
          </a:bodyPr>
          <a:lstStyle/>
          <a:p>
            <a:r>
              <a:rPr lang="it-IT" sz="4400" dirty="0">
                <a:latin typeface="Algerian" panose="04020705040A02060702" pitchFamily="82" charset="0"/>
              </a:rPr>
              <a:t>3</a:t>
            </a:r>
          </a:p>
        </p:txBody>
      </p:sp>
    </p:spTree>
    <p:extLst>
      <p:ext uri="{BB962C8B-B14F-4D97-AF65-F5344CB8AC3E}">
        <p14:creationId xmlns:p14="http://schemas.microsoft.com/office/powerpoint/2010/main" val="351549333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287289DA-D5B4-4C8B-9BE4-AF9B64368C1A}"/>
              </a:ext>
            </a:extLst>
          </p:cNvPr>
          <p:cNvSpPr>
            <a:spLocks noGrp="1"/>
          </p:cNvSpPr>
          <p:nvPr>
            <p:ph type="title"/>
          </p:nvPr>
        </p:nvSpPr>
        <p:spPr>
          <a:xfrm>
            <a:off x="914400" y="398584"/>
            <a:ext cx="10363200" cy="1143000"/>
          </a:xfrm>
        </p:spPr>
        <p:txBody>
          <a:bodyPr/>
          <a:lstStyle/>
          <a:p>
            <a:r>
              <a:rPr lang="it-IT" dirty="0">
                <a:latin typeface="Calibri" panose="020F0502020204030204" pitchFamily="34" charset="0"/>
                <a:ea typeface="Times New Roman" panose="02020603050405020304" pitchFamily="18" charset="0"/>
                <a:cs typeface="TrebuchetMS"/>
              </a:rPr>
              <a:t>Ruolo del radiologo clinico</a:t>
            </a:r>
            <a:endParaRPr lang="it-IT" dirty="0"/>
          </a:p>
        </p:txBody>
      </p:sp>
      <p:sp>
        <p:nvSpPr>
          <p:cNvPr id="3" name="Segnaposto contenuto 2">
            <a:extLst>
              <a:ext uri="{FF2B5EF4-FFF2-40B4-BE49-F238E27FC236}">
                <a16:creationId xmlns:a16="http://schemas.microsoft.com/office/drawing/2014/main" xmlns="" id="{73ED6029-7FBC-447C-99F0-2CEAA0A9937F}"/>
              </a:ext>
            </a:extLst>
          </p:cNvPr>
          <p:cNvSpPr>
            <a:spLocks noGrp="1"/>
          </p:cNvSpPr>
          <p:nvPr>
            <p:ph idx="1"/>
          </p:nvPr>
        </p:nvSpPr>
        <p:spPr>
          <a:xfrm>
            <a:off x="295128" y="2100576"/>
            <a:ext cx="11563644" cy="4358839"/>
          </a:xfrm>
          <a:solidFill>
            <a:schemeClr val="bg1">
              <a:lumMod val="75000"/>
            </a:schemeClr>
          </a:solidFill>
        </p:spPr>
        <p:txBody>
          <a:bodyPr/>
          <a:lstStyle/>
          <a:p>
            <a:pPr algn="just">
              <a:lnSpc>
                <a:spcPct val="115000"/>
              </a:lnSpc>
              <a:spcAft>
                <a:spcPts val="0"/>
              </a:spcAft>
            </a:pPr>
            <a:r>
              <a:rPr lang="it-IT" sz="2400" dirty="0">
                <a:latin typeface="Calibri" panose="020F0502020204030204" pitchFamily="34" charset="0"/>
                <a:ea typeface="Times New Roman" panose="02020603050405020304" pitchFamily="18" charset="0"/>
                <a:cs typeface="Times New Roman" panose="02020603050405020304" pitchFamily="18" charset="0"/>
              </a:rPr>
              <a:t>Essenziale il rilancio e il riconoscimento del ruolo del </a:t>
            </a:r>
            <a:r>
              <a:rPr lang="it-IT" sz="2400" b="1" dirty="0">
                <a:latin typeface="Calibri" panose="020F0502020204030204" pitchFamily="34" charset="0"/>
                <a:ea typeface="Times New Roman" panose="02020603050405020304" pitchFamily="18" charset="0"/>
                <a:cs typeface="Times New Roman" panose="02020603050405020304" pitchFamily="18" charset="0"/>
              </a:rPr>
              <a:t>radiologo clinico</a:t>
            </a:r>
            <a:r>
              <a:rPr lang="it-IT" sz="2400" dirty="0">
                <a:latin typeface="Calibri" panose="020F0502020204030204" pitchFamily="34" charset="0"/>
                <a:ea typeface="Times New Roman" panose="02020603050405020304" pitchFamily="18" charset="0"/>
                <a:cs typeface="Times New Roman" panose="02020603050405020304" pitchFamily="18" charset="0"/>
              </a:rPr>
              <a:t> nella soluzione dei quesiti diagnostici: </a:t>
            </a:r>
            <a:r>
              <a:rPr lang="it-IT" sz="2400" dirty="0">
                <a:solidFill>
                  <a:srgbClr val="FF0000"/>
                </a:solidFill>
                <a:latin typeface="Calibri" panose="020F0502020204030204" pitchFamily="34" charset="0"/>
                <a:ea typeface="Times New Roman" panose="02020603050405020304" pitchFamily="18" charset="0"/>
                <a:cs typeface="Times New Roman" panose="02020603050405020304" pitchFamily="18" charset="0"/>
              </a:rPr>
              <a:t>più si è legati alla clinica, maggiore è il contatto radiologo-prescrittore-paziente, maggiore è la percentuale di modifiche di diagnosi e terapie </a:t>
            </a:r>
          </a:p>
          <a:p>
            <a:pPr algn="just">
              <a:lnSpc>
                <a:spcPct val="115000"/>
              </a:lnSpc>
              <a:spcAft>
                <a:spcPts val="0"/>
              </a:spcAft>
            </a:pPr>
            <a:endParaRPr lang="it-IT" sz="800"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15000"/>
              </a:lnSpc>
              <a:spcAft>
                <a:spcPts val="0"/>
              </a:spcAft>
            </a:pPr>
            <a:r>
              <a:rPr lang="it-IT" sz="2400" dirty="0">
                <a:latin typeface="Calibri" panose="020F0502020204030204" pitchFamily="34" charset="0"/>
                <a:ea typeface="Times New Roman" panose="02020603050405020304" pitchFamily="18" charset="0"/>
                <a:cs typeface="Times New Roman" panose="02020603050405020304" pitchFamily="18" charset="0"/>
              </a:rPr>
              <a:t>Il radiologo non deve quindi essere un semplice esecutore delle prestazioni richieste dai prescrittori  né deve avere un atteggiamento difensivo che accresce peraltro la domanda e riduce le risorse</a:t>
            </a:r>
          </a:p>
          <a:p>
            <a:pPr algn="just">
              <a:lnSpc>
                <a:spcPct val="115000"/>
              </a:lnSpc>
              <a:spcAft>
                <a:spcPts val="0"/>
              </a:spcAft>
            </a:pPr>
            <a:endParaRPr lang="it-IT" sz="800" dirty="0">
              <a:latin typeface="Calibri" panose="020F0502020204030204" pitchFamily="34" charset="0"/>
              <a:ea typeface="Calibri" panose="020F0502020204030204" pitchFamily="34" charset="0"/>
            </a:endParaRPr>
          </a:p>
          <a:p>
            <a:pPr algn="just">
              <a:lnSpc>
                <a:spcPct val="115000"/>
              </a:lnSpc>
              <a:spcAft>
                <a:spcPts val="0"/>
              </a:spcAft>
            </a:pPr>
            <a:r>
              <a:rPr lang="it-IT" sz="2400" dirty="0">
                <a:latin typeface="Calibri" panose="020F0502020204030204" pitchFamily="34" charset="0"/>
                <a:ea typeface="Times New Roman" panose="02020603050405020304" pitchFamily="18" charset="0"/>
                <a:cs typeface="Times New Roman" panose="02020603050405020304" pitchFamily="18" charset="0"/>
              </a:rPr>
              <a:t>Deve essere garantita qualità della documentazione, oltre che per le informazioni cliniche nella prescrizione, anche nel referto che diventa un vero biglietto da visita del radiologo</a:t>
            </a:r>
            <a:endParaRPr lang="it-IT" sz="2400" dirty="0">
              <a:latin typeface="Calibri" panose="020F0502020204030204" pitchFamily="34" charset="0"/>
              <a:ea typeface="Calibri" panose="020F0502020204030204" pitchFamily="34" charset="0"/>
            </a:endParaRPr>
          </a:p>
          <a:p>
            <a:endParaRPr lang="it-IT" dirty="0"/>
          </a:p>
        </p:txBody>
      </p:sp>
      <p:sp>
        <p:nvSpPr>
          <p:cNvPr id="4" name="CasellaDiTesto 3">
            <a:extLst>
              <a:ext uri="{FF2B5EF4-FFF2-40B4-BE49-F238E27FC236}">
                <a16:creationId xmlns:a16="http://schemas.microsoft.com/office/drawing/2014/main" xmlns="" id="{611C7C28-7F9A-4879-9633-28BF18014F7E}"/>
              </a:ext>
            </a:extLst>
          </p:cNvPr>
          <p:cNvSpPr txBox="1"/>
          <p:nvPr/>
        </p:nvSpPr>
        <p:spPr>
          <a:xfrm>
            <a:off x="632012" y="632012"/>
            <a:ext cx="522900" cy="769441"/>
          </a:xfrm>
          <a:prstGeom prst="rect">
            <a:avLst/>
          </a:prstGeom>
          <a:noFill/>
          <a:ln w="38100">
            <a:solidFill>
              <a:schemeClr val="tx1"/>
            </a:solidFill>
            <a:prstDash val="solid"/>
          </a:ln>
          <a:scene3d>
            <a:camera prst="isometricOffAxis2Left"/>
            <a:lightRig rig="threePt" dir="t"/>
          </a:scene3d>
        </p:spPr>
        <p:txBody>
          <a:bodyPr wrap="none" rtlCol="0">
            <a:spAutoFit/>
          </a:bodyPr>
          <a:lstStyle/>
          <a:p>
            <a:r>
              <a:rPr lang="it-IT" sz="4400" dirty="0">
                <a:latin typeface="Algerian" panose="04020705040A02060702" pitchFamily="82" charset="0"/>
              </a:rPr>
              <a:t>4</a:t>
            </a:r>
          </a:p>
        </p:txBody>
      </p:sp>
    </p:spTree>
    <p:extLst>
      <p:ext uri="{BB962C8B-B14F-4D97-AF65-F5344CB8AC3E}">
        <p14:creationId xmlns:p14="http://schemas.microsoft.com/office/powerpoint/2010/main" val="11727909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FB997A25-58BB-4F7E-89DC-4BABB9B7FFC7}"/>
              </a:ext>
            </a:extLst>
          </p:cNvPr>
          <p:cNvSpPr>
            <a:spLocks noGrp="1"/>
          </p:cNvSpPr>
          <p:nvPr>
            <p:ph idx="1"/>
          </p:nvPr>
        </p:nvSpPr>
        <p:spPr>
          <a:xfrm>
            <a:off x="482990" y="1805206"/>
            <a:ext cx="11226019" cy="4595594"/>
          </a:xfrm>
          <a:solidFill>
            <a:schemeClr val="bg1">
              <a:lumMod val="75000"/>
            </a:schemeClr>
          </a:solidFill>
        </p:spPr>
        <p:txBody>
          <a:bodyPr/>
          <a:lstStyle/>
          <a:p>
            <a:pPr algn="just"/>
            <a:r>
              <a:rPr lang="it-IT" sz="2400" dirty="0">
                <a:latin typeface="Calibri" panose="020F0502020204030204" pitchFamily="34" charset="0"/>
                <a:cs typeface="Calibri" panose="020F0502020204030204" pitchFamily="34" charset="0"/>
              </a:rPr>
              <a:t>Negli ultimi anni </a:t>
            </a:r>
            <a:r>
              <a:rPr lang="it-IT" sz="2400" b="1" dirty="0">
                <a:solidFill>
                  <a:srgbClr val="FF0000"/>
                </a:solidFill>
                <a:latin typeface="Calibri" panose="020F0502020204030204" pitchFamily="34" charset="0"/>
                <a:cs typeface="Calibri" panose="020F0502020204030204" pitchFamily="34" charset="0"/>
              </a:rPr>
              <a:t>il ricorso ad indagini radiologiche</a:t>
            </a:r>
            <a:r>
              <a:rPr lang="it-IT" sz="2400" dirty="0">
                <a:latin typeface="Calibri" panose="020F0502020204030204" pitchFamily="34" charset="0"/>
                <a:cs typeface="Calibri" panose="020F0502020204030204" pitchFamily="34" charset="0"/>
              </a:rPr>
              <a:t>, utilizzate nella prevenzione e nella diagnosi di varie patologie, è </a:t>
            </a:r>
            <a:r>
              <a:rPr lang="it-IT" sz="2400" b="1" dirty="0">
                <a:solidFill>
                  <a:srgbClr val="FF0000"/>
                </a:solidFill>
                <a:latin typeface="Calibri" panose="020F0502020204030204" pitchFamily="34" charset="0"/>
                <a:cs typeface="Calibri" panose="020F0502020204030204" pitchFamily="34" charset="0"/>
              </a:rPr>
              <a:t>aumentato</a:t>
            </a:r>
            <a:r>
              <a:rPr lang="it-IT" sz="2400" dirty="0">
                <a:latin typeface="Calibri" panose="020F0502020204030204" pitchFamily="34" charset="0"/>
                <a:cs typeface="Calibri" panose="020F0502020204030204" pitchFamily="34" charset="0"/>
              </a:rPr>
              <a:t> significativamente a fronte di un aumento non altrettanto significativo del ricorso alla visita specialistica, delegando in tal modo la diagnosi clinica alla diagnosi strumentale</a:t>
            </a:r>
          </a:p>
          <a:p>
            <a:pPr algn="just"/>
            <a:endParaRPr lang="it-IT" sz="1600" dirty="0">
              <a:latin typeface="Calibri" panose="020F0502020204030204" pitchFamily="34" charset="0"/>
              <a:cs typeface="Calibri" panose="020F0502020204030204" pitchFamily="34" charset="0"/>
            </a:endParaRPr>
          </a:p>
          <a:p>
            <a:pPr algn="just"/>
            <a:r>
              <a:rPr lang="it-IT" sz="2400" dirty="0">
                <a:latin typeface="Calibri" panose="020F0502020204030204" pitchFamily="34" charset="0"/>
                <a:cs typeface="Calibri" panose="020F0502020204030204" pitchFamily="34" charset="0"/>
              </a:rPr>
              <a:t>La </a:t>
            </a:r>
            <a:r>
              <a:rPr lang="it-IT" sz="2400" b="1" dirty="0">
                <a:solidFill>
                  <a:srgbClr val="FF0000"/>
                </a:solidFill>
                <a:latin typeface="Calibri" panose="020F0502020204030204" pitchFamily="34" charset="0"/>
                <a:cs typeface="Calibri" panose="020F0502020204030204" pitchFamily="34" charset="0"/>
              </a:rPr>
              <a:t>Diagnostica per Immagini </a:t>
            </a:r>
            <a:r>
              <a:rPr lang="it-IT" sz="2400" dirty="0">
                <a:latin typeface="Calibri" panose="020F0502020204030204" pitchFamily="34" charset="0"/>
                <a:cs typeface="Calibri" panose="020F0502020204030204" pitchFamily="34" charset="0"/>
              </a:rPr>
              <a:t>è stata negli ultimi 30 anni la disciplina medica che più di ogni altra è progredita sul piano tecnologico (ETG, TC, RM, PET) </a:t>
            </a:r>
          </a:p>
          <a:p>
            <a:pPr algn="just"/>
            <a:endParaRPr lang="it-IT" sz="1600" dirty="0">
              <a:latin typeface="Calibri" panose="020F0502020204030204" pitchFamily="34" charset="0"/>
              <a:cs typeface="Calibri" panose="020F0502020204030204" pitchFamily="34" charset="0"/>
            </a:endParaRPr>
          </a:p>
          <a:p>
            <a:pPr algn="just"/>
            <a:r>
              <a:rPr lang="it-IT" sz="2400" dirty="0">
                <a:latin typeface="Calibri" panose="020F0502020204030204" pitchFamily="34" charset="0"/>
                <a:cs typeface="Calibri" panose="020F0502020204030204" pitchFamily="34" charset="0"/>
              </a:rPr>
              <a:t>Grazie alle </a:t>
            </a:r>
            <a:r>
              <a:rPr lang="it-IT" sz="2400" b="1" dirty="0">
                <a:solidFill>
                  <a:srgbClr val="FF0000"/>
                </a:solidFill>
                <a:latin typeface="Calibri" panose="020F0502020204030204" pitchFamily="34" charset="0"/>
                <a:cs typeface="Calibri" panose="020F0502020204030204" pitchFamily="34" charset="0"/>
              </a:rPr>
              <a:t>nuove tecnologie </a:t>
            </a:r>
            <a:r>
              <a:rPr lang="it-IT" sz="2400" dirty="0">
                <a:latin typeface="Calibri" panose="020F0502020204030204" pitchFamily="34" charset="0"/>
                <a:cs typeface="Calibri" panose="020F0502020204030204" pitchFamily="34" charset="0"/>
              </a:rPr>
              <a:t>che hanno ampliato le possibilità diagnostiche, i Radiologi oggi possono esplorare l’anatomia umana in vivo e riconoscere le patologie a carico dei vari organi ed apparati, evitando in molti casi procedure invasive e costose e fornendo informazioni diagnostiche spesso definitive</a:t>
            </a:r>
          </a:p>
          <a:p>
            <a:endParaRPr lang="it-IT" dirty="0"/>
          </a:p>
        </p:txBody>
      </p:sp>
      <p:sp>
        <p:nvSpPr>
          <p:cNvPr id="6" name="Titolo 1">
            <a:extLst>
              <a:ext uri="{FF2B5EF4-FFF2-40B4-BE49-F238E27FC236}">
                <a16:creationId xmlns:a16="http://schemas.microsoft.com/office/drawing/2014/main" xmlns="" id="{EDECCE63-C597-4745-9A8F-7321F02C3FB6}"/>
              </a:ext>
            </a:extLst>
          </p:cNvPr>
          <p:cNvSpPr>
            <a:spLocks noGrp="1"/>
          </p:cNvSpPr>
          <p:nvPr>
            <p:ph type="title"/>
          </p:nvPr>
        </p:nvSpPr>
        <p:spPr>
          <a:xfrm>
            <a:off x="914400" y="609600"/>
            <a:ext cx="10363200" cy="1143000"/>
          </a:xfrm>
        </p:spPr>
        <p:txBody>
          <a:bodyPr/>
          <a:lstStyle/>
          <a:p>
            <a:r>
              <a:rPr lang="it-IT" sz="3600" b="1" dirty="0">
                <a:latin typeface="Calibri" panose="020F0502020204030204" pitchFamily="34" charset="0"/>
                <a:cs typeface="Calibri" panose="020F0502020204030204" pitchFamily="34" charset="0"/>
              </a:rPr>
              <a:t>Appropriatezza prescrittiva e ruolo del radiologo</a:t>
            </a:r>
            <a:r>
              <a:rPr lang="it-IT" dirty="0"/>
              <a:t/>
            </a:r>
            <a:br>
              <a:rPr lang="it-IT" dirty="0"/>
            </a:br>
            <a:r>
              <a:rPr lang="it-IT" dirty="0"/>
              <a:t> </a:t>
            </a:r>
          </a:p>
        </p:txBody>
      </p:sp>
    </p:spTree>
    <p:extLst>
      <p:ext uri="{BB962C8B-B14F-4D97-AF65-F5344CB8AC3E}">
        <p14:creationId xmlns:p14="http://schemas.microsoft.com/office/powerpoint/2010/main" val="24146648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latin typeface="Calibri" panose="020F0502020204030204" pitchFamily="34" charset="0"/>
              </a:rPr>
              <a:t>Comunicazione </a:t>
            </a:r>
            <a:br>
              <a:rPr lang="it-IT" dirty="0">
                <a:latin typeface="Calibri" panose="020F0502020204030204" pitchFamily="34" charset="0"/>
              </a:rPr>
            </a:br>
            <a:r>
              <a:rPr lang="it-IT" dirty="0">
                <a:latin typeface="Calibri" panose="020F0502020204030204" pitchFamily="34" charset="0"/>
              </a:rPr>
              <a:t> medico prescrittore e paziente</a:t>
            </a:r>
          </a:p>
        </p:txBody>
      </p:sp>
      <p:sp>
        <p:nvSpPr>
          <p:cNvPr id="3" name="Segnaposto contenuto 2"/>
          <p:cNvSpPr>
            <a:spLocks noGrp="1"/>
          </p:cNvSpPr>
          <p:nvPr>
            <p:ph idx="1"/>
          </p:nvPr>
        </p:nvSpPr>
        <p:spPr>
          <a:xfrm>
            <a:off x="633050" y="2482680"/>
            <a:ext cx="10799298" cy="3533331"/>
          </a:xfrm>
          <a:solidFill>
            <a:schemeClr val="bg1">
              <a:lumMod val="75000"/>
            </a:schemeClr>
          </a:solidFill>
        </p:spPr>
        <p:txBody>
          <a:bodyPr/>
          <a:lstStyle/>
          <a:p>
            <a:pPr algn="just"/>
            <a:r>
              <a:rPr lang="it-IT" altLang="it-IT" dirty="0">
                <a:solidFill>
                  <a:srgbClr val="FFC000"/>
                </a:solidFill>
                <a:latin typeface="Calibri" panose="020F0502020204030204" pitchFamily="34" charset="0"/>
              </a:rPr>
              <a:t>Medici prescrittori (MMG / specialisti / radiologi)</a:t>
            </a:r>
          </a:p>
          <a:p>
            <a:pPr algn="just"/>
            <a:endParaRPr lang="it-IT" altLang="it-IT" sz="2400" dirty="0">
              <a:solidFill>
                <a:srgbClr val="FFC000"/>
              </a:solidFill>
              <a:latin typeface="Calibri" panose="020F0502020204030204" pitchFamily="34" charset="0"/>
            </a:endParaRPr>
          </a:p>
          <a:p>
            <a:pPr marL="0" indent="0" algn="just">
              <a:buNone/>
            </a:pPr>
            <a:r>
              <a:rPr lang="it-IT" altLang="it-IT" sz="2800" dirty="0">
                <a:latin typeface="Calibri" panose="020F0502020204030204" pitchFamily="34" charset="0"/>
              </a:rPr>
              <a:t>Importante la condivisione dei percorsi di diagnostica per immagini con il paziente che deve mettere in pratica i consigli utili a correggere la clinica e la relativa disabilità, evitando inutili peregrinazioni dai vari specialisti </a:t>
            </a:r>
            <a:r>
              <a:rPr lang="it-IT" altLang="it-IT" sz="2800" dirty="0">
                <a:solidFill>
                  <a:srgbClr val="92D050"/>
                </a:solidFill>
                <a:latin typeface="Calibri" panose="020F0502020204030204" pitchFamily="34" charset="0"/>
              </a:rPr>
              <a:t>(MMG, </a:t>
            </a:r>
            <a:r>
              <a:rPr lang="it-IT" altLang="it-IT" sz="2800" i="1" dirty="0">
                <a:solidFill>
                  <a:srgbClr val="92D050"/>
                </a:solidFill>
                <a:latin typeface="Calibri" panose="020F0502020204030204" pitchFamily="34" charset="0"/>
              </a:rPr>
              <a:t>Ortopedici, Neurochirurghi, Fisiatri, Reumatologi, </a:t>
            </a:r>
            <a:r>
              <a:rPr lang="it-IT" altLang="it-IT" sz="2800" i="1" dirty="0" smtClean="0">
                <a:solidFill>
                  <a:srgbClr val="92D050"/>
                </a:solidFill>
                <a:latin typeface="Calibri" panose="020F0502020204030204" pitchFamily="34" charset="0"/>
              </a:rPr>
              <a:t>Osteopati</a:t>
            </a:r>
            <a:r>
              <a:rPr lang="it-IT" altLang="it-IT" sz="2800" i="1" dirty="0">
                <a:solidFill>
                  <a:srgbClr val="92D050"/>
                </a:solidFill>
                <a:latin typeface="Calibri" panose="020F0502020204030204" pitchFamily="34" charset="0"/>
              </a:rPr>
              <a:t>, …. Stregoni di vario genere … nel caso ad es. di «low back </a:t>
            </a:r>
            <a:r>
              <a:rPr lang="it-IT" altLang="it-IT" sz="2800" i="1" dirty="0" err="1">
                <a:solidFill>
                  <a:srgbClr val="92D050"/>
                </a:solidFill>
                <a:latin typeface="Calibri" panose="020F0502020204030204" pitchFamily="34" charset="0"/>
              </a:rPr>
              <a:t>pain</a:t>
            </a:r>
            <a:r>
              <a:rPr lang="it-IT" altLang="it-IT" sz="2800" i="1" dirty="0">
                <a:solidFill>
                  <a:srgbClr val="92D050"/>
                </a:solidFill>
                <a:latin typeface="Calibri" panose="020F0502020204030204" pitchFamily="34" charset="0"/>
              </a:rPr>
              <a:t>»)</a:t>
            </a:r>
            <a:endParaRPr lang="it-IT" altLang="it-IT" sz="2800" dirty="0">
              <a:solidFill>
                <a:srgbClr val="92D050"/>
              </a:solidFill>
              <a:latin typeface="Calibri" panose="020F0502020204030204" pitchFamily="34" charset="0"/>
            </a:endParaRPr>
          </a:p>
          <a:p>
            <a:pPr algn="just"/>
            <a:endParaRPr lang="it-IT" altLang="it-IT" sz="2000" dirty="0">
              <a:latin typeface="Calibri" panose="020F0502020204030204" pitchFamily="34" charset="0"/>
            </a:endParaRPr>
          </a:p>
          <a:p>
            <a:endParaRPr lang="it-IT" dirty="0"/>
          </a:p>
        </p:txBody>
      </p:sp>
      <p:sp>
        <p:nvSpPr>
          <p:cNvPr id="4" name="CasellaDiTesto 3">
            <a:extLst>
              <a:ext uri="{FF2B5EF4-FFF2-40B4-BE49-F238E27FC236}">
                <a16:creationId xmlns:a16="http://schemas.microsoft.com/office/drawing/2014/main" xmlns="" id="{06B1B158-60A0-48CE-BEF7-2AC1311B8E69}"/>
              </a:ext>
            </a:extLst>
          </p:cNvPr>
          <p:cNvSpPr txBox="1"/>
          <p:nvPr/>
        </p:nvSpPr>
        <p:spPr>
          <a:xfrm>
            <a:off x="632012" y="632012"/>
            <a:ext cx="522900" cy="769441"/>
          </a:xfrm>
          <a:prstGeom prst="rect">
            <a:avLst/>
          </a:prstGeom>
          <a:noFill/>
          <a:ln w="38100">
            <a:solidFill>
              <a:schemeClr val="tx1"/>
            </a:solidFill>
            <a:prstDash val="solid"/>
          </a:ln>
          <a:scene3d>
            <a:camera prst="isometricOffAxis2Left"/>
            <a:lightRig rig="threePt" dir="t"/>
          </a:scene3d>
        </p:spPr>
        <p:txBody>
          <a:bodyPr wrap="none" rtlCol="0">
            <a:spAutoFit/>
          </a:bodyPr>
          <a:lstStyle/>
          <a:p>
            <a:r>
              <a:rPr lang="it-IT" sz="4400" dirty="0">
                <a:latin typeface="Algerian" panose="04020705040A02060702" pitchFamily="82" charset="0"/>
              </a:rPr>
              <a:t>5</a:t>
            </a:r>
          </a:p>
        </p:txBody>
      </p:sp>
    </p:spTree>
    <p:extLst>
      <p:ext uri="{BB962C8B-B14F-4D97-AF65-F5344CB8AC3E}">
        <p14:creationId xmlns:p14="http://schemas.microsoft.com/office/powerpoint/2010/main" val="361388701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914400" y="248654"/>
            <a:ext cx="10363200" cy="1143000"/>
          </a:xfrm>
        </p:spPr>
        <p:txBody>
          <a:bodyPr/>
          <a:lstStyle/>
          <a:p>
            <a:r>
              <a:rPr lang="it-IT" dirty="0">
                <a:latin typeface="Calibri" panose="020F0502020204030204" pitchFamily="34" charset="0"/>
              </a:rPr>
              <a:t>Comunicazione </a:t>
            </a:r>
            <a:br>
              <a:rPr lang="it-IT" dirty="0">
                <a:latin typeface="Calibri" panose="020F0502020204030204" pitchFamily="34" charset="0"/>
              </a:rPr>
            </a:br>
            <a:r>
              <a:rPr lang="it-IT" dirty="0">
                <a:latin typeface="Calibri" panose="020F0502020204030204" pitchFamily="34" charset="0"/>
              </a:rPr>
              <a:t> medico radiologo e paziente</a:t>
            </a:r>
          </a:p>
        </p:txBody>
      </p:sp>
      <p:sp>
        <p:nvSpPr>
          <p:cNvPr id="3" name="Segnaposto contenuto 2"/>
          <p:cNvSpPr>
            <a:spLocks noGrp="1"/>
          </p:cNvSpPr>
          <p:nvPr>
            <p:ph idx="1"/>
          </p:nvPr>
        </p:nvSpPr>
        <p:spPr>
          <a:xfrm>
            <a:off x="633050" y="1913274"/>
            <a:ext cx="10799298" cy="2140625"/>
          </a:xfrm>
          <a:solidFill>
            <a:schemeClr val="bg1">
              <a:lumMod val="75000"/>
            </a:schemeClr>
          </a:solidFill>
        </p:spPr>
        <p:txBody>
          <a:bodyPr/>
          <a:lstStyle/>
          <a:p>
            <a:pPr marL="0" indent="0">
              <a:buNone/>
            </a:pPr>
            <a:r>
              <a:rPr lang="it-IT" b="1" dirty="0">
                <a:solidFill>
                  <a:srgbClr val="FFC000"/>
                </a:solidFill>
                <a:latin typeface="Calibri" panose="020F0502020204030204" pitchFamily="34" charset="0"/>
                <a:cs typeface="Calibri" panose="020F0502020204030204" pitchFamily="34" charset="0"/>
              </a:rPr>
              <a:t>Consenso informato</a:t>
            </a:r>
          </a:p>
          <a:p>
            <a:pPr marL="0" indent="0">
              <a:buNone/>
            </a:pPr>
            <a:r>
              <a:rPr lang="it-IT" sz="2000" dirty="0">
                <a:latin typeface="Calibri" panose="020F0502020204030204" pitchFamily="34" charset="0"/>
                <a:cs typeface="Calibri" panose="020F0502020204030204" pitchFamily="34" charset="0"/>
              </a:rPr>
              <a:t>Atto di specifica ed esclusiva competenza del medico, non delegabile, da acquisire prima di una procedura diagnostica. </a:t>
            </a:r>
            <a:endParaRPr lang="it-IT" sz="2000" dirty="0"/>
          </a:p>
          <a:p>
            <a:pPr marL="0" indent="0">
              <a:buNone/>
            </a:pPr>
            <a:r>
              <a:rPr lang="it-IT" sz="2000">
                <a:latin typeface="Calibri" panose="020F0502020204030204" pitchFamily="34" charset="0"/>
                <a:cs typeface="Calibri" panose="020F0502020204030204" pitchFamily="34" charset="0"/>
              </a:rPr>
              <a:t>Preceduto </a:t>
            </a:r>
            <a:r>
              <a:rPr lang="it-IT" sz="2000" dirty="0">
                <a:latin typeface="Calibri" panose="020F0502020204030204" pitchFamily="34" charset="0"/>
                <a:cs typeface="Calibri" panose="020F0502020204030204" pitchFamily="34" charset="0"/>
              </a:rPr>
              <a:t>dalla raccolta accurata delle informazioni anamnestiche necessarie per confermarne indicazioni, accertarne controindicazioni, e valutarne </a:t>
            </a:r>
            <a:r>
              <a:rPr lang="it-IT" sz="2000" dirty="0" err="1">
                <a:latin typeface="Calibri" panose="020F0502020204030204" pitchFamily="34" charset="0"/>
                <a:cs typeface="Calibri" panose="020F0502020204030204" pitchFamily="34" charset="0"/>
              </a:rPr>
              <a:t>necessita'</a:t>
            </a:r>
            <a:r>
              <a:rPr lang="it-IT" sz="2000" dirty="0">
                <a:latin typeface="Calibri" panose="020F0502020204030204" pitchFamily="34" charset="0"/>
                <a:cs typeface="Calibri" panose="020F0502020204030204" pitchFamily="34" charset="0"/>
              </a:rPr>
              <a:t> e appropriatezza.</a:t>
            </a:r>
          </a:p>
        </p:txBody>
      </p:sp>
      <p:pic>
        <p:nvPicPr>
          <p:cNvPr id="4" name="Picture 2">
            <a:extLst>
              <a:ext uri="{FF2B5EF4-FFF2-40B4-BE49-F238E27FC236}">
                <a16:creationId xmlns:a16="http://schemas.microsoft.com/office/drawing/2014/main" xmlns="" id="{3EEB3B5A-576E-403F-8AAF-F4A5486BDE3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777" t="54948" r="37781" b="29467"/>
          <a:stretch/>
        </p:blipFill>
        <p:spPr bwMode="auto">
          <a:xfrm>
            <a:off x="914400" y="4161533"/>
            <a:ext cx="10039784" cy="2479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010286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391477" y="764704"/>
            <a:ext cx="10657184" cy="1224136"/>
          </a:xfrm>
          <a:solidFill>
            <a:schemeClr val="accent2">
              <a:lumMod val="20000"/>
              <a:lumOff val="80000"/>
            </a:schemeClr>
          </a:solidFill>
          <a:ln w="12700">
            <a:solidFill>
              <a:srgbClr val="FF0000"/>
            </a:solidFill>
            <a:prstDash val="dash"/>
          </a:ln>
          <a:effectLst>
            <a:glow rad="101600">
              <a:schemeClr val="accent2">
                <a:satMod val="175000"/>
                <a:alpha val="40000"/>
              </a:schemeClr>
            </a:glow>
            <a:innerShdw blurRad="114300">
              <a:prstClr val="black"/>
            </a:innerShdw>
          </a:effectLst>
          <a:scene3d>
            <a:camera prst="orthographicFront">
              <a:rot lat="0" lon="0" rev="0"/>
            </a:camera>
            <a:lightRig rig="contrasting" dir="t">
              <a:rot lat="0" lon="0" rev="1500000"/>
            </a:lightRig>
          </a:scene3d>
          <a:sp3d prstMaterial="metal">
            <a:bevelT w="88900" h="88900"/>
          </a:sp3d>
        </p:spPr>
        <p:txBody>
          <a:bodyPr>
            <a:noAutofit/>
          </a:bodyPr>
          <a:lstStyle/>
          <a:p>
            <a:pPr algn="just"/>
            <a:r>
              <a:rPr lang="it-IT" sz="900" b="1" dirty="0">
                <a:solidFill>
                  <a:schemeClr val="bg2">
                    <a:lumMod val="75000"/>
                  </a:schemeClr>
                </a:solidFill>
              </a:rPr>
              <a:t>La diagnostica per immagini è largamente utilizzata nella prevenzione e nella diagnosi di varie patologie. La maggior parte di noi ha quasi certamente fatto uno o più esami basati sull’impiego dei raggi X. Purtroppo non sempre il ricorso ai raggi X è giustificato. Vi è infatti un eccesso di richieste radiologiche correlato alla scarsa consapevolezza dell'elevato rischio radiologico, ad un eccessivo, e non sempre giustificato, utilizzo nella medicina d’urgenza ed infine al crescente fenomeno della “medicina difensiva”. L’</a:t>
            </a:r>
            <a:r>
              <a:rPr lang="it-IT" sz="900" b="1" dirty="0" err="1">
                <a:solidFill>
                  <a:schemeClr val="bg2">
                    <a:lumMod val="75000"/>
                  </a:schemeClr>
                </a:solidFill>
              </a:rPr>
              <a:t>imaging</a:t>
            </a:r>
            <a:r>
              <a:rPr lang="it-IT" sz="900" b="1" dirty="0">
                <a:solidFill>
                  <a:schemeClr val="bg2">
                    <a:lumMod val="75000"/>
                  </a:schemeClr>
                </a:solidFill>
              </a:rPr>
              <a:t> con raggi X, grazie ai progressi tecnologici, è divenuto comunque molto più sicuro. Tuttavia in considerazione del fatto che nei paesi sviluppati la principale fonte di radiazioni ionizzanti è costituita proprio dalle esposizioni di tipo medico. è importante, per chi utilizza le radiazioni ionizzanti in medicina, tenersi informato sugli sviluppi e applicare i principi della radioprotezione dei pazienti nella pratica quotidiana. L’approccio migliore è sempre quello di usare la dose di radiazione più bassa ragionevolmente ottenibile senza compromettere la finalità clinica prevista attraverso l’ottimizzazione delle procedure e  l’utilizzo di apparecchiature sempre più moderne e con più elevata tecnologia, di sostituire una parte consistente di indagini radiologiche (in particolare la TC) con altre procedure diagnostiche altrettanto valide e meno rischiose come l’ Ecografia e la Risonanza Magnetica, e di ridurre il numero di prescrizioni di questi esami a quelli strettamente necessari (indicazione quest’ultima la più efficace, la più facilmente percorribile, la più economicamente sostenibile).</a:t>
            </a:r>
          </a:p>
        </p:txBody>
      </p:sp>
      <p:sp>
        <p:nvSpPr>
          <p:cNvPr id="17" name="Segnaposto contenuto 2"/>
          <p:cNvSpPr>
            <a:spLocks noGrp="1"/>
          </p:cNvSpPr>
          <p:nvPr>
            <p:ph sz="half" idx="4294967295"/>
          </p:nvPr>
        </p:nvSpPr>
        <p:spPr>
          <a:xfrm>
            <a:off x="5423925" y="6066327"/>
            <a:ext cx="6624736" cy="764778"/>
          </a:xfrm>
          <a:solidFill>
            <a:srgbClr val="66FF66"/>
          </a:solidFill>
          <a:ln>
            <a:solidFill>
              <a:srgbClr val="FFFF00"/>
            </a:solidFill>
            <a:prstDash val="dash"/>
          </a:ln>
        </p:spPr>
        <p:txBody>
          <a:bodyPr>
            <a:normAutofit/>
          </a:bodyPr>
          <a:lstStyle/>
          <a:p>
            <a:pPr marL="0" indent="0">
              <a:buNone/>
            </a:pPr>
            <a:r>
              <a:rPr lang="it-IT" sz="800" b="1" dirty="0">
                <a:solidFill>
                  <a:schemeClr val="bg2">
                    <a:lumMod val="50000"/>
                  </a:schemeClr>
                </a:solidFill>
              </a:rPr>
              <a:t>10. Esistono alternative più sicure di esami con raggi X  ?   </a:t>
            </a:r>
          </a:p>
          <a:p>
            <a:pPr marL="0" indent="0" algn="just">
              <a:buNone/>
            </a:pPr>
            <a:r>
              <a:rPr lang="it-IT" sz="800" dirty="0">
                <a:solidFill>
                  <a:schemeClr val="bg2">
                    <a:lumMod val="75000"/>
                  </a:schemeClr>
                </a:solidFill>
              </a:rPr>
              <a:t>Si, sebbene il rischio per singolo esame sia molto basso nella maggior parte dei casi, bisogna comunque ridurlo al minimo. Si dovrebbero sempre prendere in considerazione gli esami di </a:t>
            </a:r>
            <a:r>
              <a:rPr lang="it-IT" sz="800" dirty="0" err="1">
                <a:solidFill>
                  <a:schemeClr val="bg2">
                    <a:lumMod val="75000"/>
                  </a:schemeClr>
                </a:solidFill>
              </a:rPr>
              <a:t>imaging</a:t>
            </a:r>
            <a:r>
              <a:rPr lang="it-IT" sz="800" dirty="0">
                <a:solidFill>
                  <a:schemeClr val="bg2">
                    <a:lumMod val="75000"/>
                  </a:schemeClr>
                </a:solidFill>
              </a:rPr>
              <a:t> che non utilizzano radiazioni ionizzanti, come la Risonanza Magnetica (RM) o gli ultrasuoni (ETG) naturalmente se indicati, visto che, a differenza dei raggi X, tali esami non aumentano il rischio di tumore. Tuttavia non è sempre possibile sostituire gli esami con raggi X con altri che impiegano radiazioni non ionizzanti.</a:t>
            </a:r>
          </a:p>
        </p:txBody>
      </p:sp>
      <p:sp>
        <p:nvSpPr>
          <p:cNvPr id="5" name="CasellaDiTesto 4"/>
          <p:cNvSpPr txBox="1"/>
          <p:nvPr/>
        </p:nvSpPr>
        <p:spPr>
          <a:xfrm>
            <a:off x="1487488" y="66110"/>
            <a:ext cx="7928774" cy="338554"/>
          </a:xfrm>
          <a:prstGeom prst="rect">
            <a:avLst/>
          </a:prstGeom>
          <a:noFill/>
          <a:ln w="19050">
            <a:solidFill>
              <a:srgbClr val="FF0000"/>
            </a:solidFill>
            <a:prstDash val="dashDot"/>
          </a:ln>
          <a:effectLst>
            <a:glow rad="228600">
              <a:schemeClr val="accent2">
                <a:satMod val="175000"/>
                <a:alpha val="40000"/>
              </a:schemeClr>
            </a:glow>
          </a:effectLst>
        </p:spPr>
        <p:txBody>
          <a:bodyPr wrap="none" rtlCol="0">
            <a:spAutoFit/>
          </a:bodyPr>
          <a:lstStyle/>
          <a:p>
            <a:r>
              <a:rPr lang="it-IT" sz="1600" b="1" dirty="0">
                <a:solidFill>
                  <a:srgbClr val="FFFF00"/>
                </a:solidFill>
                <a:latin typeface="Wide Latin" pitchFamily="18" charset="0"/>
              </a:rPr>
              <a:t>Raggi  X: quello  che  i  pazienti  devono  sapere</a:t>
            </a:r>
          </a:p>
        </p:txBody>
      </p:sp>
      <p:graphicFrame>
        <p:nvGraphicFramePr>
          <p:cNvPr id="18" name="Oggetto 17"/>
          <p:cNvGraphicFramePr>
            <a:graphicFrameLocks noChangeAspect="1"/>
          </p:cNvGraphicFramePr>
          <p:nvPr>
            <p:extLst>
              <p:ext uri="{D42A27DB-BD31-4B8C-83A1-F6EECF244321}">
                <p14:modId xmlns:p14="http://schemas.microsoft.com/office/powerpoint/2010/main" val="3130592956"/>
              </p:ext>
            </p:extLst>
          </p:nvPr>
        </p:nvGraphicFramePr>
        <p:xfrm>
          <a:off x="2829984" y="5518150"/>
          <a:ext cx="4214283" cy="1466850"/>
        </p:xfrm>
        <a:graphic>
          <a:graphicData uri="http://schemas.openxmlformats.org/presentationml/2006/ole">
            <mc:AlternateContent xmlns:mc="http://schemas.openxmlformats.org/markup-compatibility/2006">
              <mc:Choice xmlns:v="urn:schemas-microsoft-com:vml" Requires="v">
                <p:oleObj spid="_x0000_s1174" name="Documento" r:id="rId3" imgW="6274676" imgH="2921011" progId="Word.Document.12">
                  <p:embed/>
                </p:oleObj>
              </mc:Choice>
              <mc:Fallback>
                <p:oleObj name="Documento" r:id="rId3" imgW="6274676" imgH="2921011" progId="Word.Document.1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9984" y="5518150"/>
                        <a:ext cx="4214283" cy="1466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035" name="Picture 1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3339" y="692696"/>
            <a:ext cx="1105133"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4" name="Picture 20" descr="Risultati immagini per radiografia">
            <a:hlinkClick r:id="rId6"/>
          </p:cNvPr>
          <p:cNvPicPr>
            <a:picLocks noChangeAspect="1" noChangeArrowheads="1"/>
          </p:cNvPicPr>
          <p:nvPr/>
        </p:nvPicPr>
        <p:blipFill rotWithShape="1">
          <a:blip r:embed="rId7" cstate="print">
            <a:lum bright="-10000"/>
            <a:extLst>
              <a:ext uri="{BEBA8EAE-BF5A-486C-A8C5-ECC9F3942E4B}">
                <a14:imgProps xmlns:a14="http://schemas.microsoft.com/office/drawing/2010/main">
                  <a14:imgLayer r:embed="rId8">
                    <a14:imgEffect>
                      <a14:sharpenSoften amount="-50000"/>
                    </a14:imgEffect>
                    <a14:imgEffect>
                      <a14:brightnessContrast bright="-20000" contrast="20000"/>
                    </a14:imgEffect>
                  </a14:imgLayer>
                </a14:imgProps>
              </a:ext>
            </a:extLst>
          </a:blip>
          <a:srcRect l="7958" r="8154" b="10371"/>
          <a:stretch/>
        </p:blipFill>
        <p:spPr bwMode="auto">
          <a:xfrm>
            <a:off x="3683981" y="4672776"/>
            <a:ext cx="629027" cy="412409"/>
          </a:xfrm>
          <a:prstGeom prst="rect">
            <a:avLst/>
          </a:prstGeom>
          <a:noFill/>
        </p:spPr>
      </p:pic>
      <p:sp>
        <p:nvSpPr>
          <p:cNvPr id="26" name="CasellaDiTesto 25"/>
          <p:cNvSpPr txBox="1"/>
          <p:nvPr/>
        </p:nvSpPr>
        <p:spPr>
          <a:xfrm>
            <a:off x="7056107" y="5651956"/>
            <a:ext cx="768084" cy="369332"/>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it-IT" b="1" dirty="0">
                <a:ln w="18000">
                  <a:solidFill>
                    <a:srgbClr val="C0504D">
                      <a:satMod val="140000"/>
                    </a:srgbClr>
                  </a:solidFill>
                  <a:prstDash val="solid"/>
                  <a:miter lim="800000"/>
                </a:ln>
                <a:solidFill>
                  <a:srgbClr val="FFFF00"/>
                </a:solidFill>
                <a:effectLst>
                  <a:outerShdw blurRad="25500" dist="23000" dir="7020000" algn="tl">
                    <a:srgbClr val="000000">
                      <a:alpha val="50000"/>
                    </a:srgbClr>
                  </a:outerShdw>
                </a:effectLst>
              </a:rPr>
              <a:t>RM</a:t>
            </a:r>
            <a:r>
              <a:rPr lang="it-IT" b="1" dirty="0">
                <a:ln w="18000">
                  <a:solidFill>
                    <a:srgbClr val="C0504D">
                      <a:satMod val="140000"/>
                    </a:srgbClr>
                  </a:solidFill>
                  <a:prstDash val="solid"/>
                  <a:miter lim="800000"/>
                </a:ln>
                <a:noFill/>
                <a:effectLst>
                  <a:outerShdw blurRad="25500" dist="23000" dir="7020000" algn="tl">
                    <a:srgbClr val="000000">
                      <a:alpha val="50000"/>
                    </a:srgbClr>
                  </a:outerShdw>
                </a:effectLst>
              </a:rPr>
              <a:t> </a:t>
            </a:r>
          </a:p>
        </p:txBody>
      </p:sp>
      <p:sp>
        <p:nvSpPr>
          <p:cNvPr id="29" name="CasellaDiTesto 28"/>
          <p:cNvSpPr txBox="1"/>
          <p:nvPr/>
        </p:nvSpPr>
        <p:spPr>
          <a:xfrm>
            <a:off x="5999990" y="5651956"/>
            <a:ext cx="729687" cy="369332"/>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lang="it-IT" b="1" dirty="0">
                <a:ln w="18000">
                  <a:solidFill>
                    <a:srgbClr val="C0504D">
                      <a:satMod val="140000"/>
                    </a:srgbClr>
                  </a:solidFill>
                  <a:prstDash val="solid"/>
                  <a:miter lim="800000"/>
                </a:ln>
                <a:solidFill>
                  <a:srgbClr val="FFFF00"/>
                </a:solidFill>
                <a:effectLst>
                  <a:outerShdw blurRad="25500" dist="23000" dir="7020000" algn="tl">
                    <a:srgbClr val="000000">
                      <a:alpha val="50000"/>
                    </a:srgbClr>
                  </a:outerShdw>
                </a:effectLst>
              </a:rPr>
              <a:t> ETG</a:t>
            </a:r>
          </a:p>
        </p:txBody>
      </p:sp>
      <p:pic>
        <p:nvPicPr>
          <p:cNvPr id="1048" name="Picture 24" descr="Risultati immagini per ecografia">
            <a:hlinkClick r:id="rId9"/>
          </p:cNvPr>
          <p:cNvPicPr>
            <a:picLocks noChangeAspect="1" noChangeArrowheads="1"/>
          </p:cNvPicPr>
          <p:nvPr/>
        </p:nvPicPr>
        <p:blipFill>
          <a:blip r:embed="rId10" cstate="print">
            <a:lum bright="-20000"/>
          </a:blip>
          <a:srcRect/>
          <a:stretch>
            <a:fillRect/>
          </a:stretch>
        </p:blipFill>
        <p:spPr bwMode="auto">
          <a:xfrm>
            <a:off x="5519937" y="5633586"/>
            <a:ext cx="576065" cy="459711"/>
          </a:xfrm>
          <a:prstGeom prst="rect">
            <a:avLst/>
          </a:prstGeom>
          <a:noFill/>
        </p:spPr>
      </p:pic>
      <p:pic>
        <p:nvPicPr>
          <p:cNvPr id="1050" name="Picture 26" descr="Risultati immagini per vignetta risonanza magnetica">
            <a:hlinkClick r:id="rId11"/>
          </p:cNvPr>
          <p:cNvPicPr>
            <a:picLocks noChangeAspect="1" noChangeArrowheads="1"/>
          </p:cNvPicPr>
          <p:nvPr/>
        </p:nvPicPr>
        <p:blipFill>
          <a:blip r:embed="rId12" cstate="print">
            <a:lum bright="-10000"/>
          </a:blip>
          <a:srcRect l="2487" t="9941" b="11660"/>
          <a:stretch>
            <a:fillRect/>
          </a:stretch>
        </p:blipFill>
        <p:spPr bwMode="auto">
          <a:xfrm>
            <a:off x="7728181" y="5634454"/>
            <a:ext cx="760947" cy="458842"/>
          </a:xfrm>
          <a:prstGeom prst="rect">
            <a:avLst/>
          </a:prstGeom>
          <a:noFill/>
        </p:spPr>
      </p:pic>
      <p:pic>
        <p:nvPicPr>
          <p:cNvPr id="1052" name="Picture 28" descr="Risultati immagini per radiografie">
            <a:hlinkClick r:id="rId13"/>
          </p:cNvPr>
          <p:cNvPicPr>
            <a:picLocks noChangeAspect="1" noChangeArrowheads="1"/>
          </p:cNvPicPr>
          <p:nvPr/>
        </p:nvPicPr>
        <p:blipFill>
          <a:blip r:embed="rId14" cstate="print">
            <a:lum bright="-10000"/>
          </a:blip>
          <a:srcRect l="8804" t="6208" r="11939"/>
          <a:stretch>
            <a:fillRect/>
          </a:stretch>
        </p:blipFill>
        <p:spPr bwMode="auto">
          <a:xfrm>
            <a:off x="3105287" y="4653136"/>
            <a:ext cx="494436" cy="477764"/>
          </a:xfrm>
          <a:prstGeom prst="rect">
            <a:avLst/>
          </a:prstGeom>
          <a:noFill/>
        </p:spPr>
      </p:pic>
      <p:pic>
        <p:nvPicPr>
          <p:cNvPr id="1056" name="Picture 32" descr="https://encrypted-tbn3.gstatic.com/images?q=tbn:ANd9GcSVUDUuppclFcd7USYXwcgVurfyoT8xMFNHO_8Hp7js3RAOOgRpBFP3wa_P"/>
          <p:cNvPicPr>
            <a:picLocks noChangeAspect="1" noChangeArrowheads="1"/>
          </p:cNvPicPr>
          <p:nvPr/>
        </p:nvPicPr>
        <p:blipFill>
          <a:blip r:embed="rId15" cstate="print">
            <a:lum bright="-10000"/>
          </a:blip>
          <a:srcRect l="8376" t="13123" r="7625" b="19678"/>
          <a:stretch>
            <a:fillRect/>
          </a:stretch>
        </p:blipFill>
        <p:spPr bwMode="auto">
          <a:xfrm>
            <a:off x="3311691" y="5085184"/>
            <a:ext cx="720080" cy="432048"/>
          </a:xfrm>
          <a:prstGeom prst="rect">
            <a:avLst/>
          </a:prstGeom>
          <a:noFill/>
        </p:spPr>
      </p:pic>
      <p:sp>
        <p:nvSpPr>
          <p:cNvPr id="28" name="CasellaDiTesto 27"/>
          <p:cNvSpPr txBox="1"/>
          <p:nvPr/>
        </p:nvSpPr>
        <p:spPr>
          <a:xfrm>
            <a:off x="1583499" y="477252"/>
            <a:ext cx="10345480" cy="215444"/>
          </a:xfrm>
          <a:prstGeom prst="rect">
            <a:avLst/>
          </a:prstGeom>
          <a:solidFill>
            <a:schemeClr val="bg2">
              <a:lumMod val="60000"/>
              <a:lumOff val="40000"/>
            </a:schemeClr>
          </a:solidFill>
        </p:spPr>
        <p:txBody>
          <a:bodyPr wrap="square" rtlCol="0">
            <a:spAutoFit/>
          </a:bodyPr>
          <a:lstStyle/>
          <a:p>
            <a:r>
              <a:rPr lang="it-IT" sz="800" i="1" dirty="0">
                <a:solidFill>
                  <a:prstClr val="white"/>
                </a:solidFill>
              </a:rPr>
              <a:t>Lo scopo di questo poster  è di informare i pazienti e la popolazione sull’utilità e sui rischi connessi all’</a:t>
            </a:r>
            <a:r>
              <a:rPr lang="it-IT" sz="800" i="1" dirty="0" err="1">
                <a:solidFill>
                  <a:prstClr val="white"/>
                </a:solidFill>
              </a:rPr>
              <a:t>imaging</a:t>
            </a:r>
            <a:r>
              <a:rPr lang="it-IT" sz="800" i="1" dirty="0">
                <a:solidFill>
                  <a:prstClr val="white"/>
                </a:solidFill>
              </a:rPr>
              <a:t> con raggi X e aiutare a mantenere i livelli di esposizione più bassi possibile</a:t>
            </a:r>
            <a:endParaRPr lang="it-IT" dirty="0">
              <a:solidFill>
                <a:prstClr val="white"/>
              </a:solidFill>
            </a:endParaRPr>
          </a:p>
        </p:txBody>
      </p:sp>
      <p:sp>
        <p:nvSpPr>
          <p:cNvPr id="30" name="CasellaDiTesto 29"/>
          <p:cNvSpPr txBox="1"/>
          <p:nvPr/>
        </p:nvSpPr>
        <p:spPr>
          <a:xfrm>
            <a:off x="127113" y="392398"/>
            <a:ext cx="1141659" cy="246221"/>
          </a:xfrm>
          <a:prstGeom prst="rect">
            <a:avLst/>
          </a:prstGeom>
          <a:noFill/>
        </p:spPr>
        <p:txBody>
          <a:bodyPr wrap="none" rtlCol="0">
            <a:spAutoFit/>
          </a:bodyPr>
          <a:lstStyle/>
          <a:p>
            <a:pPr algn="ctr"/>
            <a:r>
              <a:rPr lang="it-IT" sz="500" b="1" dirty="0" err="1">
                <a:solidFill>
                  <a:srgbClr val="FF0000"/>
                </a:solidFill>
              </a:rPr>
              <a:t>U.O.C</a:t>
            </a:r>
            <a:r>
              <a:rPr lang="it-IT" sz="500" b="1" dirty="0">
                <a:solidFill>
                  <a:srgbClr val="FF0000"/>
                </a:solidFill>
              </a:rPr>
              <a:t> . Radiologia, P.O. Andria</a:t>
            </a:r>
          </a:p>
          <a:p>
            <a:pPr algn="ctr"/>
            <a:r>
              <a:rPr lang="it-IT" sz="500" b="1" dirty="0">
                <a:solidFill>
                  <a:srgbClr val="FF0000"/>
                </a:solidFill>
              </a:rPr>
              <a:t>Direttore  Dr. Tommaso </a:t>
            </a:r>
            <a:r>
              <a:rPr lang="it-IT" sz="500" b="1" dirty="0" err="1">
                <a:solidFill>
                  <a:srgbClr val="FF0000"/>
                </a:solidFill>
              </a:rPr>
              <a:t>Scarabino</a:t>
            </a:r>
            <a:endParaRPr lang="it-IT" sz="500" b="1" dirty="0">
              <a:solidFill>
                <a:srgbClr val="FF0000"/>
              </a:solidFill>
            </a:endParaRPr>
          </a:p>
        </p:txBody>
      </p:sp>
      <p:sp>
        <p:nvSpPr>
          <p:cNvPr id="31" name="Freccia a destra 30"/>
          <p:cNvSpPr/>
          <p:nvPr/>
        </p:nvSpPr>
        <p:spPr>
          <a:xfrm rot="1444909">
            <a:off x="2797331" y="5417745"/>
            <a:ext cx="314004" cy="80870"/>
          </a:xfrm>
          <a:prstGeom prst="righ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prstClr val="white"/>
              </a:solidFill>
            </a:endParaRPr>
          </a:p>
        </p:txBody>
      </p:sp>
      <p:pic>
        <p:nvPicPr>
          <p:cNvPr id="17412" name="Picture 4" descr="Senza titolo-1"/>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13127" y="101270"/>
            <a:ext cx="844059" cy="30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5"/>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1856641" y="496868"/>
            <a:ext cx="243417" cy="176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4" name="Picture 6"/>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391478" y="491401"/>
            <a:ext cx="243417" cy="176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7" name="Picture 9" descr="http://www.mavissrl.it/images/risonanza/risonanza2.jpg"/>
          <p:cNvPicPr>
            <a:picLocks noChangeAspect="1" noChangeArrowheads="1"/>
          </p:cNvPicPr>
          <p:nvPr/>
        </p:nvPicPr>
        <p:blipFill rotWithShape="1">
          <a:blip r:embed="rId18" cstate="print">
            <a:lum/>
            <a:extLst>
              <a:ext uri="{28A0092B-C50C-407E-A947-70E740481C1C}">
                <a14:useLocalDpi xmlns:a14="http://schemas.microsoft.com/office/drawing/2010/main" val="0"/>
              </a:ext>
            </a:extLst>
          </a:blip>
          <a:srcRect l="51970" r="34802"/>
          <a:stretch/>
        </p:blipFill>
        <p:spPr bwMode="auto">
          <a:xfrm>
            <a:off x="4751851" y="4746360"/>
            <a:ext cx="368424" cy="772664"/>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4" descr="Risultati immagini per immagini tac">
            <a:hlinkClick r:id="rId19"/>
          </p:cNvPr>
          <p:cNvPicPr>
            <a:picLocks noChangeAspect="1" noChangeArrowheads="1"/>
          </p:cNvPicPr>
          <p:nvPr/>
        </p:nvPicPr>
        <p:blipFill>
          <a:blip r:embed="rId20" cstate="print">
            <a:lum bright="-10000"/>
          </a:blip>
          <a:srcRect/>
          <a:stretch>
            <a:fillRect/>
          </a:stretch>
        </p:blipFill>
        <p:spPr bwMode="auto">
          <a:xfrm>
            <a:off x="4190722" y="5085184"/>
            <a:ext cx="465119" cy="432048"/>
          </a:xfrm>
          <a:prstGeom prst="rect">
            <a:avLst/>
          </a:prstGeom>
          <a:noFill/>
        </p:spPr>
      </p:pic>
      <p:pic>
        <p:nvPicPr>
          <p:cNvPr id="35" name="Picture 12" descr="Risultati immagini per colonscopia virtuale"/>
          <p:cNvPicPr>
            <a:picLocks noChangeAspect="1" noChangeArrowheads="1"/>
          </p:cNvPicPr>
          <p:nvPr/>
        </p:nvPicPr>
        <p:blipFill rotWithShape="1">
          <a:blip r:embed="rId21" cstate="print">
            <a:lum bright="-10000"/>
            <a:extLst>
              <a:ext uri="{28A0092B-C50C-407E-A947-70E740481C1C}">
                <a14:useLocalDpi xmlns:a14="http://schemas.microsoft.com/office/drawing/2010/main" val="0"/>
              </a:ext>
            </a:extLst>
          </a:blip>
          <a:srcRect l="59078" r="8809"/>
          <a:stretch/>
        </p:blipFill>
        <p:spPr bwMode="auto">
          <a:xfrm>
            <a:off x="4367808" y="4653136"/>
            <a:ext cx="428400" cy="432048"/>
          </a:xfrm>
          <a:prstGeom prst="rect">
            <a:avLst/>
          </a:prstGeom>
          <a:noFill/>
          <a:extLst>
            <a:ext uri="{909E8E84-426E-40DD-AFC4-6F175D3DCCD1}">
              <a14:hiddenFill xmlns:a14="http://schemas.microsoft.com/office/drawing/2010/main">
                <a:solidFill>
                  <a:srgbClr val="FFFFFF"/>
                </a:solidFill>
              </a14:hiddenFill>
            </a:ext>
          </a:extLst>
        </p:spPr>
      </p:pic>
      <p:sp>
        <p:nvSpPr>
          <p:cNvPr id="32" name="Segnaposto contenuto 2">
            <a:extLst>
              <a:ext uri="{FF2B5EF4-FFF2-40B4-BE49-F238E27FC236}">
                <a16:creationId xmlns:a16="http://schemas.microsoft.com/office/drawing/2014/main" xmlns="" id="{19290280-7E80-4893-86D9-C385C775323C}"/>
              </a:ext>
            </a:extLst>
          </p:cNvPr>
          <p:cNvSpPr txBox="1">
            <a:spLocks/>
          </p:cNvSpPr>
          <p:nvPr/>
        </p:nvSpPr>
        <p:spPr>
          <a:xfrm>
            <a:off x="8563880" y="4941168"/>
            <a:ext cx="3484781" cy="993467"/>
          </a:xfrm>
          <a:prstGeom prst="rect">
            <a:avLst/>
          </a:prstGeom>
          <a:solidFill>
            <a:srgbClr val="00B0F0"/>
          </a:solidFill>
          <a:ln>
            <a:solidFill>
              <a:srgbClr val="FFFF00"/>
            </a:solidFill>
            <a:prstDash val="dash"/>
          </a:ln>
        </p:spPr>
        <p:txBody>
          <a:bodyPr vert="horz" lIns="91440" tIns="45720" rIns="91440" bIns="45720" rtlCol="0">
            <a:normAutofit fontScale="25000" lnSpcReduction="200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just">
              <a:buFont typeface="Arial" pitchFamily="34" charset="0"/>
              <a:buNone/>
            </a:pPr>
            <a:r>
              <a:rPr lang="it-IT" sz="3100" b="1" dirty="0">
                <a:solidFill>
                  <a:srgbClr val="1F497D">
                    <a:lumMod val="50000"/>
                  </a:srgbClr>
                </a:solidFill>
              </a:rPr>
              <a:t>9. E’ sicuro per i bambini sottoporsi ad un esame diagnostico con raggi X ? </a:t>
            </a:r>
          </a:p>
          <a:p>
            <a:pPr marL="0" indent="0" algn="just">
              <a:buFont typeface="Arial" pitchFamily="34" charset="0"/>
              <a:buNone/>
            </a:pPr>
            <a:r>
              <a:rPr lang="it-IT" sz="3200" dirty="0">
                <a:solidFill>
                  <a:srgbClr val="1F497D">
                    <a:lumMod val="75000"/>
                  </a:srgbClr>
                </a:solidFill>
              </a:rPr>
              <a:t>Non ci sono restrizioni per l’uso dei raggi X nei bambini, a condizione che il beneficio clinico atteso superi i bassi rischi potenziali da radiazioni. Alcuni organi dei bambini hanno una sensibilità maggiore alle radiazioni rispetto a quella degli adulti. Inoltre i bambini hanno un’aspettativa di vita più lunga e pertanto ci si aspetta anche un maggiore accumulo di dose radiante assorbita nel tempo. Pertanto si dovrebbe sempre prendere in considerazione, come alternativa, l’utilizzo di tecniche diagnostiche che non fanno uso di radiazioni ionizzanti. </a:t>
            </a:r>
          </a:p>
        </p:txBody>
      </p:sp>
      <p:sp>
        <p:nvSpPr>
          <p:cNvPr id="34" name="Segnaposto contenuto 2">
            <a:extLst>
              <a:ext uri="{FF2B5EF4-FFF2-40B4-BE49-F238E27FC236}">
                <a16:creationId xmlns:a16="http://schemas.microsoft.com/office/drawing/2014/main" xmlns="" id="{A448AE01-8139-4666-AD39-63AB992A0401}"/>
              </a:ext>
            </a:extLst>
          </p:cNvPr>
          <p:cNvSpPr txBox="1">
            <a:spLocks/>
          </p:cNvSpPr>
          <p:nvPr/>
        </p:nvSpPr>
        <p:spPr>
          <a:xfrm>
            <a:off x="8563880" y="3429000"/>
            <a:ext cx="3484781" cy="1317360"/>
          </a:xfrm>
          <a:prstGeom prst="rect">
            <a:avLst/>
          </a:prstGeom>
          <a:solidFill>
            <a:srgbClr val="FF66FF"/>
          </a:solidFill>
          <a:ln>
            <a:solidFill>
              <a:schemeClr val="tx1"/>
            </a:solidFill>
            <a:prstDash val="dash"/>
          </a:ln>
        </p:spPr>
        <p:txBody>
          <a:bodyPr vert="horz" lIns="91440" tIns="45720" rIns="91440" bIns="45720" rtlCol="0">
            <a:normAutofit fontScale="32500" lnSpcReduction="200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just">
              <a:buFont typeface="Arial" pitchFamily="34" charset="0"/>
              <a:buNone/>
            </a:pPr>
            <a:r>
              <a:rPr lang="it-IT" sz="2500" b="1" dirty="0">
                <a:solidFill>
                  <a:srgbClr val="1F497D">
                    <a:lumMod val="50000"/>
                  </a:srgbClr>
                </a:solidFill>
              </a:rPr>
              <a:t>8. Le donne in gravidanza possono sottoporsi ad esami a raggi X ? </a:t>
            </a:r>
          </a:p>
          <a:p>
            <a:pPr marL="0" indent="0" algn="just">
              <a:buFont typeface="Arial" pitchFamily="34" charset="0"/>
              <a:buNone/>
            </a:pPr>
            <a:r>
              <a:rPr lang="it-IT" sz="2500" dirty="0">
                <a:solidFill>
                  <a:srgbClr val="1F497D">
                    <a:lumMod val="75000"/>
                  </a:srgbClr>
                </a:solidFill>
              </a:rPr>
              <a:t>Quando i benefici clinici superano il rischio potenziale da radiazioni, che è molto basso, non c’è nessuna controindicazione all’uso dei raggi X in gravidanza. Con l’utilizzo di moderne apparecchiature e buone tecniche, durante la gravidanza si possono fare senza rischio gli esami della testa, dei piedi, del collo, delle spalle e del torace.  Per gli altri esami occorre fare delle valutazioni specifiche. Le donne devono informare il medico del loro stato di gravidanza accertata o anche solo della possibilità di essere in gravidanza. Il medico, una volta ricevute queste informazioni, prima che vengano eseguite le indagini della regione addominale o pelvica, in particolar modo per le procedure ad alta dose (TC e fluoroscopia), effettuerà l’analisi rischi-benefici caso per caso in collaborazione con il fisico medico.</a:t>
            </a:r>
          </a:p>
        </p:txBody>
      </p:sp>
      <p:sp>
        <p:nvSpPr>
          <p:cNvPr id="36" name="Segnaposto contenuto 2">
            <a:extLst>
              <a:ext uri="{FF2B5EF4-FFF2-40B4-BE49-F238E27FC236}">
                <a16:creationId xmlns:a16="http://schemas.microsoft.com/office/drawing/2014/main" xmlns="" id="{BDCCB93D-CD06-46B8-95AF-7A5AD62341D2}"/>
              </a:ext>
            </a:extLst>
          </p:cNvPr>
          <p:cNvSpPr txBox="1">
            <a:spLocks/>
          </p:cNvSpPr>
          <p:nvPr/>
        </p:nvSpPr>
        <p:spPr>
          <a:xfrm>
            <a:off x="5580087" y="3446642"/>
            <a:ext cx="2880320" cy="2000209"/>
          </a:xfrm>
          <a:prstGeom prst="rect">
            <a:avLst/>
          </a:prstGeom>
          <a:solidFill>
            <a:srgbClr val="FF6600"/>
          </a:solidFill>
          <a:ln>
            <a:solidFill>
              <a:srgbClr val="FFFF00"/>
            </a:solidFill>
            <a:prstDash val="dash"/>
          </a:ln>
        </p:spPr>
        <p:txBody>
          <a:bodyPr vert="horz" lIns="91440" tIns="45720" rIns="91440" bIns="45720" rtlCol="0">
            <a:normAutofit fontScale="40000" lnSpcReduction="200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just">
              <a:buFont typeface="Arial" pitchFamily="34" charset="0"/>
              <a:buNone/>
            </a:pPr>
            <a:r>
              <a:rPr lang="it-IT" sz="2000" b="1" dirty="0">
                <a:solidFill>
                  <a:srgbClr val="1F497D">
                    <a:lumMod val="50000"/>
                  </a:srgbClr>
                </a:solidFill>
              </a:rPr>
              <a:t>7. Qual è il rischio di avere un cancro provocato dalle radiazioni ? </a:t>
            </a:r>
          </a:p>
          <a:p>
            <a:pPr marL="0" indent="0" algn="just">
              <a:buFont typeface="Arial" pitchFamily="34" charset="0"/>
              <a:buNone/>
            </a:pPr>
            <a:r>
              <a:rPr lang="it-IT" sz="2000" dirty="0">
                <a:solidFill>
                  <a:srgbClr val="1F497D">
                    <a:lumMod val="75000"/>
                  </a:srgbClr>
                </a:solidFill>
              </a:rPr>
              <a:t>Il rischio di cancro provocato dalle radiazioni è basso, ma additivo. Significa che ogni indagine eseguita mediante l’uso dei raggi X comporta un leggero aumento del rischio. Di conseguenza si raccomanda di eseguire gli esami in casi indispensabili con la dose più bassa possibile, in grado di produrre immagini di qualità diagnostica adeguata. Tale rischio è inoltre relativamente basso se confrontato con il rischio di sviluppare naturalmente un cancro. La probabilità di cancro provocato dalle radiazioni aumenta del 5/6% per una dose efficace di 1000 </a:t>
            </a:r>
            <a:r>
              <a:rPr lang="it-IT" sz="2000" dirty="0" err="1">
                <a:solidFill>
                  <a:srgbClr val="1F497D">
                    <a:lumMod val="75000"/>
                  </a:srgbClr>
                </a:solidFill>
              </a:rPr>
              <a:t>mSv</a:t>
            </a:r>
            <a:r>
              <a:rPr lang="it-IT" sz="2000" dirty="0">
                <a:solidFill>
                  <a:srgbClr val="1F497D">
                    <a:lumMod val="75000"/>
                  </a:srgbClr>
                </a:solidFill>
              </a:rPr>
              <a:t> (equivalente a circa 1000 radiografie). Gli effetti indotti in seguito ad esposizioni mediche sono comunque di natura   probabilistica nel senso che non si può predire chi tra gli esposti svilupperà un cancro, ma soltanto dare una stima della probabilità di insorgenza del cancro, che peraltro può manifestarsi anche dopo diverso tempo dall’esposizione. Tale probabilità che si somma all’incidenza naturale (già di per sé piuttosto elevata, circa il 30%) aumenta con la dose assorbita, mentre la gravità dell’effetto è indipendente dalla dose ricevuta. </a:t>
            </a:r>
          </a:p>
        </p:txBody>
      </p:sp>
      <p:sp>
        <p:nvSpPr>
          <p:cNvPr id="37" name="Segnaposto contenuto 2">
            <a:extLst>
              <a:ext uri="{FF2B5EF4-FFF2-40B4-BE49-F238E27FC236}">
                <a16:creationId xmlns:a16="http://schemas.microsoft.com/office/drawing/2014/main" xmlns="" id="{53028182-0AE0-4B2F-BD75-053B926FF49D}"/>
              </a:ext>
            </a:extLst>
          </p:cNvPr>
          <p:cNvSpPr txBox="1">
            <a:spLocks/>
          </p:cNvSpPr>
          <p:nvPr/>
        </p:nvSpPr>
        <p:spPr>
          <a:xfrm>
            <a:off x="2927648" y="3356992"/>
            <a:ext cx="2592288" cy="1296144"/>
          </a:xfrm>
          <a:prstGeom prst="rect">
            <a:avLst/>
          </a:prstGeom>
          <a:solidFill>
            <a:srgbClr val="FF9966"/>
          </a:solidFill>
          <a:ln>
            <a:solidFill>
              <a:srgbClr val="FFFF00"/>
            </a:solidFill>
            <a:prstDash val="dash"/>
          </a:ln>
        </p:spPr>
        <p:txBody>
          <a:bodyPr vert="horz" lIns="91440" tIns="45720" rIns="91440" bIns="45720" rtlCol="0">
            <a:normAutofit fontScale="40000" lnSpcReduction="200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just">
              <a:buFont typeface="Arial" pitchFamily="34" charset="0"/>
              <a:buNone/>
            </a:pPr>
            <a:r>
              <a:rPr lang="it-IT" sz="2000" b="1" dirty="0">
                <a:solidFill>
                  <a:srgbClr val="1F497D">
                    <a:lumMod val="50000"/>
                  </a:srgbClr>
                </a:solidFill>
              </a:rPr>
              <a:t>6. C’è un limite di dose che si può ricevere con un’indagini eseguita con i raggi X? </a:t>
            </a:r>
          </a:p>
          <a:p>
            <a:pPr marL="0" indent="0" algn="just">
              <a:buFont typeface="Arial" pitchFamily="34" charset="0"/>
              <a:buNone/>
            </a:pPr>
            <a:r>
              <a:rPr lang="it-IT" sz="2000" dirty="0">
                <a:solidFill>
                  <a:srgbClr val="1F497D">
                    <a:lumMod val="75000"/>
                  </a:srgbClr>
                </a:solidFill>
              </a:rPr>
              <a:t>No. Per non limitare i benefici di un’indagine con i raggi X, che sono generalmente superiori al rischio di danni da radiazione, nessuna organizzazione internazionale ha indicato limiti per la dose al paziente. Il rischio associato all’impiego delle radiazioni è considerato accettabile per indagini che abbiano una giustificazione medica. Il medico richiedente e il radiologo hanno la responsabilità di garantire che i benefici per la salute del paziente, derivanti dall’esecuzione dell’esame, siano superiori ai rischi da radiazione.  </a:t>
            </a:r>
          </a:p>
        </p:txBody>
      </p:sp>
      <p:sp>
        <p:nvSpPr>
          <p:cNvPr id="38" name="Segnaposto contenuto 2">
            <a:extLst>
              <a:ext uri="{FF2B5EF4-FFF2-40B4-BE49-F238E27FC236}">
                <a16:creationId xmlns:a16="http://schemas.microsoft.com/office/drawing/2014/main" xmlns="" id="{95F754A4-337E-4AB3-9950-32F898EDAF57}"/>
              </a:ext>
            </a:extLst>
          </p:cNvPr>
          <p:cNvSpPr txBox="1">
            <a:spLocks/>
          </p:cNvSpPr>
          <p:nvPr/>
        </p:nvSpPr>
        <p:spPr bwMode="auto">
          <a:xfrm>
            <a:off x="143339" y="3567952"/>
            <a:ext cx="2734115" cy="3173415"/>
          </a:xfrm>
          <a:prstGeom prst="rect">
            <a:avLst/>
          </a:prstGeom>
          <a:solidFill>
            <a:srgbClr val="99FF33"/>
          </a:solidFill>
          <a:ln>
            <a:solidFill>
              <a:srgbClr val="FFFF00"/>
            </a:solidFill>
            <a:prstDash val="dash"/>
          </a:ln>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1800">
                <a:solidFill>
                  <a:schemeClr val="tx1"/>
                </a:solidFill>
                <a:latin typeface="+mn-lt"/>
              </a:defRPr>
            </a:lvl4pPr>
            <a:lvl5pPr marL="2057400" indent="-228600" algn="l" rtl="0" eaLnBrk="0" fontAlgn="base" hangingPunct="0">
              <a:spcBef>
                <a:spcPct val="20000"/>
              </a:spcBef>
              <a:spcAft>
                <a:spcPct val="0"/>
              </a:spcAft>
              <a:buChar char="»"/>
              <a:defRPr sz="1800">
                <a:solidFill>
                  <a:schemeClr val="tx1"/>
                </a:solidFill>
                <a:latin typeface="+mn-lt"/>
              </a:defRPr>
            </a:lvl5pPr>
            <a:lvl6pPr marL="2514600" indent="-228600" algn="l" rtl="0" eaLnBrk="0" fontAlgn="base" hangingPunct="0">
              <a:spcBef>
                <a:spcPct val="20000"/>
              </a:spcBef>
              <a:spcAft>
                <a:spcPct val="0"/>
              </a:spcAft>
              <a:buChar char="»"/>
              <a:defRPr sz="1800">
                <a:solidFill>
                  <a:schemeClr val="tx1"/>
                </a:solidFill>
                <a:latin typeface="+mn-lt"/>
              </a:defRPr>
            </a:lvl6pPr>
            <a:lvl7pPr marL="2971800" indent="-228600" algn="l" rtl="0" eaLnBrk="0" fontAlgn="base" hangingPunct="0">
              <a:spcBef>
                <a:spcPct val="20000"/>
              </a:spcBef>
              <a:spcAft>
                <a:spcPct val="0"/>
              </a:spcAft>
              <a:buChar char="»"/>
              <a:defRPr sz="1800">
                <a:solidFill>
                  <a:schemeClr val="tx1"/>
                </a:solidFill>
                <a:latin typeface="+mn-lt"/>
              </a:defRPr>
            </a:lvl7pPr>
            <a:lvl8pPr marL="3429000" indent="-228600" algn="l" rtl="0" eaLnBrk="0" fontAlgn="base" hangingPunct="0">
              <a:spcBef>
                <a:spcPct val="20000"/>
              </a:spcBef>
              <a:spcAft>
                <a:spcPct val="0"/>
              </a:spcAft>
              <a:buChar char="»"/>
              <a:defRPr sz="1800">
                <a:solidFill>
                  <a:schemeClr val="tx1"/>
                </a:solidFill>
                <a:latin typeface="+mn-lt"/>
              </a:defRPr>
            </a:lvl8pPr>
            <a:lvl9pPr marL="3886200" indent="-228600" algn="l" rtl="0" eaLnBrk="0" fontAlgn="base" hangingPunct="0">
              <a:spcBef>
                <a:spcPct val="20000"/>
              </a:spcBef>
              <a:spcAft>
                <a:spcPct val="0"/>
              </a:spcAft>
              <a:buChar char="»"/>
              <a:defRPr sz="1800">
                <a:solidFill>
                  <a:schemeClr val="tx1"/>
                </a:solidFill>
                <a:latin typeface="+mn-lt"/>
              </a:defRPr>
            </a:lvl9pPr>
          </a:lstStyle>
          <a:p>
            <a:pPr marL="0" indent="0" algn="just">
              <a:buFontTx/>
              <a:buNone/>
            </a:pPr>
            <a:r>
              <a:rPr lang="it-IT" sz="800" b="1" kern="0" dirty="0">
                <a:solidFill>
                  <a:schemeClr val="bg2">
                    <a:lumMod val="50000"/>
                  </a:schemeClr>
                </a:solidFill>
              </a:rPr>
              <a:t>5. Tutti gli esami comportano alte dosi di radiazioni?                                                             </a:t>
            </a:r>
            <a:r>
              <a:rPr lang="it-IT" sz="800" kern="0" dirty="0">
                <a:solidFill>
                  <a:schemeClr val="bg2">
                    <a:lumMod val="75000"/>
                  </a:schemeClr>
                </a:solidFill>
              </a:rPr>
              <a:t>No. La dose assorbita dipende dalla procedura. La più comune è l’esame del torace per il quale il valore medio della dose efficace è pari a 0,02 mSv. Se confrontata con i livelli di radiazione naturale ai quali siamo esposti, si tratta di una dose relativamente bassa. Diverso è il discorso della TC,  esame radiologico diagnostico tra i più richiesti con una crescente diffusione nella pratica clinica per la sua elevata efficacia nell’evidenziare in pochi secondi quadri patologici particolari, spesso anche in fase precoce. Il suo utilizzo si sta oggi estendendo non solo ai soggetti malati o sintomatici per meglio definire ed inquadrare patologie già conosciute, ma anche a quelli asintomatici e apparentemente sani, ed anche ai più giovani, per il riconoscimento precoce e la prevenzione di malattie anche gravi.  Nella </a:t>
            </a:r>
            <a:r>
              <a:rPr lang="it-IT" sz="800" b="1" kern="0" dirty="0">
                <a:solidFill>
                  <a:schemeClr val="bg2">
                    <a:lumMod val="75000"/>
                  </a:schemeClr>
                </a:solidFill>
              </a:rPr>
              <a:t>tabella </a:t>
            </a:r>
            <a:r>
              <a:rPr lang="it-IT" sz="800" kern="0" dirty="0">
                <a:solidFill>
                  <a:schemeClr val="bg2">
                    <a:lumMod val="75000"/>
                  </a:schemeClr>
                </a:solidFill>
              </a:rPr>
              <a:t>è riportato un elenco delle indagini radiologiche più comuni: per ciascuna è indicato il valore medio della dose efficace e il numero di esami del torace che comporterebbe la stessa dose efficace. L’esecuzione ad esempio di una TC comporta l’esposizione di organi e tessuti ad una dose di radiazioni molto superiore a quella di un esame RX tradizionale anche 500 volte superiore con una dose di irradiazione in media di 15 mSv in un adulto e ben 30 mSv in età pediatrica. In virtù di tali dosi la TC costituisce l’indagine che contribuisce maggiormente alla dose totale della  popolazione. </a:t>
            </a:r>
          </a:p>
        </p:txBody>
      </p:sp>
      <p:sp>
        <p:nvSpPr>
          <p:cNvPr id="40" name="Segnaposto contenuto 2">
            <a:extLst>
              <a:ext uri="{FF2B5EF4-FFF2-40B4-BE49-F238E27FC236}">
                <a16:creationId xmlns:a16="http://schemas.microsoft.com/office/drawing/2014/main" xmlns="" id="{0CA7F5AC-A619-4470-B0B6-E45255A3881B}"/>
              </a:ext>
            </a:extLst>
          </p:cNvPr>
          <p:cNvSpPr txBox="1">
            <a:spLocks/>
          </p:cNvSpPr>
          <p:nvPr/>
        </p:nvSpPr>
        <p:spPr>
          <a:xfrm>
            <a:off x="8304245" y="2159463"/>
            <a:ext cx="3744416" cy="1168802"/>
          </a:xfrm>
          <a:prstGeom prst="rect">
            <a:avLst/>
          </a:prstGeom>
          <a:solidFill>
            <a:srgbClr val="66FFFF"/>
          </a:solidFill>
          <a:ln>
            <a:solidFill>
              <a:srgbClr val="FFFF00"/>
            </a:solidFill>
            <a:prstDash val="dash"/>
          </a:ln>
        </p:spPr>
        <p:txBody>
          <a:bodyPr vert="horz" lIns="91440" tIns="45720" rIns="91440" bIns="45720" rtlCol="0">
            <a:normAutofit fontScale="25000" lnSpcReduction="200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just">
              <a:buFont typeface="Arial" pitchFamily="34" charset="0"/>
              <a:buNone/>
            </a:pPr>
            <a:r>
              <a:rPr lang="it-IT" sz="3200" b="1" dirty="0">
                <a:solidFill>
                  <a:srgbClr val="1F497D">
                    <a:lumMod val="50000"/>
                  </a:srgbClr>
                </a:solidFill>
              </a:rPr>
              <a:t>4. Le radiazioni che riceviamo da sorgenti naturali è diversa ? E in che modo ?                  </a:t>
            </a:r>
          </a:p>
          <a:p>
            <a:pPr marL="0" indent="0" algn="just">
              <a:buNone/>
            </a:pPr>
            <a:r>
              <a:rPr lang="it-IT" sz="3200" dirty="0">
                <a:solidFill>
                  <a:srgbClr val="1F497D">
                    <a:lumMod val="75000"/>
                  </a:srgbClr>
                </a:solidFill>
              </a:rPr>
              <a:t>Ogni essere vivente è esposto a radiazioni di origine naturale, come la radiazione cosmica, quella proveniente dal terreno, dal cibo, e perfino dal nostro stesso corpo. Questa radiazione (raggi gamma) è simile ai raggi X utilizzati nelle indagini mediche. In rapporto al luogo in cui si vive, un individuo è esposto a una dose efficace che varia da 1 a 3 </a:t>
            </a:r>
            <a:r>
              <a:rPr lang="it-IT" sz="3200" dirty="0" err="1">
                <a:solidFill>
                  <a:srgbClr val="1F497D">
                    <a:lumMod val="75000"/>
                  </a:srgbClr>
                </a:solidFill>
              </a:rPr>
              <a:t>mSv</a:t>
            </a:r>
            <a:r>
              <a:rPr lang="it-IT" sz="3200" dirty="0">
                <a:solidFill>
                  <a:srgbClr val="1F497D">
                    <a:lumMod val="75000"/>
                  </a:srgbClr>
                </a:solidFill>
              </a:rPr>
              <a:t> ogni anno, con un valore medio nel mondo pari a 2,4 </a:t>
            </a:r>
            <a:r>
              <a:rPr lang="it-IT" sz="3200" dirty="0" err="1">
                <a:solidFill>
                  <a:srgbClr val="1F497D">
                    <a:lumMod val="75000"/>
                  </a:srgbClr>
                </a:solidFill>
              </a:rPr>
              <a:t>mSv</a:t>
            </a:r>
            <a:r>
              <a:rPr lang="it-IT" sz="3200" dirty="0">
                <a:solidFill>
                  <a:srgbClr val="1F497D">
                    <a:lumMod val="75000"/>
                  </a:srgbClr>
                </a:solidFill>
              </a:rPr>
              <a:t>. Ci sono zone nelle quali gli abitanti sono esposti a dosi efficaci che arrivano fino a 10 </a:t>
            </a:r>
            <a:r>
              <a:rPr lang="it-IT" sz="3200" dirty="0" err="1">
                <a:solidFill>
                  <a:srgbClr val="1F497D">
                    <a:lumMod val="75000"/>
                  </a:srgbClr>
                </a:solidFill>
              </a:rPr>
              <a:t>mSv</a:t>
            </a:r>
            <a:r>
              <a:rPr lang="it-IT" sz="3200" dirty="0">
                <a:solidFill>
                  <a:srgbClr val="1F497D">
                    <a:lumMod val="75000"/>
                  </a:srgbClr>
                </a:solidFill>
              </a:rPr>
              <a:t>/anno. Le esposizioni mediche a scopo diagnostico aggiungono una quantità pari a circa un sesto della dose di radiazioni naturali cui è esposta la popolazione. Si possono confrontare questi valori con quelli riportati in tabella per le indagini con i raggi X. </a:t>
            </a:r>
          </a:p>
        </p:txBody>
      </p:sp>
      <p:sp>
        <p:nvSpPr>
          <p:cNvPr id="41" name="Segnaposto contenuto 2">
            <a:extLst>
              <a:ext uri="{FF2B5EF4-FFF2-40B4-BE49-F238E27FC236}">
                <a16:creationId xmlns:a16="http://schemas.microsoft.com/office/drawing/2014/main" xmlns="" id="{4C00BBD2-0473-4B46-AF10-86227FB2E14B}"/>
              </a:ext>
            </a:extLst>
          </p:cNvPr>
          <p:cNvSpPr txBox="1">
            <a:spLocks/>
          </p:cNvSpPr>
          <p:nvPr/>
        </p:nvSpPr>
        <p:spPr>
          <a:xfrm>
            <a:off x="5519936" y="2168429"/>
            <a:ext cx="2702091" cy="1168801"/>
          </a:xfrm>
          <a:prstGeom prst="rect">
            <a:avLst/>
          </a:prstGeom>
          <a:solidFill>
            <a:srgbClr val="92D050"/>
          </a:solidFill>
          <a:ln>
            <a:solidFill>
              <a:srgbClr val="FFFF00"/>
            </a:solidFill>
            <a:prstDash val="dash"/>
          </a:ln>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just">
              <a:buFont typeface="Arial" pitchFamily="34" charset="0"/>
              <a:buNone/>
            </a:pPr>
            <a:r>
              <a:rPr lang="it-IT" sz="1100" b="1" dirty="0">
                <a:solidFill>
                  <a:srgbClr val="1F497D">
                    <a:lumMod val="50000"/>
                  </a:srgbClr>
                </a:solidFill>
              </a:rPr>
              <a:t>3. Qual è la quantità più utilizzata per valutare la dose di radiazione ? </a:t>
            </a:r>
          </a:p>
          <a:p>
            <a:pPr marL="0" indent="0" algn="just">
              <a:buFont typeface="Arial" pitchFamily="34" charset="0"/>
              <a:buNone/>
            </a:pPr>
            <a:r>
              <a:rPr lang="it-IT" sz="1100" dirty="0">
                <a:solidFill>
                  <a:srgbClr val="1F497D">
                    <a:lumMod val="75000"/>
                  </a:srgbClr>
                </a:solidFill>
              </a:rPr>
              <a:t>La dose di radiazione è spesso indicata  in termini di dose efficace, espressa in </a:t>
            </a:r>
            <a:r>
              <a:rPr lang="it-IT" sz="1100" dirty="0" err="1">
                <a:solidFill>
                  <a:srgbClr val="1F497D">
                    <a:lumMod val="75000"/>
                  </a:srgbClr>
                </a:solidFill>
              </a:rPr>
              <a:t>millisievert</a:t>
            </a:r>
            <a:r>
              <a:rPr lang="it-IT" sz="1100" dirty="0">
                <a:solidFill>
                  <a:srgbClr val="1F497D">
                    <a:lumMod val="75000"/>
                  </a:srgbClr>
                </a:solidFill>
              </a:rPr>
              <a:t> (</a:t>
            </a:r>
            <a:r>
              <a:rPr lang="it-IT" sz="1100" dirty="0" err="1">
                <a:solidFill>
                  <a:srgbClr val="1F497D">
                    <a:lumMod val="75000"/>
                  </a:srgbClr>
                </a:solidFill>
              </a:rPr>
              <a:t>mSv</a:t>
            </a:r>
            <a:r>
              <a:rPr lang="it-IT" sz="1100" dirty="0">
                <a:solidFill>
                  <a:srgbClr val="1F497D">
                    <a:lumMod val="75000"/>
                  </a:srgbClr>
                </a:solidFill>
              </a:rPr>
              <a:t>). La dose efficace rappresenta la dose che, somministrata al corpo intero, comporterebbe lo stesso rischio di cancro della dose assorbita dagli organi dalla specifica parte del corpo interessata dalla procedura radiologica. La dose efficace consente di fare un confronto approssimativo tra i rischi derivanti da diverse procedure che utilizzano le radiazioni. </a:t>
            </a:r>
          </a:p>
        </p:txBody>
      </p:sp>
      <p:sp>
        <p:nvSpPr>
          <p:cNvPr id="42" name="Segnaposto contenuto 2">
            <a:extLst>
              <a:ext uri="{FF2B5EF4-FFF2-40B4-BE49-F238E27FC236}">
                <a16:creationId xmlns:a16="http://schemas.microsoft.com/office/drawing/2014/main" xmlns="" id="{CFF8FE56-C318-4EC6-B48E-A50AACD465FE}"/>
              </a:ext>
            </a:extLst>
          </p:cNvPr>
          <p:cNvSpPr txBox="1">
            <a:spLocks/>
          </p:cNvSpPr>
          <p:nvPr/>
        </p:nvSpPr>
        <p:spPr>
          <a:xfrm>
            <a:off x="2735627" y="2159464"/>
            <a:ext cx="2702091" cy="1080120"/>
          </a:xfrm>
          <a:prstGeom prst="rect">
            <a:avLst/>
          </a:prstGeom>
          <a:solidFill>
            <a:srgbClr val="FFC000"/>
          </a:solidFill>
          <a:ln>
            <a:solidFill>
              <a:srgbClr val="FFFF00"/>
            </a:solidFill>
            <a:prstDash val="dash"/>
          </a:ln>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just">
              <a:buFont typeface="Arial" pitchFamily="34" charset="0"/>
              <a:buNone/>
            </a:pPr>
            <a:r>
              <a:rPr lang="it-IT" sz="900" b="1" dirty="0">
                <a:solidFill>
                  <a:srgbClr val="1F497D">
                    <a:lumMod val="50000"/>
                  </a:srgbClr>
                </a:solidFill>
              </a:rPr>
              <a:t>2. I raggi X utilizzati nella diagnostica medica possono causare danni ? </a:t>
            </a:r>
          </a:p>
          <a:p>
            <a:pPr marL="0" indent="0" algn="just">
              <a:buFont typeface="Arial" pitchFamily="34" charset="0"/>
              <a:buNone/>
            </a:pPr>
            <a:r>
              <a:rPr lang="it-IT" sz="1000" dirty="0">
                <a:solidFill>
                  <a:srgbClr val="1F497D">
                    <a:lumMod val="75000"/>
                  </a:srgbClr>
                </a:solidFill>
              </a:rPr>
              <a:t>Generalmente no. La dose di radiazione assorbita nella maggior parte degli esami con raggi X, eseguiti sia con tecniche tradizionali basate sull’impiego di pellicole che con sistemi digitali, è sicuramente bassa. La preoccupazione, piuttosto, deriva da esposizioni ripetute. Esami a dose relativamente alta, come la TC e le procedure interventistiche, hanno una probabilità più elevata di aumentare il rischio di cancro da radiazione</a:t>
            </a:r>
            <a:r>
              <a:rPr lang="it-IT" sz="800" dirty="0">
                <a:solidFill>
                  <a:srgbClr val="1F497D">
                    <a:lumMod val="75000"/>
                  </a:srgbClr>
                </a:solidFill>
              </a:rPr>
              <a:t>. </a:t>
            </a:r>
          </a:p>
        </p:txBody>
      </p:sp>
      <p:sp>
        <p:nvSpPr>
          <p:cNvPr id="43" name="Segnaposto contenuto 2">
            <a:extLst>
              <a:ext uri="{FF2B5EF4-FFF2-40B4-BE49-F238E27FC236}">
                <a16:creationId xmlns:a16="http://schemas.microsoft.com/office/drawing/2014/main" xmlns="" id="{7A481750-98D8-4229-BF59-0C14078E4C74}"/>
              </a:ext>
            </a:extLst>
          </p:cNvPr>
          <p:cNvSpPr txBox="1">
            <a:spLocks/>
          </p:cNvSpPr>
          <p:nvPr/>
        </p:nvSpPr>
        <p:spPr bwMode="auto">
          <a:xfrm>
            <a:off x="143339" y="2150076"/>
            <a:ext cx="2496277" cy="1224558"/>
          </a:xfrm>
          <a:prstGeom prst="rect">
            <a:avLst/>
          </a:prstGeom>
          <a:solidFill>
            <a:srgbClr val="FFFF00"/>
          </a:solidFill>
          <a:ln>
            <a:solidFill>
              <a:srgbClr val="FFFF00"/>
            </a:solidFill>
            <a:prstDash val="dash"/>
          </a:ln>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1800">
                <a:solidFill>
                  <a:schemeClr val="tx1"/>
                </a:solidFill>
                <a:latin typeface="+mn-lt"/>
              </a:defRPr>
            </a:lvl4pPr>
            <a:lvl5pPr marL="2057400" indent="-228600" algn="l" rtl="0" eaLnBrk="0" fontAlgn="base" hangingPunct="0">
              <a:spcBef>
                <a:spcPct val="20000"/>
              </a:spcBef>
              <a:spcAft>
                <a:spcPct val="0"/>
              </a:spcAft>
              <a:buChar char="»"/>
              <a:defRPr sz="1800">
                <a:solidFill>
                  <a:schemeClr val="tx1"/>
                </a:solidFill>
                <a:latin typeface="+mn-lt"/>
              </a:defRPr>
            </a:lvl5pPr>
            <a:lvl6pPr marL="2514600" indent="-228600" algn="l" rtl="0" eaLnBrk="0" fontAlgn="base" hangingPunct="0">
              <a:spcBef>
                <a:spcPct val="20000"/>
              </a:spcBef>
              <a:spcAft>
                <a:spcPct val="0"/>
              </a:spcAft>
              <a:buChar char="»"/>
              <a:defRPr sz="1800">
                <a:solidFill>
                  <a:schemeClr val="tx1"/>
                </a:solidFill>
                <a:latin typeface="+mn-lt"/>
              </a:defRPr>
            </a:lvl6pPr>
            <a:lvl7pPr marL="2971800" indent="-228600" algn="l" rtl="0" eaLnBrk="0" fontAlgn="base" hangingPunct="0">
              <a:spcBef>
                <a:spcPct val="20000"/>
              </a:spcBef>
              <a:spcAft>
                <a:spcPct val="0"/>
              </a:spcAft>
              <a:buChar char="»"/>
              <a:defRPr sz="1800">
                <a:solidFill>
                  <a:schemeClr val="tx1"/>
                </a:solidFill>
                <a:latin typeface="+mn-lt"/>
              </a:defRPr>
            </a:lvl7pPr>
            <a:lvl8pPr marL="3429000" indent="-228600" algn="l" rtl="0" eaLnBrk="0" fontAlgn="base" hangingPunct="0">
              <a:spcBef>
                <a:spcPct val="20000"/>
              </a:spcBef>
              <a:spcAft>
                <a:spcPct val="0"/>
              </a:spcAft>
              <a:buChar char="»"/>
              <a:defRPr sz="1800">
                <a:solidFill>
                  <a:schemeClr val="tx1"/>
                </a:solidFill>
                <a:latin typeface="+mn-lt"/>
              </a:defRPr>
            </a:lvl8pPr>
            <a:lvl9pPr marL="3886200" indent="-228600" algn="l" rtl="0" eaLnBrk="0" fontAlgn="base" hangingPunct="0">
              <a:spcBef>
                <a:spcPct val="20000"/>
              </a:spcBef>
              <a:spcAft>
                <a:spcPct val="0"/>
              </a:spcAft>
              <a:buChar char="»"/>
              <a:defRPr sz="1800">
                <a:solidFill>
                  <a:schemeClr val="tx1"/>
                </a:solidFill>
                <a:latin typeface="+mn-lt"/>
              </a:defRPr>
            </a:lvl9pPr>
          </a:lstStyle>
          <a:p>
            <a:pPr marL="0" indent="0">
              <a:buFontTx/>
              <a:buNone/>
            </a:pPr>
            <a:r>
              <a:rPr lang="it-IT" sz="800" b="1" kern="0">
                <a:solidFill>
                  <a:schemeClr val="bg2">
                    <a:lumMod val="50000"/>
                  </a:schemeClr>
                </a:solidFill>
              </a:rPr>
              <a:t>1. Cosa sono i raggi X ? </a:t>
            </a:r>
          </a:p>
          <a:p>
            <a:pPr marL="0" indent="0" algn="just">
              <a:buFontTx/>
              <a:buNone/>
            </a:pPr>
            <a:r>
              <a:rPr lang="it-IT" sz="800" kern="0">
                <a:solidFill>
                  <a:schemeClr val="bg2">
                    <a:lumMod val="75000"/>
                  </a:schemeClr>
                </a:solidFill>
              </a:rPr>
              <a:t>I raggi X usati per gli esami di radiologia tradizionale (RX) e tomografia computerizzata (TC) sono una forma di radiazione, come la luce visibile, ma hanno un elevato potere di penetrazione e attraversano il corpo umano. Utilizzando strumenti e tecniche adeguate, i raggi X possono essere rilevati per produrre immagini delle strutture interne del corpo allo scopo di verificare la presenza  di malattie o altri problemi.</a:t>
            </a:r>
            <a:endParaRPr lang="it-IT" sz="800" kern="0" dirty="0">
              <a:solidFill>
                <a:schemeClr val="bg2">
                  <a:lumMod val="75000"/>
                </a:schemeClr>
              </a:solidFill>
            </a:endParaRPr>
          </a:p>
        </p:txBody>
      </p:sp>
      <p:sp>
        <p:nvSpPr>
          <p:cNvPr id="44" name="Segnaposto contenuto 2">
            <a:extLst>
              <a:ext uri="{FF2B5EF4-FFF2-40B4-BE49-F238E27FC236}">
                <a16:creationId xmlns:a16="http://schemas.microsoft.com/office/drawing/2014/main" xmlns="" id="{A5098BA9-3A78-44F6-9087-4E5B9C753646}"/>
              </a:ext>
            </a:extLst>
          </p:cNvPr>
          <p:cNvSpPr txBox="1">
            <a:spLocks/>
          </p:cNvSpPr>
          <p:nvPr/>
        </p:nvSpPr>
        <p:spPr>
          <a:xfrm>
            <a:off x="2721834" y="2159463"/>
            <a:ext cx="2702091" cy="1080120"/>
          </a:xfrm>
          <a:prstGeom prst="rect">
            <a:avLst/>
          </a:prstGeom>
          <a:solidFill>
            <a:srgbClr val="FFC000"/>
          </a:solidFill>
          <a:ln>
            <a:solidFill>
              <a:srgbClr val="FFFF00"/>
            </a:solidFill>
            <a:prstDash val="dash"/>
          </a:ln>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just">
              <a:buFont typeface="Arial" pitchFamily="34" charset="0"/>
              <a:buNone/>
            </a:pPr>
            <a:r>
              <a:rPr lang="it-IT" sz="900" b="1" dirty="0">
                <a:solidFill>
                  <a:srgbClr val="1F497D">
                    <a:lumMod val="50000"/>
                  </a:srgbClr>
                </a:solidFill>
              </a:rPr>
              <a:t>2. I raggi X utilizzati nella diagnostica medica possono causare danni ? </a:t>
            </a:r>
          </a:p>
          <a:p>
            <a:pPr marL="0" indent="0" algn="just">
              <a:buFont typeface="Arial" pitchFamily="34" charset="0"/>
              <a:buNone/>
            </a:pPr>
            <a:r>
              <a:rPr lang="it-IT" sz="1000" dirty="0">
                <a:solidFill>
                  <a:srgbClr val="1F497D">
                    <a:lumMod val="75000"/>
                  </a:srgbClr>
                </a:solidFill>
              </a:rPr>
              <a:t>Generalmente no. La dose di radiazione assorbita nella maggior parte degli esami con raggi X, eseguiti sia con tecniche tradizionali basate sull’impiego di pellicole che con sistemi digitali, è sicuramente bassa. La preoccupazione, piuttosto, deriva da esposizioni ripetute. Esami a dose relativamente alta, come la TC e le procedure interventistiche, hanno una probabilità più elevata di aumentare il rischio di cancro da radiazione</a:t>
            </a:r>
            <a:r>
              <a:rPr lang="it-IT" sz="800" dirty="0">
                <a:solidFill>
                  <a:srgbClr val="1F497D">
                    <a:lumMod val="75000"/>
                  </a:srgbClr>
                </a:solidFill>
              </a:rPr>
              <a:t>. </a:t>
            </a:r>
          </a:p>
        </p:txBody>
      </p:sp>
    </p:spTree>
    <p:extLst>
      <p:ext uri="{BB962C8B-B14F-4D97-AF65-F5344CB8AC3E}">
        <p14:creationId xmlns:p14="http://schemas.microsoft.com/office/powerpoint/2010/main" val="32898693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ggetto 1">
            <a:extLst>
              <a:ext uri="{FF2B5EF4-FFF2-40B4-BE49-F238E27FC236}">
                <a16:creationId xmlns:a16="http://schemas.microsoft.com/office/drawing/2014/main" xmlns="" id="{5BF51A11-593F-4EE2-A171-20B7F81DDCCF}"/>
              </a:ext>
            </a:extLst>
          </p:cNvPr>
          <p:cNvGraphicFramePr>
            <a:graphicFrameLocks noChangeAspect="1"/>
          </p:cNvGraphicFramePr>
          <p:nvPr>
            <p:extLst>
              <p:ext uri="{D42A27DB-BD31-4B8C-83A1-F6EECF244321}">
                <p14:modId xmlns:p14="http://schemas.microsoft.com/office/powerpoint/2010/main" val="3883060691"/>
              </p:ext>
            </p:extLst>
          </p:nvPr>
        </p:nvGraphicFramePr>
        <p:xfrm>
          <a:off x="2180493" y="1142019"/>
          <a:ext cx="11559749" cy="5382712"/>
        </p:xfrm>
        <a:graphic>
          <a:graphicData uri="http://schemas.openxmlformats.org/presentationml/2006/ole">
            <mc:AlternateContent xmlns:mc="http://schemas.openxmlformats.org/markup-compatibility/2006">
              <mc:Choice xmlns:v="urn:schemas-microsoft-com:vml" Requires="v">
                <p:oleObj spid="_x0000_s7230" name="Document" r:id="rId4" imgW="6277676" imgH="2921458" progId="Word.Document.12">
                  <p:embed/>
                </p:oleObj>
              </mc:Choice>
              <mc:Fallback>
                <p:oleObj name="Document" r:id="rId4" imgW="6277676" imgH="2921458" progId="Word.Document.12">
                  <p:embed/>
                  <p:pic>
                    <p:nvPicPr>
                      <p:cNvPr id="2" name="Oggetto 1">
                        <a:extLst>
                          <a:ext uri="{FF2B5EF4-FFF2-40B4-BE49-F238E27FC236}">
                            <a16:creationId xmlns:a16="http://schemas.microsoft.com/office/drawing/2014/main" xmlns="" id="{5BF51A11-593F-4EE2-A171-20B7F81DDCCF}"/>
                          </a:ext>
                        </a:extLst>
                      </p:cNvPr>
                      <p:cNvPicPr>
                        <a:picLocks noChangeAspect="1" noChangeArrowheads="1"/>
                      </p:cNvPicPr>
                      <p:nvPr/>
                    </p:nvPicPr>
                    <p:blipFill>
                      <a:blip r:embed="rId5"/>
                      <a:srcRect/>
                      <a:stretch>
                        <a:fillRect/>
                      </a:stretch>
                    </p:blipFill>
                    <p:spPr bwMode="auto">
                      <a:xfrm>
                        <a:off x="2180493" y="1142019"/>
                        <a:ext cx="11559749" cy="5382712"/>
                      </a:xfrm>
                      <a:prstGeom prst="rect">
                        <a:avLst/>
                      </a:prstGeom>
                      <a:noFill/>
                      <a:extLst/>
                    </p:spPr>
                  </p:pic>
                </p:oleObj>
              </mc:Fallback>
            </mc:AlternateContent>
          </a:graphicData>
        </a:graphic>
      </p:graphicFrame>
      <p:sp>
        <p:nvSpPr>
          <p:cNvPr id="5" name="CasellaDiTesto 4">
            <a:extLst>
              <a:ext uri="{FF2B5EF4-FFF2-40B4-BE49-F238E27FC236}">
                <a16:creationId xmlns:a16="http://schemas.microsoft.com/office/drawing/2014/main" xmlns="" id="{22DB321A-F622-4EBE-A679-59F8E62F880E}"/>
              </a:ext>
            </a:extLst>
          </p:cNvPr>
          <p:cNvSpPr txBox="1"/>
          <p:nvPr/>
        </p:nvSpPr>
        <p:spPr>
          <a:xfrm>
            <a:off x="1864858" y="352064"/>
            <a:ext cx="7928774" cy="338554"/>
          </a:xfrm>
          <a:prstGeom prst="rect">
            <a:avLst/>
          </a:prstGeom>
          <a:noFill/>
          <a:ln w="19050">
            <a:solidFill>
              <a:srgbClr val="FF0000"/>
            </a:solidFill>
            <a:prstDash val="dashDot"/>
          </a:ln>
          <a:effectLst>
            <a:glow rad="228600">
              <a:schemeClr val="accent2">
                <a:satMod val="175000"/>
                <a:alpha val="40000"/>
              </a:schemeClr>
            </a:glow>
          </a:effectLst>
        </p:spPr>
        <p:txBody>
          <a:bodyPr wrap="none" rtlCol="0">
            <a:spAutoFit/>
          </a:bodyPr>
          <a:lstStyle/>
          <a:p>
            <a:r>
              <a:rPr lang="it-IT" sz="1600" b="1" dirty="0">
                <a:solidFill>
                  <a:srgbClr val="FFFF00"/>
                </a:solidFill>
                <a:latin typeface="Wide Latin" pitchFamily="18" charset="0"/>
              </a:rPr>
              <a:t>Raggi  X: quello  che  i  pazienti  devono  sapere</a:t>
            </a:r>
          </a:p>
        </p:txBody>
      </p:sp>
      <p:sp>
        <p:nvSpPr>
          <p:cNvPr id="3" name="CasellaDiTesto 2">
            <a:extLst>
              <a:ext uri="{FF2B5EF4-FFF2-40B4-BE49-F238E27FC236}">
                <a16:creationId xmlns:a16="http://schemas.microsoft.com/office/drawing/2014/main" xmlns="" id="{0CF3419D-080C-44ED-B43E-80AFD0ABB3BA}"/>
              </a:ext>
            </a:extLst>
          </p:cNvPr>
          <p:cNvSpPr txBox="1"/>
          <p:nvPr/>
        </p:nvSpPr>
        <p:spPr>
          <a:xfrm>
            <a:off x="70331" y="6412190"/>
            <a:ext cx="12198724" cy="461665"/>
          </a:xfrm>
          <a:prstGeom prst="rect">
            <a:avLst/>
          </a:prstGeom>
          <a:noFill/>
        </p:spPr>
        <p:txBody>
          <a:bodyPr wrap="none" rtlCol="0">
            <a:spAutoFit/>
          </a:bodyPr>
          <a:lstStyle/>
          <a:p>
            <a:pPr marL="171450" indent="-171450">
              <a:buFont typeface="Arial" panose="020B0604020202020204" pitchFamily="34" charset="0"/>
              <a:buChar char="•"/>
            </a:pPr>
            <a:r>
              <a:rPr lang="it-IT" sz="1200" dirty="0">
                <a:latin typeface="Calibri" panose="020F0502020204030204" pitchFamily="34" charset="0"/>
                <a:cs typeface="Calibri" panose="020F0502020204030204" pitchFamily="34" charset="0"/>
              </a:rPr>
              <a:t>Dose, somministrata al corpo intero, che comporta lo stesso rischio di cancro derivante dalla dose assorbita dagli organi della specifica parte del corpo interessata dalla procedura radiologica.</a:t>
            </a:r>
          </a:p>
          <a:p>
            <a:r>
              <a:rPr lang="it-IT" sz="1200" dirty="0">
                <a:latin typeface="Calibri" panose="020F0502020204030204" pitchFamily="34" charset="0"/>
                <a:cs typeface="Calibri" panose="020F0502020204030204" pitchFamily="34" charset="0"/>
              </a:rPr>
              <a:t>     Utile nel confronto tra le dosi risultanti da procedure diverse tra loro</a:t>
            </a:r>
          </a:p>
        </p:txBody>
      </p:sp>
      <p:sp>
        <p:nvSpPr>
          <p:cNvPr id="9" name="AutoShape 47" descr="Immagine correlata">
            <a:extLst>
              <a:ext uri="{FF2B5EF4-FFF2-40B4-BE49-F238E27FC236}">
                <a16:creationId xmlns:a16="http://schemas.microsoft.com/office/drawing/2014/main" xmlns="" id="{CF7D8D2C-DA61-401F-8B78-3AD55FCB0012}"/>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Tree>
    <p:extLst>
      <p:ext uri="{BB962C8B-B14F-4D97-AF65-F5344CB8AC3E}">
        <p14:creationId xmlns:p14="http://schemas.microsoft.com/office/powerpoint/2010/main" val="7504164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A3E16C43-EBB6-4F5F-B349-B4F806AA54CE}"/>
              </a:ext>
            </a:extLst>
          </p:cNvPr>
          <p:cNvSpPr>
            <a:spLocks noGrp="1"/>
          </p:cNvSpPr>
          <p:nvPr>
            <p:ph type="title"/>
          </p:nvPr>
        </p:nvSpPr>
        <p:spPr>
          <a:xfrm>
            <a:off x="1075764" y="454852"/>
            <a:ext cx="10363200" cy="1143000"/>
          </a:xfrm>
        </p:spPr>
        <p:txBody>
          <a:bodyPr/>
          <a:lstStyle/>
          <a:p>
            <a:r>
              <a:rPr lang="it-IT" altLang="it-IT" dirty="0">
                <a:latin typeface="Calibri" panose="020F0502020204030204" pitchFamily="34" charset="0"/>
                <a:ea typeface="+mn-ea"/>
                <a:cs typeface="+mn-cs"/>
              </a:rPr>
              <a:t>Collaborazione multidisciplinare tra medici </a:t>
            </a:r>
            <a:endParaRPr lang="it-IT" dirty="0"/>
          </a:p>
        </p:txBody>
      </p:sp>
      <p:sp>
        <p:nvSpPr>
          <p:cNvPr id="3" name="Segnaposto contenuto 2">
            <a:extLst>
              <a:ext uri="{FF2B5EF4-FFF2-40B4-BE49-F238E27FC236}">
                <a16:creationId xmlns:a16="http://schemas.microsoft.com/office/drawing/2014/main" xmlns="" id="{BA014EE9-0BD4-4354-B0C7-B4DA0379D7FB}"/>
              </a:ext>
            </a:extLst>
          </p:cNvPr>
          <p:cNvSpPr>
            <a:spLocks noGrp="1"/>
          </p:cNvSpPr>
          <p:nvPr>
            <p:ph idx="1"/>
          </p:nvPr>
        </p:nvSpPr>
        <p:spPr>
          <a:xfrm>
            <a:off x="337625" y="1981199"/>
            <a:ext cx="11690252" cy="4630615"/>
          </a:xfrm>
          <a:solidFill>
            <a:schemeClr val="bg1">
              <a:lumMod val="75000"/>
            </a:schemeClr>
          </a:solidFill>
        </p:spPr>
        <p:txBody>
          <a:bodyPr/>
          <a:lstStyle/>
          <a:p>
            <a:pPr algn="just">
              <a:lnSpc>
                <a:spcPct val="115000"/>
              </a:lnSpc>
              <a:spcAft>
                <a:spcPts val="0"/>
              </a:spcAft>
            </a:pPr>
            <a:r>
              <a:rPr lang="it-IT" sz="2800" dirty="0">
                <a:latin typeface="Calibri" panose="020F0502020204030204" pitchFamily="34" charset="0"/>
                <a:ea typeface="Calibri" panose="020F0502020204030204" pitchFamily="34" charset="0"/>
              </a:rPr>
              <a:t>La capacità di interloquire con i medici MMG e con gli altri specialisti, nonché con le altre figure professionali non mediche, nel reciproco rispetto delle competenze professionali e dei ruoli, rappresenta presupposto irrinunciabile per il radiologo. </a:t>
            </a:r>
          </a:p>
          <a:p>
            <a:pPr algn="just">
              <a:lnSpc>
                <a:spcPct val="115000"/>
              </a:lnSpc>
              <a:spcAft>
                <a:spcPts val="0"/>
              </a:spcAft>
            </a:pPr>
            <a:r>
              <a:rPr lang="it-IT" sz="2800" dirty="0">
                <a:latin typeface="Calibri" panose="020F0502020204030204" pitchFamily="34" charset="0"/>
                <a:ea typeface="Calibri" panose="020F0502020204030204" pitchFamily="34" charset="0"/>
              </a:rPr>
              <a:t>Questo contesto di interdisciplinarietà favorisce la </a:t>
            </a:r>
            <a:r>
              <a:rPr lang="it-IT" sz="2800" b="1" dirty="0">
                <a:solidFill>
                  <a:srgbClr val="FF0000"/>
                </a:solidFill>
                <a:latin typeface="Calibri" panose="020F0502020204030204" pitchFamily="34" charset="0"/>
                <a:ea typeface="Calibri" panose="020F0502020204030204" pitchFamily="34" charset="0"/>
              </a:rPr>
              <a:t>crescita </a:t>
            </a:r>
            <a:r>
              <a:rPr lang="it-IT" sz="2800" dirty="0">
                <a:latin typeface="Calibri" panose="020F0502020204030204" pitchFamily="34" charset="0"/>
                <a:ea typeface="Calibri" panose="020F0502020204030204" pitchFamily="34" charset="0"/>
              </a:rPr>
              <a:t>ed il </a:t>
            </a:r>
            <a:r>
              <a:rPr lang="it-IT" sz="2800" b="1" dirty="0">
                <a:solidFill>
                  <a:srgbClr val="FF0000"/>
                </a:solidFill>
                <a:latin typeface="Calibri" panose="020F0502020204030204" pitchFamily="34" charset="0"/>
                <a:ea typeface="Calibri" panose="020F0502020204030204" pitchFamily="34" charset="0"/>
              </a:rPr>
              <a:t>perfezionamento delle reciproche conoscenze</a:t>
            </a:r>
            <a:r>
              <a:rPr lang="it-IT" sz="2800" dirty="0">
                <a:latin typeface="Calibri" panose="020F0502020204030204" pitchFamily="34" charset="0"/>
                <a:ea typeface="Calibri" panose="020F0502020204030204" pitchFamily="34" charset="0"/>
              </a:rPr>
              <a:t>, la </a:t>
            </a:r>
            <a:r>
              <a:rPr lang="it-IT" sz="2800" b="1" dirty="0">
                <a:solidFill>
                  <a:srgbClr val="FF0000"/>
                </a:solidFill>
                <a:latin typeface="Calibri" panose="020F0502020204030204" pitchFamily="34" charset="0"/>
                <a:ea typeface="Calibri" panose="020F0502020204030204" pitchFamily="34" charset="0"/>
              </a:rPr>
              <a:t>corretta scelta del percorso diagnostico da seguire</a:t>
            </a:r>
            <a:r>
              <a:rPr lang="it-IT" sz="2800" dirty="0">
                <a:latin typeface="Calibri" panose="020F0502020204030204" pitchFamily="34" charset="0"/>
                <a:ea typeface="Calibri" panose="020F0502020204030204" pitchFamily="34" charset="0"/>
              </a:rPr>
              <a:t>, </a:t>
            </a:r>
            <a:r>
              <a:rPr lang="it-IT" sz="2800" b="1" dirty="0">
                <a:solidFill>
                  <a:srgbClr val="FF0000"/>
                </a:solidFill>
                <a:latin typeface="Calibri" panose="020F0502020204030204" pitchFamily="34" charset="0"/>
                <a:ea typeface="Calibri" panose="020F0502020204030204" pitchFamily="34" charset="0"/>
              </a:rPr>
              <a:t>un minor danno al paziente per riduzione ad esposizioni inutili</a:t>
            </a:r>
            <a:r>
              <a:rPr lang="it-IT" sz="2800" dirty="0">
                <a:latin typeface="Calibri" panose="020F0502020204030204" pitchFamily="34" charset="0"/>
                <a:ea typeface="Calibri" panose="020F0502020204030204" pitchFamily="34" charset="0"/>
              </a:rPr>
              <a:t>, </a:t>
            </a:r>
            <a:r>
              <a:rPr lang="it-IT" sz="2800" b="1" dirty="0">
                <a:solidFill>
                  <a:srgbClr val="FF0000"/>
                </a:solidFill>
                <a:latin typeface="Calibri" panose="020F0502020204030204" pitchFamily="34" charset="0"/>
                <a:ea typeface="Calibri" panose="020F0502020204030204" pitchFamily="34" charset="0"/>
              </a:rPr>
              <a:t>una razionalizzazione delle risorse a disposizione</a:t>
            </a:r>
            <a:r>
              <a:rPr lang="it-IT" sz="2800" dirty="0">
                <a:latin typeface="Calibri" panose="020F0502020204030204" pitchFamily="34" charset="0"/>
                <a:ea typeface="Calibri" panose="020F0502020204030204" pitchFamily="34" charset="0"/>
              </a:rPr>
              <a:t>, </a:t>
            </a:r>
            <a:r>
              <a:rPr lang="it-IT" sz="2800" b="1" dirty="0">
                <a:solidFill>
                  <a:srgbClr val="FF0000"/>
                </a:solidFill>
                <a:latin typeface="Calibri" panose="020F0502020204030204" pitchFamily="34" charset="0"/>
                <a:ea typeface="Calibri" panose="020F0502020204030204" pitchFamily="34" charset="0"/>
              </a:rPr>
              <a:t>un miglior risultato diagnostico e soprattutto una maggior efficacia delle cure. </a:t>
            </a:r>
          </a:p>
          <a:p>
            <a:endParaRPr lang="it-IT" dirty="0"/>
          </a:p>
        </p:txBody>
      </p:sp>
      <p:sp>
        <p:nvSpPr>
          <p:cNvPr id="4" name="CasellaDiTesto 3">
            <a:extLst>
              <a:ext uri="{FF2B5EF4-FFF2-40B4-BE49-F238E27FC236}">
                <a16:creationId xmlns:a16="http://schemas.microsoft.com/office/drawing/2014/main" xmlns="" id="{567657EA-B9DB-4044-87E8-F4BE18CC0180}"/>
              </a:ext>
            </a:extLst>
          </p:cNvPr>
          <p:cNvSpPr txBox="1"/>
          <p:nvPr/>
        </p:nvSpPr>
        <p:spPr>
          <a:xfrm>
            <a:off x="632012" y="632012"/>
            <a:ext cx="522900" cy="769441"/>
          </a:xfrm>
          <a:prstGeom prst="rect">
            <a:avLst/>
          </a:prstGeom>
          <a:noFill/>
          <a:ln w="38100">
            <a:solidFill>
              <a:schemeClr val="tx1"/>
            </a:solidFill>
            <a:prstDash val="solid"/>
          </a:ln>
          <a:scene3d>
            <a:camera prst="isometricOffAxis2Left"/>
            <a:lightRig rig="threePt" dir="t"/>
          </a:scene3d>
        </p:spPr>
        <p:txBody>
          <a:bodyPr wrap="none" rtlCol="0">
            <a:spAutoFit/>
          </a:bodyPr>
          <a:lstStyle/>
          <a:p>
            <a:r>
              <a:rPr lang="it-IT" sz="4400" dirty="0">
                <a:latin typeface="Algerian" panose="04020705040A02060702" pitchFamily="82" charset="0"/>
              </a:rPr>
              <a:t>6</a:t>
            </a:r>
          </a:p>
        </p:txBody>
      </p:sp>
    </p:spTree>
    <p:extLst>
      <p:ext uri="{BB962C8B-B14F-4D97-AF65-F5344CB8AC3E}">
        <p14:creationId xmlns:p14="http://schemas.microsoft.com/office/powerpoint/2010/main" val="14371153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C13E41BA-8A22-47DD-B4A6-DB5B8E5343A8}"/>
              </a:ext>
            </a:extLst>
          </p:cNvPr>
          <p:cNvSpPr>
            <a:spLocks noGrp="1"/>
          </p:cNvSpPr>
          <p:nvPr>
            <p:ph type="title"/>
          </p:nvPr>
        </p:nvSpPr>
        <p:spPr>
          <a:xfrm>
            <a:off x="914400" y="131299"/>
            <a:ext cx="10363200" cy="1143000"/>
          </a:xfrm>
        </p:spPr>
        <p:txBody>
          <a:bodyPr/>
          <a:lstStyle/>
          <a:p>
            <a:r>
              <a:rPr lang="it-IT" dirty="0">
                <a:latin typeface="Calibri" panose="020F0502020204030204" pitchFamily="34" charset="0"/>
                <a:cs typeface="Calibri" panose="020F0502020204030204" pitchFamily="34" charset="0"/>
              </a:rPr>
              <a:t>Conclusioni</a:t>
            </a:r>
          </a:p>
        </p:txBody>
      </p:sp>
      <p:sp>
        <p:nvSpPr>
          <p:cNvPr id="3" name="Segnaposto contenuto 2">
            <a:extLst>
              <a:ext uri="{FF2B5EF4-FFF2-40B4-BE49-F238E27FC236}">
                <a16:creationId xmlns:a16="http://schemas.microsoft.com/office/drawing/2014/main" xmlns="" id="{5DABF7EF-53FF-46E2-B559-E53C5D9347FA}"/>
              </a:ext>
            </a:extLst>
          </p:cNvPr>
          <p:cNvSpPr>
            <a:spLocks noGrp="1"/>
          </p:cNvSpPr>
          <p:nvPr>
            <p:ph idx="1"/>
          </p:nvPr>
        </p:nvSpPr>
        <p:spPr>
          <a:xfrm>
            <a:off x="436098" y="1527512"/>
            <a:ext cx="11357317" cy="4859216"/>
          </a:xfrm>
          <a:solidFill>
            <a:schemeClr val="bg1">
              <a:lumMod val="75000"/>
            </a:schemeClr>
          </a:solidFill>
        </p:spPr>
        <p:txBody>
          <a:bodyPr/>
          <a:lstStyle/>
          <a:p>
            <a:pPr algn="just"/>
            <a:r>
              <a:rPr lang="it-IT" sz="2200" dirty="0">
                <a:latin typeface="Calibri" panose="020F0502020204030204" pitchFamily="34" charset="0"/>
                <a:cs typeface="Calibri" panose="020F0502020204030204" pitchFamily="34" charset="0"/>
              </a:rPr>
              <a:t>Il tema della </a:t>
            </a:r>
            <a:r>
              <a:rPr lang="it-IT" sz="2200" b="1" dirty="0">
                <a:solidFill>
                  <a:srgbClr val="FF0000"/>
                </a:solidFill>
                <a:latin typeface="Calibri" panose="020F0502020204030204" pitchFamily="34" charset="0"/>
                <a:cs typeface="Calibri" panose="020F0502020204030204" pitchFamily="34" charset="0"/>
              </a:rPr>
              <a:t>appropriatezza prescrittiva in diagnostica per immagini </a:t>
            </a:r>
            <a:r>
              <a:rPr lang="it-IT" sz="2200" dirty="0">
                <a:latin typeface="Calibri" panose="020F0502020204030204" pitchFamily="34" charset="0"/>
                <a:cs typeface="Calibri" panose="020F0502020204030204" pitchFamily="34" charset="0"/>
              </a:rPr>
              <a:t>è molto attuale nel controllo della domanda di prestazioni, spesso ad elevata tecnologia e  alto costo, non aderenti a linee guida validate</a:t>
            </a:r>
          </a:p>
          <a:p>
            <a:pPr algn="just"/>
            <a:endParaRPr lang="it-IT" sz="2200" dirty="0">
              <a:latin typeface="Calibri" panose="020F0502020204030204" pitchFamily="34" charset="0"/>
              <a:cs typeface="Calibri" panose="020F0502020204030204" pitchFamily="34" charset="0"/>
            </a:endParaRPr>
          </a:p>
          <a:p>
            <a:pPr algn="just"/>
            <a:r>
              <a:rPr lang="it-IT" sz="2200" dirty="0">
                <a:latin typeface="Calibri" panose="020F0502020204030204" pitchFamily="34" charset="0"/>
                <a:cs typeface="Calibri" panose="020F0502020204030204" pitchFamily="34" charset="0"/>
              </a:rPr>
              <a:t>Risulta essenziale ridurre il numero degli esami radiologici non appropriati per ridurre i tempi di attesa, ma anche e soprattutto ai fini </a:t>
            </a:r>
            <a:r>
              <a:rPr lang="it-IT" sz="2200" dirty="0" err="1">
                <a:latin typeface="Calibri" panose="020F0502020204030204" pitchFamily="34" charset="0"/>
                <a:cs typeface="Calibri" panose="020F0502020204030204" pitchFamily="34" charset="0"/>
              </a:rPr>
              <a:t>radioprotezionistici</a:t>
            </a:r>
            <a:r>
              <a:rPr lang="it-IT" sz="2200" dirty="0">
                <a:latin typeface="Calibri" panose="020F0502020204030204" pitchFamily="34" charset="0"/>
                <a:cs typeface="Calibri" panose="020F0502020204030204" pitchFamily="34" charset="0"/>
              </a:rPr>
              <a:t>, aspetto quest'ultimo ancora più importante alla luce della prossima attuazione della direttiva europea che impone la indicazione della dose di radiazioni assorbite nel referto radiologico</a:t>
            </a:r>
          </a:p>
          <a:p>
            <a:pPr algn="just"/>
            <a:endParaRPr lang="it-IT" sz="2200" dirty="0">
              <a:latin typeface="Calibri" panose="020F0502020204030204" pitchFamily="34" charset="0"/>
              <a:cs typeface="Calibri" panose="020F0502020204030204" pitchFamily="34" charset="0"/>
            </a:endParaRPr>
          </a:p>
          <a:p>
            <a:pPr algn="just"/>
            <a:r>
              <a:rPr lang="it-IT" sz="2200" dirty="0">
                <a:latin typeface="Calibri" panose="020F0502020204030204" pitchFamily="34" charset="0"/>
                <a:cs typeface="Calibri" panose="020F0502020204030204" pitchFamily="34" charset="0"/>
              </a:rPr>
              <a:t>In tale contesto è irrinunciabile il </a:t>
            </a:r>
            <a:r>
              <a:rPr lang="it-IT" sz="2200" b="1" dirty="0">
                <a:solidFill>
                  <a:srgbClr val="FF0000"/>
                </a:solidFill>
                <a:latin typeface="Calibri" panose="020F0502020204030204" pitchFamily="34" charset="0"/>
                <a:cs typeface="Calibri" panose="020F0502020204030204" pitchFamily="34" charset="0"/>
              </a:rPr>
              <a:t>ruolo del radiologo</a:t>
            </a:r>
            <a:r>
              <a:rPr lang="it-IT" sz="2200" dirty="0">
                <a:latin typeface="Calibri" panose="020F0502020204030204" pitchFamily="34" charset="0"/>
                <a:cs typeface="Calibri" panose="020F0502020204030204" pitchFamily="34" charset="0"/>
              </a:rPr>
              <a:t>  che deve eseguire un esame che utilizza radiazioni ionizzanti solo se utile ed indispensabile per il paziente, se indagini già effettuate non sono dirimenti, se lo stesso risultato non può essere ottenuto con tecniche alternative, con monitoraggio compatibile con tempi di progressione della malattia </a:t>
            </a:r>
          </a:p>
          <a:p>
            <a:pPr algn="just"/>
            <a:endParaRPr lang="it-IT"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3373352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C13E41BA-8A22-47DD-B4A6-DB5B8E5343A8}"/>
              </a:ext>
            </a:extLst>
          </p:cNvPr>
          <p:cNvSpPr>
            <a:spLocks noGrp="1"/>
          </p:cNvSpPr>
          <p:nvPr>
            <p:ph type="title"/>
          </p:nvPr>
        </p:nvSpPr>
        <p:spPr>
          <a:xfrm>
            <a:off x="914400" y="131299"/>
            <a:ext cx="10363200" cy="1143000"/>
          </a:xfrm>
        </p:spPr>
        <p:txBody>
          <a:bodyPr/>
          <a:lstStyle/>
          <a:p>
            <a:r>
              <a:rPr lang="it-IT" dirty="0">
                <a:latin typeface="Calibri" panose="020F0502020204030204" pitchFamily="34" charset="0"/>
                <a:cs typeface="Calibri" panose="020F0502020204030204" pitchFamily="34" charset="0"/>
              </a:rPr>
              <a:t>Conclusioni</a:t>
            </a:r>
          </a:p>
        </p:txBody>
      </p:sp>
      <p:sp>
        <p:nvSpPr>
          <p:cNvPr id="3" name="Segnaposto contenuto 2">
            <a:extLst>
              <a:ext uri="{FF2B5EF4-FFF2-40B4-BE49-F238E27FC236}">
                <a16:creationId xmlns:a16="http://schemas.microsoft.com/office/drawing/2014/main" xmlns="" id="{5DABF7EF-53FF-46E2-B559-E53C5D9347FA}"/>
              </a:ext>
            </a:extLst>
          </p:cNvPr>
          <p:cNvSpPr>
            <a:spLocks noGrp="1"/>
          </p:cNvSpPr>
          <p:nvPr>
            <p:ph idx="1"/>
          </p:nvPr>
        </p:nvSpPr>
        <p:spPr>
          <a:xfrm>
            <a:off x="382964" y="1851362"/>
            <a:ext cx="11357317" cy="4356933"/>
          </a:xfrm>
          <a:solidFill>
            <a:schemeClr val="bg1">
              <a:lumMod val="75000"/>
            </a:schemeClr>
          </a:solidFill>
        </p:spPr>
        <p:txBody>
          <a:bodyPr/>
          <a:lstStyle/>
          <a:p>
            <a:pPr marL="0" indent="0" algn="just">
              <a:buNone/>
            </a:pPr>
            <a:r>
              <a:rPr lang="it-IT" sz="3600" dirty="0">
                <a:latin typeface="Calibri" panose="020F0502020204030204" pitchFamily="34" charset="0"/>
                <a:cs typeface="Calibri" panose="020F0502020204030204" pitchFamily="34" charset="0"/>
              </a:rPr>
              <a:t>Il tradizionale rapporto medico – paziente, cardine e base della medicina olistica del passato, è nell’attuale medicina </a:t>
            </a:r>
            <a:r>
              <a:rPr lang="it-IT" sz="3600" dirty="0" err="1">
                <a:latin typeface="Calibri" panose="020F0502020204030204" pitchFamily="34" charset="0"/>
                <a:cs typeface="Calibri" panose="020F0502020204030204" pitchFamily="34" charset="0"/>
              </a:rPr>
              <a:t>iperspecialistica</a:t>
            </a:r>
            <a:r>
              <a:rPr lang="it-IT" sz="3600" dirty="0">
                <a:latin typeface="Calibri" panose="020F0502020204030204" pitchFamily="34" charset="0"/>
                <a:cs typeface="Calibri" panose="020F0502020204030204" pitchFamily="34" charset="0"/>
              </a:rPr>
              <a:t> in crisi profonda, con pazienti, cittadini e società stessa che denunciano ormai correntemente l’aspetto disumanizzante dell’attuale medicina clinica.</a:t>
            </a:r>
          </a:p>
          <a:p>
            <a:pPr marL="0" indent="0" algn="just">
              <a:buNone/>
            </a:pPr>
            <a:endParaRPr lang="it-IT" sz="3600" dirty="0">
              <a:latin typeface="Calibri" panose="020F0502020204030204" pitchFamily="34" charset="0"/>
              <a:cs typeface="Calibri" panose="020F0502020204030204" pitchFamily="34" charset="0"/>
            </a:endParaRPr>
          </a:p>
          <a:p>
            <a:pPr marL="0" indent="0" algn="r">
              <a:buNone/>
            </a:pPr>
            <a:r>
              <a:rPr lang="it-IT" sz="2000" b="1" i="1" dirty="0">
                <a:solidFill>
                  <a:schemeClr val="tx2"/>
                </a:solidFill>
                <a:latin typeface="Calibri" panose="020F0502020204030204" pitchFamily="34" charset="0"/>
                <a:cs typeface="Calibri" panose="020F0502020204030204" pitchFamily="34" charset="0"/>
              </a:rPr>
              <a:t>Ritorno al paziente</a:t>
            </a:r>
          </a:p>
          <a:p>
            <a:pPr marL="0" indent="0" algn="r">
              <a:buNone/>
            </a:pPr>
            <a:r>
              <a:rPr lang="it-IT" sz="2000" b="1" i="1" dirty="0">
                <a:solidFill>
                  <a:srgbClr val="FF0000"/>
                </a:solidFill>
                <a:latin typeface="Calibri" panose="020F0502020204030204" pitchFamily="34" charset="0"/>
                <a:cs typeface="Calibri" panose="020F0502020204030204" pitchFamily="34" charset="0"/>
              </a:rPr>
              <a:t>Pasquale Marano</a:t>
            </a:r>
          </a:p>
          <a:p>
            <a:pPr algn="just"/>
            <a:endParaRPr lang="it-IT" sz="3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045853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xmlns="" id="{E93F5DCC-685D-41C1-8AD3-232DFA900E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7595" y="243578"/>
            <a:ext cx="6356656" cy="6370844"/>
          </a:xfrm>
          <a:prstGeom prst="rect">
            <a:avLst/>
          </a:prstGeom>
        </p:spPr>
      </p:pic>
      <p:sp>
        <p:nvSpPr>
          <p:cNvPr id="4" name="CasellaDiTesto 3">
            <a:extLst>
              <a:ext uri="{FF2B5EF4-FFF2-40B4-BE49-F238E27FC236}">
                <a16:creationId xmlns:a16="http://schemas.microsoft.com/office/drawing/2014/main" xmlns="" id="{25A99978-9163-4AF8-B89B-16B319AE035E}"/>
              </a:ext>
            </a:extLst>
          </p:cNvPr>
          <p:cNvSpPr txBox="1"/>
          <p:nvPr/>
        </p:nvSpPr>
        <p:spPr>
          <a:xfrm>
            <a:off x="482861" y="1771036"/>
            <a:ext cx="2815386" cy="1754326"/>
          </a:xfrm>
          <a:prstGeom prst="rect">
            <a:avLst/>
          </a:prstGeom>
          <a:solidFill>
            <a:schemeClr val="bg1">
              <a:lumMod val="75000"/>
            </a:schemeClr>
          </a:solidFill>
        </p:spPr>
        <p:txBody>
          <a:bodyPr wrap="none" rtlCol="0">
            <a:spAutoFit/>
          </a:bodyPr>
          <a:lstStyle/>
          <a:p>
            <a:pPr algn="ctr"/>
            <a:r>
              <a:rPr lang="it-IT" sz="3600" i="1" spc="3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Grazie </a:t>
            </a:r>
          </a:p>
          <a:p>
            <a:pPr algn="ctr"/>
            <a:r>
              <a:rPr lang="it-IT" sz="3600" i="1" spc="3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per </a:t>
            </a:r>
          </a:p>
          <a:p>
            <a:pPr algn="ctr"/>
            <a:r>
              <a:rPr lang="it-IT" sz="3600" i="1" spc="3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l’attenzione</a:t>
            </a:r>
          </a:p>
        </p:txBody>
      </p:sp>
      <p:pic>
        <p:nvPicPr>
          <p:cNvPr id="5" name="Picture 6">
            <a:extLst>
              <a:ext uri="{FF2B5EF4-FFF2-40B4-BE49-F238E27FC236}">
                <a16:creationId xmlns:a16="http://schemas.microsoft.com/office/drawing/2014/main" xmlns="" id="{9D29D287-D9D8-44D4-AC21-667B68201B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2126" t="1335" r="1872" b="90933"/>
          <a:stretch>
            <a:fillRect/>
          </a:stretch>
        </p:blipFill>
        <p:spPr bwMode="auto">
          <a:xfrm>
            <a:off x="724270" y="4554488"/>
            <a:ext cx="2332568" cy="845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51825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WordArt 2">
            <a:extLst>
              <a:ext uri="{FF2B5EF4-FFF2-40B4-BE49-F238E27FC236}">
                <a16:creationId xmlns:a16="http://schemas.microsoft.com/office/drawing/2014/main" xmlns="" id="{1DB34DE4-9E9D-4023-B9D1-ADA9EBB2EFF5}"/>
              </a:ext>
            </a:extLst>
          </p:cNvPr>
          <p:cNvSpPr>
            <a:spLocks noChangeArrowheads="1" noChangeShapeType="1" noTextEdit="1"/>
          </p:cNvSpPr>
          <p:nvPr/>
        </p:nvSpPr>
        <p:spPr bwMode="auto">
          <a:xfrm>
            <a:off x="3632200" y="1489076"/>
            <a:ext cx="5327650" cy="3889375"/>
          </a:xfrm>
          <a:prstGeom prst="rect">
            <a:avLst/>
          </a:prstGeom>
        </p:spPr>
        <p:txBody>
          <a:bodyPr wrap="none" fromWordArt="1">
            <a:prstTxWarp prst="textFadeUp">
              <a:avLst>
                <a:gd name="adj" fmla="val 9991"/>
              </a:avLst>
            </a:prstTxWarp>
          </a:bodyPr>
          <a:lstStyle/>
          <a:p>
            <a:pPr algn="ctr"/>
            <a:r>
              <a:rPr lang="it-IT" i="1" kern="10" dirty="0">
                <a:ln w="12700">
                  <a:solidFill>
                    <a:srgbClr val="B2B2B2"/>
                  </a:solidFill>
                  <a:round/>
                  <a:headEnd/>
                  <a:tailEnd/>
                </a:ln>
                <a:solidFill>
                  <a:srgbClr val="FF3300"/>
                </a:solidFill>
                <a:effectLst>
                  <a:outerShdw dist="35921" dir="2700000" sy="50000" rotWithShape="0">
                    <a:srgbClr val="875B0D">
                      <a:alpha val="70000"/>
                    </a:srgbClr>
                  </a:outerShdw>
                </a:effectLst>
                <a:latin typeface="Verdana" panose="020B0604030504040204" pitchFamily="34" charset="0"/>
                <a:ea typeface="Verdana" panose="020B0604030504040204" pitchFamily="34" charset="0"/>
              </a:rPr>
              <a:t>GRAZIE </a:t>
            </a:r>
          </a:p>
          <a:p>
            <a:pPr algn="ctr"/>
            <a:r>
              <a:rPr lang="it-IT" i="1" kern="10" dirty="0">
                <a:ln w="12700">
                  <a:solidFill>
                    <a:srgbClr val="B2B2B2"/>
                  </a:solidFill>
                  <a:round/>
                  <a:headEnd/>
                  <a:tailEnd/>
                </a:ln>
                <a:solidFill>
                  <a:srgbClr val="FF3300"/>
                </a:solidFill>
                <a:effectLst>
                  <a:outerShdw dist="35921" dir="2700000" sy="50000" rotWithShape="0">
                    <a:srgbClr val="875B0D">
                      <a:alpha val="70000"/>
                    </a:srgbClr>
                  </a:outerShdw>
                </a:effectLst>
                <a:latin typeface="Verdana" panose="020B0604030504040204" pitchFamily="34" charset="0"/>
                <a:ea typeface="Verdana" panose="020B0604030504040204" pitchFamily="34" charset="0"/>
              </a:rPr>
              <a:t>PER </a:t>
            </a:r>
          </a:p>
          <a:p>
            <a:pPr algn="ctr"/>
            <a:r>
              <a:rPr lang="it-IT" i="1" kern="10" dirty="0">
                <a:ln w="12700">
                  <a:solidFill>
                    <a:srgbClr val="B2B2B2"/>
                  </a:solidFill>
                  <a:round/>
                  <a:headEnd/>
                  <a:tailEnd/>
                </a:ln>
                <a:solidFill>
                  <a:srgbClr val="FF3300"/>
                </a:solidFill>
                <a:effectLst>
                  <a:outerShdw dist="35921" dir="2700000" sy="50000" rotWithShape="0">
                    <a:srgbClr val="875B0D">
                      <a:alpha val="70000"/>
                    </a:srgbClr>
                  </a:outerShdw>
                </a:effectLst>
                <a:latin typeface="Verdana" panose="020B0604030504040204" pitchFamily="34" charset="0"/>
                <a:ea typeface="Verdana" panose="020B0604030504040204" pitchFamily="34" charset="0"/>
              </a:rPr>
              <a:t>L'ATTENZIONE</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C13E41BA-8A22-47DD-B4A6-DB5B8E5343A8}"/>
              </a:ext>
            </a:extLst>
          </p:cNvPr>
          <p:cNvSpPr>
            <a:spLocks noGrp="1"/>
          </p:cNvSpPr>
          <p:nvPr>
            <p:ph type="title"/>
          </p:nvPr>
        </p:nvSpPr>
        <p:spPr>
          <a:xfrm>
            <a:off x="914400" y="131299"/>
            <a:ext cx="10363200" cy="1143000"/>
          </a:xfrm>
        </p:spPr>
        <p:txBody>
          <a:bodyPr/>
          <a:lstStyle/>
          <a:p>
            <a:r>
              <a:rPr lang="it-IT" dirty="0">
                <a:latin typeface="Calibri" panose="020F0502020204030204" pitchFamily="34" charset="0"/>
                <a:cs typeface="Calibri" panose="020F0502020204030204" pitchFamily="34" charset="0"/>
              </a:rPr>
              <a:t>Conclusioni</a:t>
            </a:r>
          </a:p>
        </p:txBody>
      </p:sp>
      <p:sp>
        <p:nvSpPr>
          <p:cNvPr id="3" name="Segnaposto contenuto 2">
            <a:extLst>
              <a:ext uri="{FF2B5EF4-FFF2-40B4-BE49-F238E27FC236}">
                <a16:creationId xmlns:a16="http://schemas.microsoft.com/office/drawing/2014/main" xmlns="" id="{5DABF7EF-53FF-46E2-B559-E53C5D9347FA}"/>
              </a:ext>
            </a:extLst>
          </p:cNvPr>
          <p:cNvSpPr>
            <a:spLocks noGrp="1"/>
          </p:cNvSpPr>
          <p:nvPr>
            <p:ph idx="1"/>
          </p:nvPr>
        </p:nvSpPr>
        <p:spPr>
          <a:xfrm>
            <a:off x="226548" y="1851362"/>
            <a:ext cx="11357317" cy="4025563"/>
          </a:xfrm>
          <a:solidFill>
            <a:schemeClr val="bg1">
              <a:lumMod val="75000"/>
            </a:schemeClr>
          </a:solidFill>
        </p:spPr>
        <p:txBody>
          <a:bodyPr/>
          <a:lstStyle/>
          <a:p>
            <a:pPr marL="0" indent="0" algn="just">
              <a:buNone/>
            </a:pPr>
            <a:r>
              <a:rPr lang="it-IT" sz="3600" dirty="0">
                <a:latin typeface="Calibri" panose="020F0502020204030204" pitchFamily="34" charset="0"/>
                <a:cs typeface="Calibri" panose="020F0502020204030204" pitchFamily="34" charset="0"/>
              </a:rPr>
              <a:t>L’obiettivo è arrivare a fare «solo ciò che è utile </a:t>
            </a:r>
            <a:r>
              <a:rPr lang="it-IT" sz="3600" dirty="0">
                <a:solidFill>
                  <a:srgbClr val="FF0000"/>
                </a:solidFill>
                <a:latin typeface="Calibri" panose="020F0502020204030204" pitchFamily="34" charset="0"/>
                <a:cs typeface="Calibri" panose="020F0502020204030204" pitchFamily="34" charset="0"/>
              </a:rPr>
              <a:t>(efficacia teorica)</a:t>
            </a:r>
            <a:r>
              <a:rPr lang="it-IT" sz="3600" dirty="0">
                <a:latin typeface="Calibri" panose="020F0502020204030204" pitchFamily="34" charset="0"/>
                <a:cs typeface="Calibri" panose="020F0502020204030204" pitchFamily="34" charset="0"/>
              </a:rPr>
              <a:t>, nel modo migliore </a:t>
            </a:r>
            <a:r>
              <a:rPr lang="it-IT" sz="3600" dirty="0">
                <a:solidFill>
                  <a:srgbClr val="FF0000"/>
                </a:solidFill>
                <a:latin typeface="Calibri" panose="020F0502020204030204" pitchFamily="34" charset="0"/>
                <a:cs typeface="Calibri" panose="020F0502020204030204" pitchFamily="34" charset="0"/>
              </a:rPr>
              <a:t>(efficacia pratica)</a:t>
            </a:r>
            <a:r>
              <a:rPr lang="it-IT" sz="3600" dirty="0">
                <a:latin typeface="Calibri" panose="020F0502020204030204" pitchFamily="34" charset="0"/>
                <a:cs typeface="Calibri" panose="020F0502020204030204" pitchFamily="34" charset="0"/>
              </a:rPr>
              <a:t>, con minor costo </a:t>
            </a:r>
            <a:r>
              <a:rPr lang="it-IT" sz="3600" dirty="0">
                <a:solidFill>
                  <a:srgbClr val="FF0000"/>
                </a:solidFill>
                <a:latin typeface="Calibri" panose="020F0502020204030204" pitchFamily="34" charset="0"/>
                <a:cs typeface="Calibri" panose="020F0502020204030204" pitchFamily="34" charset="0"/>
              </a:rPr>
              <a:t>(efficienza)</a:t>
            </a:r>
            <a:r>
              <a:rPr lang="it-IT" sz="3600" dirty="0">
                <a:latin typeface="Calibri" panose="020F0502020204030204" pitchFamily="34" charset="0"/>
                <a:cs typeface="Calibri" panose="020F0502020204030204" pitchFamily="34" charset="0"/>
              </a:rPr>
              <a:t>, nella maggiore sicurezza </a:t>
            </a:r>
            <a:r>
              <a:rPr lang="it-IT" sz="3600" dirty="0">
                <a:solidFill>
                  <a:srgbClr val="FF0000"/>
                </a:solidFill>
                <a:latin typeface="Calibri" panose="020F0502020204030204" pitchFamily="34" charset="0"/>
                <a:cs typeface="Calibri" panose="020F0502020204030204" pitchFamily="34" charset="0"/>
              </a:rPr>
              <a:t>(gestione del rischio)</a:t>
            </a:r>
            <a:r>
              <a:rPr lang="it-IT" sz="3600" dirty="0">
                <a:latin typeface="Calibri" panose="020F0502020204030204" pitchFamily="34" charset="0"/>
                <a:cs typeface="Calibri" panose="020F0502020204030204" pitchFamily="34" charset="0"/>
              </a:rPr>
              <a:t> a chi </a:t>
            </a:r>
            <a:r>
              <a:rPr lang="it-IT" sz="3600" dirty="0">
                <a:solidFill>
                  <a:srgbClr val="FF0000"/>
                </a:solidFill>
                <a:latin typeface="Calibri" panose="020F0502020204030204" pitchFamily="34" charset="0"/>
                <a:cs typeface="Calibri" panose="020F0502020204030204" pitchFamily="34" charset="0"/>
              </a:rPr>
              <a:t>(accessibilità) </a:t>
            </a:r>
            <a:r>
              <a:rPr lang="it-IT" sz="3600" dirty="0">
                <a:latin typeface="Calibri" panose="020F0502020204030204" pitchFamily="34" charset="0"/>
                <a:cs typeface="Calibri" panose="020F0502020204030204" pitchFamily="34" charset="0"/>
              </a:rPr>
              <a:t>e soltanto a chi ne ha veramente bisogno </a:t>
            </a:r>
            <a:r>
              <a:rPr lang="it-IT" sz="3600" dirty="0">
                <a:solidFill>
                  <a:srgbClr val="FF0000"/>
                </a:solidFill>
                <a:latin typeface="Calibri" panose="020F0502020204030204" pitchFamily="34" charset="0"/>
                <a:cs typeface="Calibri" panose="020F0502020204030204" pitchFamily="34" charset="0"/>
              </a:rPr>
              <a:t>(appropriatezza)</a:t>
            </a:r>
            <a:r>
              <a:rPr lang="it-IT" sz="3600" dirty="0">
                <a:latin typeface="Calibri" panose="020F0502020204030204" pitchFamily="34" charset="0"/>
                <a:cs typeface="Calibri" panose="020F0502020204030204" pitchFamily="34" charset="0"/>
              </a:rPr>
              <a:t>, facendo fare le cure a chi è competente per farlo </a:t>
            </a:r>
            <a:r>
              <a:rPr lang="it-IT" sz="3600" dirty="0">
                <a:solidFill>
                  <a:srgbClr val="FF0000"/>
                </a:solidFill>
                <a:latin typeface="Calibri" panose="020F0502020204030204" pitchFamily="34" charset="0"/>
                <a:cs typeface="Calibri" panose="020F0502020204030204" pitchFamily="34" charset="0"/>
              </a:rPr>
              <a:t>(competenza)</a:t>
            </a:r>
            <a:r>
              <a:rPr lang="it-IT" sz="3600" dirty="0">
                <a:latin typeface="Calibri" panose="020F0502020204030204" pitchFamily="34" charset="0"/>
                <a:cs typeface="Calibri" panose="020F0502020204030204" pitchFamily="34" charset="0"/>
              </a:rPr>
              <a:t>, ottenendo i risultati migliori </a:t>
            </a:r>
            <a:r>
              <a:rPr lang="it-IT" sz="3600" dirty="0">
                <a:solidFill>
                  <a:srgbClr val="FF0000"/>
                </a:solidFill>
                <a:latin typeface="Calibri" panose="020F0502020204030204" pitchFamily="34" charset="0"/>
                <a:cs typeface="Calibri" panose="020F0502020204030204" pitchFamily="34" charset="0"/>
              </a:rPr>
              <a:t>(soddisfazione)</a:t>
            </a:r>
            <a:r>
              <a:rPr lang="it-IT" sz="3600" dirty="0">
                <a:latin typeface="Calibri" panose="020F0502020204030204" pitchFamily="34" charset="0"/>
                <a:cs typeface="Calibri" panose="020F0502020204030204" pitchFamily="34" charset="0"/>
              </a:rPr>
              <a:t>».</a:t>
            </a:r>
          </a:p>
          <a:p>
            <a:pPr algn="just"/>
            <a:endParaRPr lang="it-IT" sz="3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921617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560FDC02-3CA4-4178-80B1-113BF3BBE359}"/>
              </a:ext>
            </a:extLst>
          </p:cNvPr>
          <p:cNvSpPr>
            <a:spLocks noGrp="1"/>
          </p:cNvSpPr>
          <p:nvPr>
            <p:ph type="title"/>
          </p:nvPr>
        </p:nvSpPr>
        <p:spPr/>
        <p:txBody>
          <a:bodyPr/>
          <a:lstStyle/>
          <a:p>
            <a:r>
              <a:rPr lang="it-IT" sz="3600" b="1" dirty="0">
                <a:latin typeface="Calibri" panose="020F0502020204030204" pitchFamily="34" charset="0"/>
                <a:cs typeface="Calibri" panose="020F0502020204030204" pitchFamily="34" charset="0"/>
              </a:rPr>
              <a:t>Appropriatezza prescrittiva e ruolo del radiologo</a:t>
            </a:r>
            <a:r>
              <a:rPr lang="it-IT" dirty="0"/>
              <a:t/>
            </a:r>
            <a:br>
              <a:rPr lang="it-IT" dirty="0"/>
            </a:br>
            <a:r>
              <a:rPr lang="it-IT" dirty="0"/>
              <a:t> </a:t>
            </a:r>
          </a:p>
        </p:txBody>
      </p:sp>
      <p:sp>
        <p:nvSpPr>
          <p:cNvPr id="3" name="Segnaposto contenuto 2">
            <a:extLst>
              <a:ext uri="{FF2B5EF4-FFF2-40B4-BE49-F238E27FC236}">
                <a16:creationId xmlns:a16="http://schemas.microsoft.com/office/drawing/2014/main" xmlns="" id="{A8683784-32A2-406B-8C04-FC610CB527F6}"/>
              </a:ext>
            </a:extLst>
          </p:cNvPr>
          <p:cNvSpPr>
            <a:spLocks noGrp="1"/>
          </p:cNvSpPr>
          <p:nvPr>
            <p:ph idx="1"/>
          </p:nvPr>
        </p:nvSpPr>
        <p:spPr>
          <a:xfrm>
            <a:off x="895349" y="1798316"/>
            <a:ext cx="10597956" cy="4785364"/>
          </a:xfrm>
          <a:solidFill>
            <a:schemeClr val="bg1">
              <a:lumMod val="75000"/>
            </a:schemeClr>
          </a:solidFill>
        </p:spPr>
        <p:txBody>
          <a:bodyPr/>
          <a:lstStyle/>
          <a:p>
            <a:pPr marL="0" indent="0" algn="ctr">
              <a:buNone/>
            </a:pPr>
            <a:r>
              <a:rPr lang="it-IT" b="1" dirty="0">
                <a:solidFill>
                  <a:srgbClr val="FF0000"/>
                </a:solidFill>
                <a:latin typeface="Calibri" panose="020F0502020204030204" pitchFamily="34" charset="0"/>
                <a:cs typeface="Calibri" panose="020F0502020204030204" pitchFamily="34" charset="0"/>
              </a:rPr>
              <a:t>Eccesso di richieste radiologiche </a:t>
            </a:r>
          </a:p>
          <a:p>
            <a:pPr marL="0" indent="0" algn="ctr">
              <a:buNone/>
            </a:pPr>
            <a:r>
              <a:rPr lang="it-IT" sz="2400" dirty="0">
                <a:latin typeface="Calibri" panose="020F0502020204030204" pitchFamily="34" charset="0"/>
                <a:cs typeface="Calibri" panose="020F0502020204030204" pitchFamily="34" charset="0"/>
              </a:rPr>
              <a:t> In Italia, ai primi posti per dotazione di apparecchiature TC / RM (OCSE 2013),</a:t>
            </a:r>
          </a:p>
          <a:p>
            <a:pPr marL="0" indent="0" algn="ctr">
              <a:buNone/>
            </a:pPr>
            <a:r>
              <a:rPr lang="it-IT" sz="2400" dirty="0">
                <a:latin typeface="Calibri" panose="020F0502020204030204" pitchFamily="34" charset="0"/>
                <a:cs typeface="Calibri" panose="020F0502020204030204" pitchFamily="34" charset="0"/>
              </a:rPr>
              <a:t>ogni anno vengono eseguite da 36 a 43 milioni </a:t>
            </a:r>
          </a:p>
          <a:p>
            <a:pPr marL="0" indent="0" algn="ctr">
              <a:buNone/>
            </a:pPr>
            <a:r>
              <a:rPr lang="it-IT" sz="2400" dirty="0">
                <a:latin typeface="Calibri" panose="020F0502020204030204" pitchFamily="34" charset="0"/>
                <a:cs typeface="Calibri" panose="020F0502020204030204" pitchFamily="34" charset="0"/>
              </a:rPr>
              <a:t>di prestazioni radiografiche (in media una per cittadino)</a:t>
            </a:r>
          </a:p>
          <a:p>
            <a:pPr algn="just"/>
            <a:endParaRPr lang="it-IT" sz="2400" dirty="0">
              <a:latin typeface="Calibri" panose="020F0502020204030204" pitchFamily="34" charset="0"/>
              <a:cs typeface="Calibri" panose="020F0502020204030204" pitchFamily="34" charset="0"/>
            </a:endParaRPr>
          </a:p>
          <a:p>
            <a:pPr marL="0" indent="0" algn="just">
              <a:buNone/>
            </a:pPr>
            <a:r>
              <a:rPr lang="it-IT" sz="2800" b="1" dirty="0">
                <a:solidFill>
                  <a:srgbClr val="FF0000"/>
                </a:solidFill>
                <a:latin typeface="Calibri" panose="020F0502020204030204" pitchFamily="34" charset="0"/>
                <a:cs typeface="Calibri" panose="020F0502020204030204" pitchFamily="34" charset="0"/>
              </a:rPr>
              <a:t>               Il ricorso ai raggi X non è sempre appropriato e giustificato</a:t>
            </a:r>
          </a:p>
          <a:p>
            <a:pPr marL="0" indent="0" algn="just">
              <a:buNone/>
            </a:pPr>
            <a:endParaRPr lang="it-IT" sz="2400" dirty="0">
              <a:latin typeface="Calibri" panose="020F0502020204030204" pitchFamily="34" charset="0"/>
              <a:cs typeface="Calibri" panose="020F0502020204030204" pitchFamily="34" charset="0"/>
            </a:endParaRPr>
          </a:p>
          <a:p>
            <a:pPr marL="0" indent="0" algn="just">
              <a:buNone/>
            </a:pPr>
            <a:endParaRPr lang="it-IT" sz="2400" dirty="0">
              <a:latin typeface="Calibri" panose="020F0502020204030204" pitchFamily="34" charset="0"/>
              <a:cs typeface="Calibri" panose="020F0502020204030204" pitchFamily="34" charset="0"/>
            </a:endParaRPr>
          </a:p>
          <a:p>
            <a:pPr marL="0" indent="0" algn="just">
              <a:buNone/>
            </a:pPr>
            <a:r>
              <a:rPr lang="it-IT" sz="2400" b="1" dirty="0">
                <a:solidFill>
                  <a:srgbClr val="92D050"/>
                </a:solidFill>
                <a:latin typeface="Calibri" panose="020F0502020204030204" pitchFamily="34" charset="0"/>
                <a:cs typeface="Calibri" panose="020F0502020204030204" pitchFamily="34" charset="0"/>
              </a:rPr>
              <a:t>                                            Un esame radiologico su tre è inutile</a:t>
            </a:r>
          </a:p>
          <a:p>
            <a:pPr marL="0" indent="0" algn="just">
              <a:buNone/>
            </a:pPr>
            <a:r>
              <a:rPr lang="it-IT" sz="2400" b="1" dirty="0">
                <a:solidFill>
                  <a:srgbClr val="92D050"/>
                </a:solidFill>
                <a:latin typeface="Calibri" panose="020F0502020204030204" pitchFamily="34" charset="0"/>
                <a:cs typeface="Calibri" panose="020F0502020204030204" pitchFamily="34" charset="0"/>
              </a:rPr>
              <a:t>                            Nei PS  la percentuale di esami negativi supera il 70%</a:t>
            </a:r>
            <a:endParaRPr lang="it-IT" b="1" dirty="0">
              <a:solidFill>
                <a:srgbClr val="92D050"/>
              </a:solidFill>
            </a:endParaRPr>
          </a:p>
        </p:txBody>
      </p:sp>
      <p:sp>
        <p:nvSpPr>
          <p:cNvPr id="4" name="Freccia in giù 3">
            <a:extLst>
              <a:ext uri="{FF2B5EF4-FFF2-40B4-BE49-F238E27FC236}">
                <a16:creationId xmlns:a16="http://schemas.microsoft.com/office/drawing/2014/main" xmlns="" id="{6BD27DDF-CBE9-4783-8C78-B94E4EBBF55F}"/>
              </a:ext>
            </a:extLst>
          </p:cNvPr>
          <p:cNvSpPr/>
          <p:nvPr/>
        </p:nvSpPr>
        <p:spPr bwMode="auto">
          <a:xfrm>
            <a:off x="6008281" y="4806832"/>
            <a:ext cx="372091" cy="576776"/>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739481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circle(in)">
                                      <p:cBhvr>
                                        <p:cTn id="7" dur="2000"/>
                                        <p:tgtEl>
                                          <p:spTgt spid="3">
                                            <p:txEl>
                                              <p:pRg st="5" end="5"/>
                                            </p:txEl>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par>
                                <p:cTn id="11" presetID="6" presetClass="entr" presetSubtype="16"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Effect transition="in" filter="circle(in)">
                                      <p:cBhvr>
                                        <p:cTn id="13" dur="2000"/>
                                        <p:tgtEl>
                                          <p:spTgt spid="3">
                                            <p:txEl>
                                              <p:pRg st="8" end="8"/>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3">
                                            <p:txEl>
                                              <p:pRg st="9" end="9"/>
                                            </p:txEl>
                                          </p:spTgt>
                                        </p:tgtEl>
                                        <p:attrNameLst>
                                          <p:attrName>style.visibility</p:attrName>
                                        </p:attrNameLst>
                                      </p:cBhvr>
                                      <p:to>
                                        <p:strVal val="visible"/>
                                      </p:to>
                                    </p:set>
                                    <p:animEffect transition="in" filter="circle(in)">
                                      <p:cBhvr>
                                        <p:cTn id="16"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2">
            <a:extLst>
              <a:ext uri="{FF2B5EF4-FFF2-40B4-BE49-F238E27FC236}">
                <a16:creationId xmlns:a16="http://schemas.microsoft.com/office/drawing/2014/main" xmlns="" id="{D2189873-B364-4A30-9846-DB287A91C218}"/>
              </a:ext>
            </a:extLst>
          </p:cNvPr>
          <p:cNvSpPr txBox="1">
            <a:spLocks/>
          </p:cNvSpPr>
          <p:nvPr/>
        </p:nvSpPr>
        <p:spPr bwMode="auto">
          <a:xfrm>
            <a:off x="592079" y="457200"/>
            <a:ext cx="4947645" cy="2472591"/>
          </a:xfrm>
          <a:prstGeom prst="rect">
            <a:avLst/>
          </a:prstGeom>
          <a:solidFill>
            <a:srgbClr val="FFFF00"/>
          </a:solidFill>
          <a:ln>
            <a:solidFill>
              <a:srgbClr val="FFFF00"/>
            </a:solidFill>
            <a:prstDash val="dash"/>
          </a:ln>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1800">
                <a:solidFill>
                  <a:schemeClr val="tx1"/>
                </a:solidFill>
                <a:latin typeface="+mn-lt"/>
              </a:defRPr>
            </a:lvl4pPr>
            <a:lvl5pPr marL="2057400" indent="-228600" algn="l" rtl="0" eaLnBrk="0" fontAlgn="base" hangingPunct="0">
              <a:spcBef>
                <a:spcPct val="20000"/>
              </a:spcBef>
              <a:spcAft>
                <a:spcPct val="0"/>
              </a:spcAft>
              <a:buChar char="»"/>
              <a:defRPr sz="1800">
                <a:solidFill>
                  <a:schemeClr val="tx1"/>
                </a:solidFill>
                <a:latin typeface="+mn-lt"/>
              </a:defRPr>
            </a:lvl5pPr>
            <a:lvl6pPr marL="2514600" indent="-228600" algn="l" rtl="0" eaLnBrk="0" fontAlgn="base" hangingPunct="0">
              <a:spcBef>
                <a:spcPct val="20000"/>
              </a:spcBef>
              <a:spcAft>
                <a:spcPct val="0"/>
              </a:spcAft>
              <a:buChar char="»"/>
              <a:defRPr sz="1800">
                <a:solidFill>
                  <a:schemeClr val="tx1"/>
                </a:solidFill>
                <a:latin typeface="+mn-lt"/>
              </a:defRPr>
            </a:lvl6pPr>
            <a:lvl7pPr marL="2971800" indent="-228600" algn="l" rtl="0" eaLnBrk="0" fontAlgn="base" hangingPunct="0">
              <a:spcBef>
                <a:spcPct val="20000"/>
              </a:spcBef>
              <a:spcAft>
                <a:spcPct val="0"/>
              </a:spcAft>
              <a:buChar char="»"/>
              <a:defRPr sz="1800">
                <a:solidFill>
                  <a:schemeClr val="tx1"/>
                </a:solidFill>
                <a:latin typeface="+mn-lt"/>
              </a:defRPr>
            </a:lvl7pPr>
            <a:lvl8pPr marL="3429000" indent="-228600" algn="l" rtl="0" eaLnBrk="0" fontAlgn="base" hangingPunct="0">
              <a:spcBef>
                <a:spcPct val="20000"/>
              </a:spcBef>
              <a:spcAft>
                <a:spcPct val="0"/>
              </a:spcAft>
              <a:buChar char="»"/>
              <a:defRPr sz="1800">
                <a:solidFill>
                  <a:schemeClr val="tx1"/>
                </a:solidFill>
                <a:latin typeface="+mn-lt"/>
              </a:defRPr>
            </a:lvl8pPr>
            <a:lvl9pPr marL="3886200" indent="-228600" algn="l" rtl="0" eaLnBrk="0" fontAlgn="base" hangingPunct="0">
              <a:spcBef>
                <a:spcPct val="20000"/>
              </a:spcBef>
              <a:spcAft>
                <a:spcPct val="0"/>
              </a:spcAft>
              <a:buChar char="»"/>
              <a:defRPr sz="1800">
                <a:solidFill>
                  <a:schemeClr val="tx1"/>
                </a:solidFill>
                <a:latin typeface="+mn-lt"/>
              </a:defRPr>
            </a:lvl9pPr>
          </a:lstStyle>
          <a:p>
            <a:pPr marL="0" indent="0">
              <a:buFontTx/>
              <a:buNone/>
            </a:pPr>
            <a:r>
              <a:rPr lang="it-IT" sz="1600" b="1" kern="0" dirty="0">
                <a:solidFill>
                  <a:schemeClr val="bg2">
                    <a:lumMod val="50000"/>
                  </a:schemeClr>
                </a:solidFill>
                <a:latin typeface="Calibri" panose="020F0502020204030204" pitchFamily="34" charset="0"/>
                <a:cs typeface="Calibri" panose="020F0502020204030204" pitchFamily="34" charset="0"/>
              </a:rPr>
              <a:t>1. Cosa sono i raggi X ? </a:t>
            </a:r>
          </a:p>
          <a:p>
            <a:pPr marL="0" indent="0" algn="just">
              <a:buFontTx/>
              <a:buNone/>
            </a:pPr>
            <a:r>
              <a:rPr lang="it-IT" sz="1600" kern="0" dirty="0">
                <a:solidFill>
                  <a:schemeClr val="bg2">
                    <a:lumMod val="75000"/>
                  </a:schemeClr>
                </a:solidFill>
                <a:latin typeface="Calibri" panose="020F0502020204030204" pitchFamily="34" charset="0"/>
                <a:cs typeface="Calibri" panose="020F0502020204030204" pitchFamily="34" charset="0"/>
              </a:rPr>
              <a:t>I raggi X usati per gli esami di radiologia tradizionale (RX) e tomografia computerizzata (TC) sono una forma di radiazione, come la luce visibile, ma hanno un elevato potere di penetrazione e attraversano il corpo umano. Utilizzando strumenti e tecniche adeguate, i raggi X possono essere rilevati per produrre immagini delle strutture interne del corpo allo scopo di verificare la presenza  di malattie o altri problemi.</a:t>
            </a:r>
          </a:p>
        </p:txBody>
      </p:sp>
      <p:sp>
        <p:nvSpPr>
          <p:cNvPr id="4" name="Segnaposto contenuto 2">
            <a:extLst>
              <a:ext uri="{FF2B5EF4-FFF2-40B4-BE49-F238E27FC236}">
                <a16:creationId xmlns:a16="http://schemas.microsoft.com/office/drawing/2014/main" xmlns="" id="{A6A3F311-44C0-453A-9B10-692B6EBB4BA4}"/>
              </a:ext>
            </a:extLst>
          </p:cNvPr>
          <p:cNvSpPr txBox="1">
            <a:spLocks/>
          </p:cNvSpPr>
          <p:nvPr/>
        </p:nvSpPr>
        <p:spPr>
          <a:xfrm>
            <a:off x="5984018" y="457201"/>
            <a:ext cx="5643690" cy="2273968"/>
          </a:xfrm>
          <a:prstGeom prst="rect">
            <a:avLst/>
          </a:prstGeom>
          <a:solidFill>
            <a:srgbClr val="FFC000"/>
          </a:solidFill>
          <a:ln>
            <a:solidFill>
              <a:srgbClr val="FFFF00"/>
            </a:solidFill>
            <a:prstDash val="dash"/>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just">
              <a:buFont typeface="Arial" pitchFamily="34" charset="0"/>
              <a:buNone/>
            </a:pPr>
            <a:r>
              <a:rPr lang="it-IT" sz="1600" b="1" dirty="0">
                <a:solidFill>
                  <a:srgbClr val="1F497D">
                    <a:lumMod val="50000"/>
                  </a:srgbClr>
                </a:solidFill>
                <a:latin typeface="Calibri" panose="020F0502020204030204" pitchFamily="34" charset="0"/>
                <a:cs typeface="Calibri" panose="020F0502020204030204" pitchFamily="34" charset="0"/>
              </a:rPr>
              <a:t>2. I raggi X utilizzati nella diagnostica medica possono causare danni ? </a:t>
            </a:r>
          </a:p>
          <a:p>
            <a:pPr marL="0" indent="0" algn="just">
              <a:buFont typeface="Arial" pitchFamily="34" charset="0"/>
              <a:buNone/>
            </a:pPr>
            <a:r>
              <a:rPr lang="it-IT" sz="1600" dirty="0">
                <a:solidFill>
                  <a:srgbClr val="1F497D">
                    <a:lumMod val="75000"/>
                  </a:srgbClr>
                </a:solidFill>
                <a:latin typeface="Calibri" panose="020F0502020204030204" pitchFamily="34" charset="0"/>
                <a:cs typeface="Calibri" panose="020F0502020204030204" pitchFamily="34" charset="0"/>
              </a:rPr>
              <a:t>Generalmente no. La dose di radiazione assorbita nella maggior parte degli esami con raggi X è sicuramente bassa. </a:t>
            </a:r>
          </a:p>
          <a:p>
            <a:pPr marL="0" indent="0" algn="just">
              <a:buFont typeface="Arial" pitchFamily="34" charset="0"/>
              <a:buNone/>
            </a:pPr>
            <a:r>
              <a:rPr lang="it-IT" sz="1600" dirty="0">
                <a:solidFill>
                  <a:srgbClr val="1F497D">
                    <a:lumMod val="75000"/>
                  </a:srgbClr>
                </a:solidFill>
                <a:latin typeface="Calibri" panose="020F0502020204030204" pitchFamily="34" charset="0"/>
                <a:cs typeface="Calibri" panose="020F0502020204030204" pitchFamily="34" charset="0"/>
              </a:rPr>
              <a:t>La preoccupazione, piuttosto, deriva da esposizioni ripetute. Esami a dose relativamente alta, come la TC e le procedure interventistiche, hanno una probabilità più elevata di aumentare il rischio di cancro da radiazione. </a:t>
            </a:r>
          </a:p>
        </p:txBody>
      </p:sp>
      <p:sp>
        <p:nvSpPr>
          <p:cNvPr id="5" name="Segnaposto contenuto 2">
            <a:extLst>
              <a:ext uri="{FF2B5EF4-FFF2-40B4-BE49-F238E27FC236}">
                <a16:creationId xmlns:a16="http://schemas.microsoft.com/office/drawing/2014/main" xmlns="" id="{26AE1869-A13E-4B05-98CF-6845E6EBD530}"/>
              </a:ext>
            </a:extLst>
          </p:cNvPr>
          <p:cNvSpPr txBox="1">
            <a:spLocks/>
          </p:cNvSpPr>
          <p:nvPr/>
        </p:nvSpPr>
        <p:spPr>
          <a:xfrm>
            <a:off x="736462" y="3496967"/>
            <a:ext cx="4614013" cy="3113897"/>
          </a:xfrm>
          <a:prstGeom prst="rect">
            <a:avLst/>
          </a:prstGeom>
          <a:solidFill>
            <a:srgbClr val="92D050"/>
          </a:solidFill>
          <a:ln>
            <a:solidFill>
              <a:srgbClr val="FFFF00"/>
            </a:solidFill>
            <a:prstDash val="dash"/>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just">
              <a:buFont typeface="Arial" pitchFamily="34" charset="0"/>
              <a:buNone/>
            </a:pPr>
            <a:r>
              <a:rPr lang="it-IT" sz="1600" b="1" dirty="0">
                <a:solidFill>
                  <a:srgbClr val="1F497D">
                    <a:lumMod val="50000"/>
                  </a:srgbClr>
                </a:solidFill>
                <a:latin typeface="Calibri" panose="020F0502020204030204" pitchFamily="34" charset="0"/>
                <a:cs typeface="Calibri" panose="020F0502020204030204" pitchFamily="34" charset="0"/>
              </a:rPr>
              <a:t>3. Qual è la quantità più utilizzata per valutare la dose di radiazione ? </a:t>
            </a:r>
          </a:p>
          <a:p>
            <a:pPr marL="0" indent="0" algn="just">
              <a:buFont typeface="Arial" pitchFamily="34" charset="0"/>
              <a:buNone/>
            </a:pPr>
            <a:r>
              <a:rPr lang="it-IT" sz="1600" dirty="0">
                <a:solidFill>
                  <a:srgbClr val="1F497D">
                    <a:lumMod val="75000"/>
                  </a:srgbClr>
                </a:solidFill>
                <a:latin typeface="Calibri" panose="020F0502020204030204" pitchFamily="34" charset="0"/>
                <a:cs typeface="Calibri" panose="020F0502020204030204" pitchFamily="34" charset="0"/>
              </a:rPr>
              <a:t>La dose di radiazione è spesso indicata  in termini di dose efficace, espressa in </a:t>
            </a:r>
            <a:r>
              <a:rPr lang="it-IT" sz="1600" dirty="0" err="1">
                <a:solidFill>
                  <a:srgbClr val="1F497D">
                    <a:lumMod val="75000"/>
                  </a:srgbClr>
                </a:solidFill>
                <a:latin typeface="Calibri" panose="020F0502020204030204" pitchFamily="34" charset="0"/>
                <a:cs typeface="Calibri" panose="020F0502020204030204" pitchFamily="34" charset="0"/>
              </a:rPr>
              <a:t>millisievert</a:t>
            </a:r>
            <a:r>
              <a:rPr lang="it-IT" sz="1600" dirty="0">
                <a:solidFill>
                  <a:srgbClr val="1F497D">
                    <a:lumMod val="75000"/>
                  </a:srgbClr>
                </a:solidFill>
                <a:latin typeface="Calibri" panose="020F0502020204030204" pitchFamily="34" charset="0"/>
                <a:cs typeface="Calibri" panose="020F0502020204030204" pitchFamily="34" charset="0"/>
              </a:rPr>
              <a:t> (mSv). </a:t>
            </a:r>
          </a:p>
          <a:p>
            <a:pPr marL="0" indent="0" algn="just">
              <a:buFont typeface="Arial" pitchFamily="34" charset="0"/>
              <a:buNone/>
            </a:pPr>
            <a:r>
              <a:rPr lang="it-IT" sz="1600" dirty="0">
                <a:solidFill>
                  <a:srgbClr val="1F497D">
                    <a:lumMod val="75000"/>
                  </a:srgbClr>
                </a:solidFill>
                <a:latin typeface="Calibri" panose="020F0502020204030204" pitchFamily="34" charset="0"/>
                <a:cs typeface="Calibri" panose="020F0502020204030204" pitchFamily="34" charset="0"/>
              </a:rPr>
              <a:t>La dose efficace rappresenta la dose che, somministrata al corpo intero, comporterebbe lo stesso rischio di cancro della dose assorbita dagli organi dalla specifica parte del corpo interessata dalla procedura radiologica. </a:t>
            </a:r>
          </a:p>
          <a:p>
            <a:pPr marL="0" indent="0" algn="just">
              <a:buFont typeface="Arial" pitchFamily="34" charset="0"/>
              <a:buNone/>
            </a:pPr>
            <a:r>
              <a:rPr lang="it-IT" sz="1600" dirty="0">
                <a:solidFill>
                  <a:srgbClr val="1F497D">
                    <a:lumMod val="75000"/>
                  </a:srgbClr>
                </a:solidFill>
                <a:latin typeface="Calibri" panose="020F0502020204030204" pitchFamily="34" charset="0"/>
                <a:cs typeface="Calibri" panose="020F0502020204030204" pitchFamily="34" charset="0"/>
              </a:rPr>
              <a:t>La dose efficace consente di fare un confronto approssimativo tra i rischi derivanti da diverse procedure che utilizzano le radiazioni. </a:t>
            </a:r>
          </a:p>
        </p:txBody>
      </p:sp>
      <p:sp>
        <p:nvSpPr>
          <p:cNvPr id="6" name="Segnaposto contenuto 2">
            <a:extLst>
              <a:ext uri="{FF2B5EF4-FFF2-40B4-BE49-F238E27FC236}">
                <a16:creationId xmlns:a16="http://schemas.microsoft.com/office/drawing/2014/main" xmlns="" id="{963BFEC6-DF62-4BDE-BFFF-85090927BE2A}"/>
              </a:ext>
            </a:extLst>
          </p:cNvPr>
          <p:cNvSpPr txBox="1">
            <a:spLocks/>
          </p:cNvSpPr>
          <p:nvPr/>
        </p:nvSpPr>
        <p:spPr>
          <a:xfrm>
            <a:off x="5684108" y="3274541"/>
            <a:ext cx="6042454" cy="3336323"/>
          </a:xfrm>
          <a:prstGeom prst="rect">
            <a:avLst/>
          </a:prstGeom>
          <a:solidFill>
            <a:srgbClr val="66FFFF"/>
          </a:solidFill>
          <a:ln>
            <a:solidFill>
              <a:srgbClr val="FFFF00"/>
            </a:solidFill>
            <a:prstDash val="dash"/>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just">
              <a:buFont typeface="Arial" pitchFamily="34" charset="0"/>
              <a:buNone/>
            </a:pPr>
            <a:r>
              <a:rPr lang="it-IT" sz="1600" b="1" dirty="0">
                <a:solidFill>
                  <a:srgbClr val="1F497D">
                    <a:lumMod val="50000"/>
                  </a:srgbClr>
                </a:solidFill>
                <a:latin typeface="Calibri" panose="020F0502020204030204" pitchFamily="34" charset="0"/>
                <a:cs typeface="Calibri" panose="020F0502020204030204" pitchFamily="34" charset="0"/>
              </a:rPr>
              <a:t>4. Le radiazioni che riceviamo da sorgenti naturali è diversa ? E in che modo ?                  </a:t>
            </a:r>
          </a:p>
          <a:p>
            <a:pPr marL="0" indent="0" algn="just">
              <a:buNone/>
            </a:pPr>
            <a:r>
              <a:rPr lang="it-IT" sz="1600" dirty="0">
                <a:solidFill>
                  <a:srgbClr val="1F497D">
                    <a:lumMod val="75000"/>
                  </a:srgbClr>
                </a:solidFill>
                <a:latin typeface="Calibri" panose="020F0502020204030204" pitchFamily="34" charset="0"/>
                <a:cs typeface="Calibri" panose="020F0502020204030204" pitchFamily="34" charset="0"/>
              </a:rPr>
              <a:t>Ogni essere vivente è esposto a radiazioni di origine naturale, come la radiazione cosmica, quella proveniente dal terreno, dal cibo, e perfino dal nostro stesso corpo. </a:t>
            </a:r>
          </a:p>
          <a:p>
            <a:pPr marL="0" indent="0" algn="just">
              <a:buNone/>
            </a:pPr>
            <a:r>
              <a:rPr lang="it-IT" sz="1600" dirty="0">
                <a:solidFill>
                  <a:srgbClr val="1F497D">
                    <a:lumMod val="75000"/>
                  </a:srgbClr>
                </a:solidFill>
                <a:latin typeface="Calibri" panose="020F0502020204030204" pitchFamily="34" charset="0"/>
                <a:cs typeface="Calibri" panose="020F0502020204030204" pitchFamily="34" charset="0"/>
              </a:rPr>
              <a:t>Questa radiazione (raggi gamma) è simile ai raggi X utilizzati nelle indagini mediche. In rapporto al luogo in cui si vive, un individuo è esposto a una dose efficace che varia da 1 a 3 mSv ogni anno, con un valore medio nel mondo pari a 2,4 mSv. </a:t>
            </a:r>
          </a:p>
          <a:p>
            <a:pPr marL="0" indent="0" algn="just">
              <a:buNone/>
            </a:pPr>
            <a:r>
              <a:rPr lang="it-IT" sz="1600" dirty="0">
                <a:solidFill>
                  <a:srgbClr val="1F497D">
                    <a:lumMod val="75000"/>
                  </a:srgbClr>
                </a:solidFill>
                <a:latin typeface="Calibri" panose="020F0502020204030204" pitchFamily="34" charset="0"/>
                <a:cs typeface="Calibri" panose="020F0502020204030204" pitchFamily="34" charset="0"/>
              </a:rPr>
              <a:t>Le esposizioni mediche a scopo diagnostico aggiungono una quantità pari a circa un sesto della dose di radiazioni naturali cui è esposta la popolazione. </a:t>
            </a:r>
          </a:p>
        </p:txBody>
      </p:sp>
    </p:spTree>
    <p:extLst>
      <p:ext uri="{BB962C8B-B14F-4D97-AF65-F5344CB8AC3E}">
        <p14:creationId xmlns:p14="http://schemas.microsoft.com/office/powerpoint/2010/main" val="3202614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2">
            <a:extLst>
              <a:ext uri="{FF2B5EF4-FFF2-40B4-BE49-F238E27FC236}">
                <a16:creationId xmlns:a16="http://schemas.microsoft.com/office/drawing/2014/main" xmlns="" id="{5DE7C31F-CF7C-4970-8905-6CB50359D66B}"/>
              </a:ext>
            </a:extLst>
          </p:cNvPr>
          <p:cNvSpPr txBox="1">
            <a:spLocks/>
          </p:cNvSpPr>
          <p:nvPr/>
        </p:nvSpPr>
        <p:spPr bwMode="auto">
          <a:xfrm>
            <a:off x="222819" y="381685"/>
            <a:ext cx="5355418" cy="3238845"/>
          </a:xfrm>
          <a:prstGeom prst="rect">
            <a:avLst/>
          </a:prstGeom>
          <a:solidFill>
            <a:srgbClr val="99FF33"/>
          </a:solidFill>
          <a:ln>
            <a:solidFill>
              <a:srgbClr val="FFFF00"/>
            </a:solidFill>
            <a:prstDash val="dash"/>
          </a:ln>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1800">
                <a:solidFill>
                  <a:schemeClr val="tx1"/>
                </a:solidFill>
                <a:latin typeface="+mn-lt"/>
              </a:defRPr>
            </a:lvl4pPr>
            <a:lvl5pPr marL="2057400" indent="-228600" algn="l" rtl="0" eaLnBrk="0" fontAlgn="base" hangingPunct="0">
              <a:spcBef>
                <a:spcPct val="20000"/>
              </a:spcBef>
              <a:spcAft>
                <a:spcPct val="0"/>
              </a:spcAft>
              <a:buChar char="»"/>
              <a:defRPr sz="1800">
                <a:solidFill>
                  <a:schemeClr val="tx1"/>
                </a:solidFill>
                <a:latin typeface="+mn-lt"/>
              </a:defRPr>
            </a:lvl5pPr>
            <a:lvl6pPr marL="2514600" indent="-228600" algn="l" rtl="0" eaLnBrk="0" fontAlgn="base" hangingPunct="0">
              <a:spcBef>
                <a:spcPct val="20000"/>
              </a:spcBef>
              <a:spcAft>
                <a:spcPct val="0"/>
              </a:spcAft>
              <a:buChar char="»"/>
              <a:defRPr sz="1800">
                <a:solidFill>
                  <a:schemeClr val="tx1"/>
                </a:solidFill>
                <a:latin typeface="+mn-lt"/>
              </a:defRPr>
            </a:lvl6pPr>
            <a:lvl7pPr marL="2971800" indent="-228600" algn="l" rtl="0" eaLnBrk="0" fontAlgn="base" hangingPunct="0">
              <a:spcBef>
                <a:spcPct val="20000"/>
              </a:spcBef>
              <a:spcAft>
                <a:spcPct val="0"/>
              </a:spcAft>
              <a:buChar char="»"/>
              <a:defRPr sz="1800">
                <a:solidFill>
                  <a:schemeClr val="tx1"/>
                </a:solidFill>
                <a:latin typeface="+mn-lt"/>
              </a:defRPr>
            </a:lvl7pPr>
            <a:lvl8pPr marL="3429000" indent="-228600" algn="l" rtl="0" eaLnBrk="0" fontAlgn="base" hangingPunct="0">
              <a:spcBef>
                <a:spcPct val="20000"/>
              </a:spcBef>
              <a:spcAft>
                <a:spcPct val="0"/>
              </a:spcAft>
              <a:buChar char="»"/>
              <a:defRPr sz="1800">
                <a:solidFill>
                  <a:schemeClr val="tx1"/>
                </a:solidFill>
                <a:latin typeface="+mn-lt"/>
              </a:defRPr>
            </a:lvl8pPr>
            <a:lvl9pPr marL="3886200" indent="-228600" algn="l" rtl="0" eaLnBrk="0" fontAlgn="base" hangingPunct="0">
              <a:spcBef>
                <a:spcPct val="20000"/>
              </a:spcBef>
              <a:spcAft>
                <a:spcPct val="0"/>
              </a:spcAft>
              <a:buChar char="»"/>
              <a:defRPr sz="1800">
                <a:solidFill>
                  <a:schemeClr val="tx1"/>
                </a:solidFill>
                <a:latin typeface="+mn-lt"/>
              </a:defRPr>
            </a:lvl9pPr>
          </a:lstStyle>
          <a:p>
            <a:pPr marL="0" indent="0" algn="just">
              <a:buFontTx/>
              <a:buNone/>
            </a:pPr>
            <a:r>
              <a:rPr lang="it-IT" sz="1600" b="1" kern="0" dirty="0">
                <a:solidFill>
                  <a:schemeClr val="bg2">
                    <a:lumMod val="50000"/>
                  </a:schemeClr>
                </a:solidFill>
                <a:latin typeface="Calibri" panose="020F0502020204030204" pitchFamily="34" charset="0"/>
                <a:cs typeface="Calibri" panose="020F0502020204030204" pitchFamily="34" charset="0"/>
              </a:rPr>
              <a:t>5. Tutti gli esami comportano alte dosi di radiazioni?                                                             </a:t>
            </a:r>
            <a:r>
              <a:rPr lang="it-IT" sz="1600" kern="0" dirty="0">
                <a:solidFill>
                  <a:schemeClr val="bg2">
                    <a:lumMod val="75000"/>
                  </a:schemeClr>
                </a:solidFill>
                <a:latin typeface="Calibri" panose="020F0502020204030204" pitchFamily="34" charset="0"/>
                <a:cs typeface="Calibri" panose="020F0502020204030204" pitchFamily="34" charset="0"/>
              </a:rPr>
              <a:t>No. La dose assorbita dipende dalla procedura. </a:t>
            </a:r>
          </a:p>
          <a:p>
            <a:pPr marL="0" indent="0" algn="just">
              <a:buFontTx/>
              <a:buNone/>
            </a:pPr>
            <a:r>
              <a:rPr lang="it-IT" sz="1600" kern="0" dirty="0">
                <a:solidFill>
                  <a:schemeClr val="bg2">
                    <a:lumMod val="75000"/>
                  </a:schemeClr>
                </a:solidFill>
                <a:latin typeface="Calibri" panose="020F0502020204030204" pitchFamily="34" charset="0"/>
                <a:cs typeface="Calibri" panose="020F0502020204030204" pitchFamily="34" charset="0"/>
              </a:rPr>
              <a:t>La più comune è l’esame del torace per il quale il valore medio della dose efficace è pari a 0,02 mSv. Se confrontata con i livelli di radiazione naturale ai quali siamo esposti, si tratta di una dose relativamente bassa. </a:t>
            </a:r>
          </a:p>
          <a:p>
            <a:pPr marL="0" indent="0" algn="just">
              <a:buFontTx/>
              <a:buNone/>
            </a:pPr>
            <a:r>
              <a:rPr lang="it-IT" sz="1600" kern="0" dirty="0">
                <a:solidFill>
                  <a:schemeClr val="bg2">
                    <a:lumMod val="75000"/>
                  </a:schemeClr>
                </a:solidFill>
                <a:latin typeface="Calibri" panose="020F0502020204030204" pitchFamily="34" charset="0"/>
                <a:cs typeface="Calibri" panose="020F0502020204030204" pitchFamily="34" charset="0"/>
              </a:rPr>
              <a:t>Diverso è il discorso della TC, che costituisce l’indagine che contribuisce maggiormente alla dose totale della  popolazione, tra i più richiesti con una crescente diffusione nella pratica clinica per la sua elevata efficacia nell’evidenziare in pochi secondi quadri patologici particolari, spesso anche in fase precoce. </a:t>
            </a:r>
          </a:p>
        </p:txBody>
      </p:sp>
      <p:graphicFrame>
        <p:nvGraphicFramePr>
          <p:cNvPr id="3" name="Oggetto 2">
            <a:extLst>
              <a:ext uri="{FF2B5EF4-FFF2-40B4-BE49-F238E27FC236}">
                <a16:creationId xmlns:a16="http://schemas.microsoft.com/office/drawing/2014/main" xmlns="" id="{E2DE0E5D-9965-45EA-823C-EA1C30167B88}"/>
              </a:ext>
            </a:extLst>
          </p:cNvPr>
          <p:cNvGraphicFramePr>
            <a:graphicFrameLocks noChangeAspect="1"/>
          </p:cNvGraphicFramePr>
          <p:nvPr>
            <p:extLst/>
          </p:nvPr>
        </p:nvGraphicFramePr>
        <p:xfrm>
          <a:off x="5572898" y="381685"/>
          <a:ext cx="10587727" cy="3685231"/>
        </p:xfrm>
        <a:graphic>
          <a:graphicData uri="http://schemas.openxmlformats.org/presentationml/2006/ole">
            <mc:AlternateContent xmlns:mc="http://schemas.openxmlformats.org/markup-compatibility/2006">
              <mc:Choice xmlns:v="urn:schemas-microsoft-com:vml" Requires="v">
                <p:oleObj spid="_x0000_s8240" name="Documento" r:id="rId3" imgW="6274676" imgH="2921011" progId="Word.Document.12">
                  <p:embed/>
                </p:oleObj>
              </mc:Choice>
              <mc:Fallback>
                <p:oleObj name="Documento" r:id="rId3" imgW="6274676" imgH="2921011" progId="Word.Document.12">
                  <p:embed/>
                  <p:pic>
                    <p:nvPicPr>
                      <p:cNvPr id="3" name="Oggetto 2">
                        <a:extLst>
                          <a:ext uri="{FF2B5EF4-FFF2-40B4-BE49-F238E27FC236}">
                            <a16:creationId xmlns:a16="http://schemas.microsoft.com/office/drawing/2014/main" xmlns="" id="{E2DE0E5D-9965-45EA-823C-EA1C30167B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2898" y="381685"/>
                        <a:ext cx="10587727" cy="3685231"/>
                      </a:xfrm>
                      <a:prstGeom prst="rect">
                        <a:avLst/>
                      </a:prstGeom>
                      <a:noFill/>
                      <a:extLst/>
                    </p:spPr>
                  </p:pic>
                </p:oleObj>
              </mc:Fallback>
            </mc:AlternateContent>
          </a:graphicData>
        </a:graphic>
      </p:graphicFrame>
      <p:sp>
        <p:nvSpPr>
          <p:cNvPr id="4" name="Segnaposto contenuto 2">
            <a:extLst>
              <a:ext uri="{FF2B5EF4-FFF2-40B4-BE49-F238E27FC236}">
                <a16:creationId xmlns:a16="http://schemas.microsoft.com/office/drawing/2014/main" xmlns="" id="{78F9C0B0-660C-46BC-8DC8-7CD21D056FCF}"/>
              </a:ext>
            </a:extLst>
          </p:cNvPr>
          <p:cNvSpPr txBox="1">
            <a:spLocks/>
          </p:cNvSpPr>
          <p:nvPr/>
        </p:nvSpPr>
        <p:spPr>
          <a:xfrm>
            <a:off x="284604" y="4131705"/>
            <a:ext cx="5350079" cy="2454443"/>
          </a:xfrm>
          <a:prstGeom prst="rect">
            <a:avLst/>
          </a:prstGeom>
          <a:solidFill>
            <a:srgbClr val="FF9966"/>
          </a:solidFill>
          <a:ln>
            <a:solidFill>
              <a:srgbClr val="FFFF00"/>
            </a:solidFill>
            <a:prstDash val="dash"/>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just">
              <a:buFont typeface="Arial" pitchFamily="34" charset="0"/>
              <a:buNone/>
            </a:pPr>
            <a:r>
              <a:rPr lang="it-IT" sz="1600" b="1" dirty="0">
                <a:solidFill>
                  <a:srgbClr val="1F497D">
                    <a:lumMod val="50000"/>
                  </a:srgbClr>
                </a:solidFill>
                <a:latin typeface="Calibri" panose="020F0502020204030204" pitchFamily="34" charset="0"/>
                <a:cs typeface="Calibri" panose="020F0502020204030204" pitchFamily="34" charset="0"/>
              </a:rPr>
              <a:t>6. C’è un limite di dose che si può ricevere con un’indagini eseguita con i raggi X? </a:t>
            </a:r>
          </a:p>
          <a:p>
            <a:pPr marL="0" indent="0" algn="just">
              <a:buFont typeface="Arial" pitchFamily="34" charset="0"/>
              <a:buNone/>
            </a:pPr>
            <a:r>
              <a:rPr lang="it-IT" sz="1600" dirty="0">
                <a:solidFill>
                  <a:srgbClr val="1F497D">
                    <a:lumMod val="75000"/>
                  </a:srgbClr>
                </a:solidFill>
                <a:latin typeface="Calibri" panose="020F0502020204030204" pitchFamily="34" charset="0"/>
                <a:cs typeface="Calibri" panose="020F0502020204030204" pitchFamily="34" charset="0"/>
              </a:rPr>
              <a:t>No. </a:t>
            </a:r>
          </a:p>
          <a:p>
            <a:pPr marL="0" indent="0" algn="just">
              <a:buFont typeface="Arial" pitchFamily="34" charset="0"/>
              <a:buNone/>
            </a:pPr>
            <a:r>
              <a:rPr lang="it-IT" sz="1600" dirty="0">
                <a:solidFill>
                  <a:srgbClr val="1F497D">
                    <a:lumMod val="75000"/>
                  </a:srgbClr>
                </a:solidFill>
                <a:latin typeface="Calibri" panose="020F0502020204030204" pitchFamily="34" charset="0"/>
                <a:cs typeface="Calibri" panose="020F0502020204030204" pitchFamily="34" charset="0"/>
              </a:rPr>
              <a:t>Il rischio associato all’impiego delle radiazioni è considerato accettabile per indagini che abbiano una giustificazione medica. Il medico richiedente e il radiologo hanno la responsabilità di garantire che i benefici per la salute del paziente, derivanti dall’esecuzione dell’esame, siano superiori ai rischi da radiazione.  </a:t>
            </a:r>
          </a:p>
        </p:txBody>
      </p:sp>
      <p:sp>
        <p:nvSpPr>
          <p:cNvPr id="5" name="Segnaposto contenuto 2">
            <a:extLst>
              <a:ext uri="{FF2B5EF4-FFF2-40B4-BE49-F238E27FC236}">
                <a16:creationId xmlns:a16="http://schemas.microsoft.com/office/drawing/2014/main" xmlns="" id="{572B048E-89A9-4A80-83BC-BC80C8DCA29A}"/>
              </a:ext>
            </a:extLst>
          </p:cNvPr>
          <p:cNvSpPr txBox="1">
            <a:spLocks/>
          </p:cNvSpPr>
          <p:nvPr/>
        </p:nvSpPr>
        <p:spPr>
          <a:xfrm>
            <a:off x="6293712" y="3812460"/>
            <a:ext cx="5205661" cy="2971402"/>
          </a:xfrm>
          <a:prstGeom prst="rect">
            <a:avLst/>
          </a:prstGeom>
          <a:solidFill>
            <a:srgbClr val="FF6600"/>
          </a:solidFill>
          <a:ln>
            <a:solidFill>
              <a:srgbClr val="FFFF00"/>
            </a:solidFill>
            <a:prstDash val="dash"/>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just">
              <a:buFont typeface="Arial" pitchFamily="34" charset="0"/>
              <a:buNone/>
            </a:pPr>
            <a:r>
              <a:rPr lang="it-IT" sz="1600" b="1" dirty="0">
                <a:solidFill>
                  <a:srgbClr val="1F497D">
                    <a:lumMod val="50000"/>
                  </a:srgbClr>
                </a:solidFill>
                <a:latin typeface="Calibri" panose="020F0502020204030204" pitchFamily="34" charset="0"/>
                <a:cs typeface="Calibri" panose="020F0502020204030204" pitchFamily="34" charset="0"/>
              </a:rPr>
              <a:t>7. Qual è il rischio di avere un cancro provocato dalle radiazioni ? </a:t>
            </a:r>
          </a:p>
          <a:p>
            <a:pPr marL="0" indent="0" algn="just">
              <a:buFont typeface="Arial" pitchFamily="34" charset="0"/>
              <a:buNone/>
            </a:pPr>
            <a:r>
              <a:rPr lang="it-IT" sz="1600" dirty="0">
                <a:solidFill>
                  <a:srgbClr val="1F497D">
                    <a:lumMod val="75000"/>
                  </a:srgbClr>
                </a:solidFill>
                <a:latin typeface="Calibri" panose="020F0502020204030204" pitchFamily="34" charset="0"/>
                <a:cs typeface="Calibri" panose="020F0502020204030204" pitchFamily="34" charset="0"/>
              </a:rPr>
              <a:t>Il rischio di cancro provocato dalle radiazioni è basso, ma additivo. Di conseguenza si raccomanda di eseguire gli esami in casi indispensabili con la dose più bassa possibile, in grado di produrre immagini di qualità diagnostica adeguata. </a:t>
            </a:r>
          </a:p>
          <a:p>
            <a:pPr marL="0" indent="0" algn="just">
              <a:buFont typeface="Arial" pitchFamily="34" charset="0"/>
              <a:buNone/>
            </a:pPr>
            <a:r>
              <a:rPr lang="it-IT" sz="1600" dirty="0">
                <a:solidFill>
                  <a:srgbClr val="1F497D">
                    <a:lumMod val="75000"/>
                  </a:srgbClr>
                </a:solidFill>
                <a:latin typeface="Calibri" panose="020F0502020204030204" pitchFamily="34" charset="0"/>
                <a:cs typeface="Calibri" panose="020F0502020204030204" pitchFamily="34" charset="0"/>
              </a:rPr>
              <a:t>Tale rischio è inoltre relativamente basso se confrontato con il rischio di sviluppare naturalmente un cancro. La probabilità di cancro provocato dalle radiazioni aumenta del 5/6% per una dose efficace di 1000 mSv (equivalente a circa 1000 radiografie). </a:t>
            </a:r>
          </a:p>
        </p:txBody>
      </p:sp>
      <p:sp>
        <p:nvSpPr>
          <p:cNvPr id="6" name="Freccia a destra 5">
            <a:extLst>
              <a:ext uri="{FF2B5EF4-FFF2-40B4-BE49-F238E27FC236}">
                <a16:creationId xmlns:a16="http://schemas.microsoft.com/office/drawing/2014/main" xmlns="" id="{A3807CB4-11CC-4837-81D0-766F59CADE89}"/>
              </a:ext>
            </a:extLst>
          </p:cNvPr>
          <p:cNvSpPr/>
          <p:nvPr/>
        </p:nvSpPr>
        <p:spPr bwMode="auto">
          <a:xfrm>
            <a:off x="5338119" y="1612441"/>
            <a:ext cx="978408" cy="484632"/>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2191388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2">
            <a:extLst>
              <a:ext uri="{FF2B5EF4-FFF2-40B4-BE49-F238E27FC236}">
                <a16:creationId xmlns:a16="http://schemas.microsoft.com/office/drawing/2014/main" xmlns="" id="{D15927C4-FFFF-4FD7-BAAD-7FF30CC8FBB2}"/>
              </a:ext>
            </a:extLst>
          </p:cNvPr>
          <p:cNvSpPr txBox="1">
            <a:spLocks/>
          </p:cNvSpPr>
          <p:nvPr/>
        </p:nvSpPr>
        <p:spPr>
          <a:xfrm>
            <a:off x="1026694" y="1010653"/>
            <a:ext cx="4213657" cy="2658979"/>
          </a:xfrm>
          <a:prstGeom prst="rect">
            <a:avLst/>
          </a:prstGeom>
          <a:solidFill>
            <a:srgbClr val="FF66FF"/>
          </a:solidFill>
          <a:ln>
            <a:solidFill>
              <a:schemeClr val="tx1"/>
            </a:solidFill>
            <a:prstDash val="dash"/>
          </a:ln>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just">
              <a:buFont typeface="Arial" pitchFamily="34" charset="0"/>
              <a:buNone/>
            </a:pPr>
            <a:r>
              <a:rPr lang="it-IT" sz="1600" b="1" dirty="0">
                <a:solidFill>
                  <a:srgbClr val="1F497D">
                    <a:lumMod val="50000"/>
                  </a:srgbClr>
                </a:solidFill>
                <a:latin typeface="Calibri" panose="020F0502020204030204" pitchFamily="34" charset="0"/>
                <a:cs typeface="Calibri" panose="020F0502020204030204" pitchFamily="34" charset="0"/>
              </a:rPr>
              <a:t>8. Le donne in gravidanza possono sottoporsi ad esami a raggi X ? </a:t>
            </a:r>
          </a:p>
          <a:p>
            <a:pPr marL="0" indent="0" algn="just">
              <a:buNone/>
            </a:pPr>
            <a:r>
              <a:rPr lang="it-IT" sz="1600" dirty="0">
                <a:solidFill>
                  <a:srgbClr val="1F497D">
                    <a:lumMod val="75000"/>
                  </a:srgbClr>
                </a:solidFill>
                <a:latin typeface="Calibri" panose="020F0502020204030204" pitchFamily="34" charset="0"/>
                <a:cs typeface="Calibri" panose="020F0502020204030204" pitchFamily="34" charset="0"/>
              </a:rPr>
              <a:t>Quando i benefici clinici superano il rischio potenziale da radiazioni, che è molto basso, non c’è nessuna controindicazione all’uso dei raggi X in gravidanza specie per gli esami della testa, dei piedi, del collo, delle spalle e del torace. </a:t>
            </a:r>
          </a:p>
          <a:p>
            <a:pPr marL="0" indent="0" algn="just">
              <a:buNone/>
            </a:pPr>
            <a:r>
              <a:rPr lang="it-IT" sz="1600" dirty="0">
                <a:solidFill>
                  <a:srgbClr val="1F497D">
                    <a:lumMod val="75000"/>
                  </a:srgbClr>
                </a:solidFill>
                <a:latin typeface="Calibri" panose="020F0502020204030204" pitchFamily="34" charset="0"/>
                <a:cs typeface="Calibri" panose="020F0502020204030204" pitchFamily="34" charset="0"/>
              </a:rPr>
              <a:t>Per gli altri esami, della regione addominale o pelvica, occorre fare delle valutazioni rischi-benefici.</a:t>
            </a:r>
          </a:p>
        </p:txBody>
      </p:sp>
      <p:sp>
        <p:nvSpPr>
          <p:cNvPr id="3" name="Segnaposto contenuto 2">
            <a:extLst>
              <a:ext uri="{FF2B5EF4-FFF2-40B4-BE49-F238E27FC236}">
                <a16:creationId xmlns:a16="http://schemas.microsoft.com/office/drawing/2014/main" xmlns="" id="{B8943DB2-D288-4375-BE9E-C0F0B24AE381}"/>
              </a:ext>
            </a:extLst>
          </p:cNvPr>
          <p:cNvSpPr txBox="1">
            <a:spLocks/>
          </p:cNvSpPr>
          <p:nvPr/>
        </p:nvSpPr>
        <p:spPr>
          <a:xfrm>
            <a:off x="6058086" y="899311"/>
            <a:ext cx="5107220" cy="2983831"/>
          </a:xfrm>
          <a:prstGeom prst="rect">
            <a:avLst/>
          </a:prstGeom>
          <a:solidFill>
            <a:srgbClr val="00B0F0"/>
          </a:solidFill>
          <a:ln>
            <a:solidFill>
              <a:srgbClr val="FFFF00"/>
            </a:solidFill>
            <a:prstDash val="dash"/>
          </a:ln>
        </p:spPr>
        <p:txBody>
          <a:bodyPr vert="horz" lIns="91440" tIns="45720" rIns="91440" bIns="45720" rtlCol="0">
            <a:normAutofit fontScale="55000" lnSpcReduction="200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just">
              <a:buFont typeface="Arial" pitchFamily="34" charset="0"/>
              <a:buNone/>
            </a:pPr>
            <a:r>
              <a:rPr lang="it-IT" sz="3100" b="1" dirty="0">
                <a:solidFill>
                  <a:srgbClr val="1F497D">
                    <a:lumMod val="50000"/>
                  </a:srgbClr>
                </a:solidFill>
                <a:latin typeface="Calibri" panose="020F0502020204030204" pitchFamily="34" charset="0"/>
                <a:cs typeface="Calibri" panose="020F0502020204030204" pitchFamily="34" charset="0"/>
              </a:rPr>
              <a:t>9. E’ sicuro per i bambini sottoporsi ad un esame diagnostico con raggi X ? </a:t>
            </a:r>
          </a:p>
          <a:p>
            <a:pPr marL="0" indent="0" algn="just">
              <a:buFont typeface="Arial" pitchFamily="34" charset="0"/>
              <a:buNone/>
            </a:pPr>
            <a:r>
              <a:rPr lang="it-IT" sz="3200" dirty="0">
                <a:solidFill>
                  <a:srgbClr val="1F497D">
                    <a:lumMod val="75000"/>
                  </a:srgbClr>
                </a:solidFill>
                <a:latin typeface="Calibri" panose="020F0502020204030204" pitchFamily="34" charset="0"/>
                <a:cs typeface="Calibri" panose="020F0502020204030204" pitchFamily="34" charset="0"/>
              </a:rPr>
              <a:t>Non ci sono restrizioni per l’uso dei raggi X nei bambini, a condizione che il beneficio clinico atteso superi i bassi rischi potenziali da radiazioni. Alcuni organi dei bambini hanno una sensibilità maggiore alle radiazioni rispetto a quella degli adulti. Inoltre i bambini hanno un’aspettativa di vita più lunga e pertanto ci si aspetta anche un maggiore accumulo di dose radiante assorbita nel tempo. Pertanto si dovrebbe sempre prendere in considerazione, come alternativa, l’utilizzo di tecniche diagnostiche che non fanno uso di radiazioni ionizzanti. </a:t>
            </a:r>
          </a:p>
        </p:txBody>
      </p:sp>
      <p:sp>
        <p:nvSpPr>
          <p:cNvPr id="4" name="Segnaposto contenuto 2">
            <a:extLst>
              <a:ext uri="{FF2B5EF4-FFF2-40B4-BE49-F238E27FC236}">
                <a16:creationId xmlns:a16="http://schemas.microsoft.com/office/drawing/2014/main" xmlns="" id="{C31E219E-8645-4E8B-A7C6-381643011190}"/>
              </a:ext>
            </a:extLst>
          </p:cNvPr>
          <p:cNvSpPr txBox="1">
            <a:spLocks/>
          </p:cNvSpPr>
          <p:nvPr/>
        </p:nvSpPr>
        <p:spPr bwMode="auto">
          <a:xfrm>
            <a:off x="617287" y="4752474"/>
            <a:ext cx="10881598" cy="890337"/>
          </a:xfrm>
          <a:prstGeom prst="rect">
            <a:avLst/>
          </a:prstGeom>
          <a:solidFill>
            <a:srgbClr val="66FF66"/>
          </a:solidFill>
          <a:ln>
            <a:solidFill>
              <a:srgbClr val="FFFF00"/>
            </a:solidFill>
            <a:prstDash val="dash"/>
          </a:ln>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FontTx/>
              <a:buNone/>
            </a:pPr>
            <a:r>
              <a:rPr lang="it-IT" sz="1600" b="1" kern="0" dirty="0">
                <a:solidFill>
                  <a:schemeClr val="bg2">
                    <a:lumMod val="50000"/>
                  </a:schemeClr>
                </a:solidFill>
                <a:latin typeface="Calibri" panose="020F0502020204030204" pitchFamily="34" charset="0"/>
                <a:cs typeface="Calibri" panose="020F0502020204030204" pitchFamily="34" charset="0"/>
              </a:rPr>
              <a:t>10. Esistono alternative più sicure di esami con raggi X  ?   </a:t>
            </a:r>
          </a:p>
          <a:p>
            <a:pPr marL="0" indent="0" algn="just">
              <a:buFontTx/>
              <a:buNone/>
            </a:pPr>
            <a:r>
              <a:rPr lang="it-IT" sz="1600" kern="0" dirty="0">
                <a:solidFill>
                  <a:schemeClr val="bg2">
                    <a:lumMod val="75000"/>
                  </a:schemeClr>
                </a:solidFill>
                <a:latin typeface="Calibri" panose="020F0502020204030204" pitchFamily="34" charset="0"/>
                <a:cs typeface="Calibri" panose="020F0502020204030204" pitchFamily="34" charset="0"/>
              </a:rPr>
              <a:t>Si, anche se non sempre è possibile sostituire gli esami con raggi X con altri che impiegano radiazioni non ionizzanti, come la RM o l’ETG, naturalmente se indicati, visto che, a differenza dei raggi X, tali esami non aumentano il rischio di tumore. </a:t>
            </a:r>
          </a:p>
        </p:txBody>
      </p:sp>
    </p:spTree>
    <p:extLst>
      <p:ext uri="{BB962C8B-B14F-4D97-AF65-F5344CB8AC3E}">
        <p14:creationId xmlns:p14="http://schemas.microsoft.com/office/powerpoint/2010/main" val="34071846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768E041B-C900-4624-9881-72F015580A3F}"/>
              </a:ext>
            </a:extLst>
          </p:cNvPr>
          <p:cNvSpPr>
            <a:spLocks noGrp="1"/>
          </p:cNvSpPr>
          <p:nvPr>
            <p:ph idx="1"/>
          </p:nvPr>
        </p:nvSpPr>
        <p:spPr>
          <a:xfrm>
            <a:off x="351691" y="1981200"/>
            <a:ext cx="11226019" cy="4602480"/>
          </a:xfrm>
          <a:solidFill>
            <a:schemeClr val="bg1">
              <a:lumMod val="75000"/>
            </a:schemeClr>
          </a:solidFill>
        </p:spPr>
        <p:txBody>
          <a:bodyPr/>
          <a:lstStyle/>
          <a:p>
            <a:r>
              <a:rPr lang="it-IT" sz="2000" dirty="0">
                <a:latin typeface="Calibri" panose="020F0502020204030204" pitchFamily="34" charset="0"/>
                <a:cs typeface="Calibri" panose="020F0502020204030204" pitchFamily="34" charset="0"/>
              </a:rPr>
              <a:t>In Sanità il termine appropriatezza  è la misura di quanto una scelta, diagnostica o terapeutica, sia adeguata rispetto alle esigenze del paziente e al contesto sanitario. Un intervento diagnostico o terapeutico risulta appropriato nel momento in cui risponde il più possibile, relativamente al contesto in cui si colloca, ai criteri di efficacia ed efficienza. Il concetto di appropriatezza fa riferimento principalmente al momento decisionale dell’atto medico. Infatti, un atto medico può essere eseguito più o meno correttamente, prescindendo dalla sua appropriatezza.</a:t>
            </a:r>
          </a:p>
          <a:p>
            <a:r>
              <a:rPr lang="it-IT" sz="2000" dirty="0">
                <a:latin typeface="Calibri" panose="020F0502020204030204" pitchFamily="34" charset="0"/>
                <a:cs typeface="Calibri" panose="020F0502020204030204" pitchFamily="34" charset="0"/>
              </a:rPr>
              <a:t>Per valutare correttamente l’efficacia e l’utilità di un esame si devono prendere in considerazione i seguenti parametri: 1. fattibilità tecnica ed ottimizzazione, cioè capacità di produrre risultati affidabili; 2. accuratezza diagnostica, cioè sensibilità e specificità; 3. impatto sul ragionamento diagnostico, cioè quante volte la diagnosi clinica si è modificata dopo l’esame; 4. impatto sulla scelta terapeutica, cioè quante volte il trattamento pianificato prima dell’esame è stato modificato dai risultati dell’esame; 5. impatto sulla prognosi del paziente, cioè quanti pazienti hanno tratto beneficio dalla diagnosi derivante dall’esame in rapporto a coloro che non ne sono stati sottoposti; 6. impatto sulla società, cioè analisi costo-efficacia dell’esame.</a:t>
            </a:r>
          </a:p>
          <a:p>
            <a:endParaRPr lang="it-IT" dirty="0"/>
          </a:p>
        </p:txBody>
      </p:sp>
      <p:sp>
        <p:nvSpPr>
          <p:cNvPr id="4" name="Titolo 1">
            <a:extLst>
              <a:ext uri="{FF2B5EF4-FFF2-40B4-BE49-F238E27FC236}">
                <a16:creationId xmlns:a16="http://schemas.microsoft.com/office/drawing/2014/main" xmlns="" id="{18317C94-3F0B-4ED8-8ECC-822C501B0C8B}"/>
              </a:ext>
            </a:extLst>
          </p:cNvPr>
          <p:cNvSpPr>
            <a:spLocks noGrp="1"/>
          </p:cNvSpPr>
          <p:nvPr>
            <p:ph type="title"/>
          </p:nvPr>
        </p:nvSpPr>
        <p:spPr>
          <a:xfrm>
            <a:off x="914400" y="229764"/>
            <a:ext cx="10363200" cy="1143000"/>
          </a:xfrm>
        </p:spPr>
        <p:txBody>
          <a:bodyPr/>
          <a:lstStyle/>
          <a:p>
            <a:r>
              <a:rPr lang="it-IT" dirty="0">
                <a:latin typeface="Calibri" panose="020F0502020204030204" pitchFamily="34" charset="0"/>
                <a:cs typeface="Calibri" panose="020F0502020204030204" pitchFamily="34" charset="0"/>
              </a:rPr>
              <a:t>Appropriatezza esami radiologici</a:t>
            </a:r>
          </a:p>
        </p:txBody>
      </p:sp>
    </p:spTree>
    <p:extLst>
      <p:ext uri="{BB962C8B-B14F-4D97-AF65-F5344CB8AC3E}">
        <p14:creationId xmlns:p14="http://schemas.microsoft.com/office/powerpoint/2010/main" val="10821530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750F5C75-3A34-4007-9D8B-D31E3A044236}"/>
              </a:ext>
            </a:extLst>
          </p:cNvPr>
          <p:cNvSpPr>
            <a:spLocks noGrp="1"/>
          </p:cNvSpPr>
          <p:nvPr>
            <p:ph idx="1"/>
          </p:nvPr>
        </p:nvSpPr>
        <p:spPr>
          <a:xfrm>
            <a:off x="534571" y="1981200"/>
            <a:ext cx="11043139" cy="4518074"/>
          </a:xfrm>
          <a:solidFill>
            <a:schemeClr val="bg1">
              <a:lumMod val="75000"/>
            </a:schemeClr>
          </a:solidFill>
        </p:spPr>
        <p:txBody>
          <a:bodyPr/>
          <a:lstStyle/>
          <a:p>
            <a:pPr marL="0" indent="0">
              <a:buNone/>
            </a:pPr>
            <a:r>
              <a:rPr lang="it-IT" sz="2400" dirty="0">
                <a:latin typeface="Calibri" panose="020F0502020204030204" pitchFamily="34" charset="0"/>
                <a:cs typeface="Calibri" panose="020F0502020204030204" pitchFamily="34" charset="0"/>
              </a:rPr>
              <a:t>L’appropriatezza comprende diversi aspetti dell’attività medica: appropriatezza clinica, appropriatezza metodologica, appropriatezza scientifica.</a:t>
            </a:r>
          </a:p>
          <a:p>
            <a:pPr marL="0" indent="0">
              <a:buNone/>
            </a:pPr>
            <a:endParaRPr lang="it-IT" sz="2400" dirty="0">
              <a:latin typeface="Calibri" panose="020F0502020204030204" pitchFamily="34" charset="0"/>
              <a:cs typeface="Calibri" panose="020F0502020204030204" pitchFamily="34" charset="0"/>
            </a:endParaRPr>
          </a:p>
          <a:p>
            <a:r>
              <a:rPr lang="it-IT" sz="2400" dirty="0">
                <a:latin typeface="Calibri" panose="020F0502020204030204" pitchFamily="34" charset="0"/>
                <a:cs typeface="Calibri" panose="020F0502020204030204" pitchFamily="34" charset="0"/>
              </a:rPr>
              <a:t>L’appropriatezza clinica esprime la misura in cui un particolare esame sia efficace ed indicato per la persona che lo riceve. </a:t>
            </a:r>
          </a:p>
          <a:p>
            <a:r>
              <a:rPr lang="it-IT" sz="2400" dirty="0">
                <a:latin typeface="Calibri" panose="020F0502020204030204" pitchFamily="34" charset="0"/>
                <a:cs typeface="Calibri" panose="020F0502020204030204" pitchFamily="34" charset="0"/>
              </a:rPr>
              <a:t>L’appropriatezza metodologica si basa su: 1) osservazioni cliniche e strumentali, 2) formulazione di ipotesi investigative e diagnostiche, 3) attuazione di una strategia diagnostica razionale, 4) correttezza degli interventi terapeutici.</a:t>
            </a:r>
          </a:p>
          <a:p>
            <a:r>
              <a:rPr lang="it-IT" sz="2400" dirty="0">
                <a:latin typeface="Calibri" panose="020F0502020204030204" pitchFamily="34" charset="0"/>
                <a:cs typeface="Calibri" panose="020F0502020204030204" pitchFamily="34" charset="0"/>
              </a:rPr>
              <a:t>L’appropriatezza scientifica è legata a conoscenze scientifiche e all’aggiornamento delle conoscenze stesse e quindi anche a quelle tecniche di indagini strumentali che vengono impiegate nello studio dei pazienti.</a:t>
            </a:r>
          </a:p>
          <a:p>
            <a:endParaRPr lang="it-IT" dirty="0"/>
          </a:p>
        </p:txBody>
      </p:sp>
      <p:sp>
        <p:nvSpPr>
          <p:cNvPr id="4" name="Titolo 1">
            <a:extLst>
              <a:ext uri="{FF2B5EF4-FFF2-40B4-BE49-F238E27FC236}">
                <a16:creationId xmlns:a16="http://schemas.microsoft.com/office/drawing/2014/main" xmlns="" id="{FE40D4F2-DDAD-48B7-901F-9C50E17B0284}"/>
              </a:ext>
            </a:extLst>
          </p:cNvPr>
          <p:cNvSpPr>
            <a:spLocks noGrp="1"/>
          </p:cNvSpPr>
          <p:nvPr>
            <p:ph type="title"/>
          </p:nvPr>
        </p:nvSpPr>
        <p:spPr>
          <a:xfrm>
            <a:off x="914400" y="229764"/>
            <a:ext cx="10363200" cy="1143000"/>
          </a:xfrm>
        </p:spPr>
        <p:txBody>
          <a:bodyPr/>
          <a:lstStyle/>
          <a:p>
            <a:r>
              <a:rPr lang="it-IT" dirty="0">
                <a:latin typeface="Calibri" panose="020F0502020204030204" pitchFamily="34" charset="0"/>
                <a:cs typeface="Calibri" panose="020F0502020204030204" pitchFamily="34" charset="0"/>
              </a:rPr>
              <a:t>Appropriatezza esami radiologici</a:t>
            </a:r>
          </a:p>
        </p:txBody>
      </p:sp>
    </p:spTree>
    <p:extLst>
      <p:ext uri="{BB962C8B-B14F-4D97-AF65-F5344CB8AC3E}">
        <p14:creationId xmlns:p14="http://schemas.microsoft.com/office/powerpoint/2010/main" val="352516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67D58F23-2095-4861-A7B9-2CF6976EF9B9}"/>
              </a:ext>
            </a:extLst>
          </p:cNvPr>
          <p:cNvSpPr>
            <a:spLocks noGrp="1"/>
          </p:cNvSpPr>
          <p:nvPr>
            <p:ph type="title"/>
          </p:nvPr>
        </p:nvSpPr>
        <p:spPr>
          <a:xfrm>
            <a:off x="914400" y="131296"/>
            <a:ext cx="10363200" cy="1143000"/>
          </a:xfrm>
        </p:spPr>
        <p:txBody>
          <a:bodyPr/>
          <a:lstStyle/>
          <a:p>
            <a:r>
              <a:rPr lang="it-IT" b="1" dirty="0">
                <a:latin typeface="Calibri" panose="020F0502020204030204" pitchFamily="34" charset="0"/>
                <a:ea typeface="Calibri" panose="020F0502020204030204" pitchFamily="34" charset="0"/>
              </a:rPr>
              <a:t>Informazione ai pazienti</a:t>
            </a:r>
            <a:endParaRPr lang="it-IT" dirty="0"/>
          </a:p>
        </p:txBody>
      </p:sp>
      <p:sp>
        <p:nvSpPr>
          <p:cNvPr id="3" name="Segnaposto contenuto 2">
            <a:extLst>
              <a:ext uri="{FF2B5EF4-FFF2-40B4-BE49-F238E27FC236}">
                <a16:creationId xmlns:a16="http://schemas.microsoft.com/office/drawing/2014/main" xmlns="" id="{F2ED32E3-6BD6-4B18-BE30-D326C0A1D618}"/>
              </a:ext>
            </a:extLst>
          </p:cNvPr>
          <p:cNvSpPr>
            <a:spLocks noGrp="1"/>
          </p:cNvSpPr>
          <p:nvPr>
            <p:ph idx="1"/>
          </p:nvPr>
        </p:nvSpPr>
        <p:spPr>
          <a:xfrm>
            <a:off x="422031" y="1414968"/>
            <a:ext cx="11408898" cy="5105400"/>
          </a:xfrm>
          <a:solidFill>
            <a:schemeClr val="bg1">
              <a:lumMod val="75000"/>
            </a:schemeClr>
          </a:solidFill>
        </p:spPr>
        <p:txBody>
          <a:bodyPr/>
          <a:lstStyle/>
          <a:p>
            <a:pPr marL="0" indent="0" algn="ctr">
              <a:lnSpc>
                <a:spcPct val="115000"/>
              </a:lnSpc>
              <a:spcAft>
                <a:spcPts val="0"/>
              </a:spcAft>
              <a:buNone/>
            </a:pPr>
            <a:r>
              <a:rPr lang="it-IT" i="1" dirty="0">
                <a:solidFill>
                  <a:srgbClr val="FFC000"/>
                </a:solidFill>
                <a:latin typeface="Calibri" panose="020F0502020204030204" pitchFamily="34" charset="0"/>
                <a:ea typeface="Calibri" panose="020F0502020204030204" pitchFamily="34" charset="0"/>
              </a:rPr>
              <a:t>Poster: Raggi  X: quello  che  i  pazienti  devono  sapere </a:t>
            </a:r>
          </a:p>
          <a:p>
            <a:pPr marL="0" indent="0" algn="ctr">
              <a:lnSpc>
                <a:spcPct val="115000"/>
              </a:lnSpc>
              <a:spcAft>
                <a:spcPts val="0"/>
              </a:spcAft>
              <a:buNone/>
            </a:pPr>
            <a:endParaRPr lang="it-IT" sz="1800" dirty="0">
              <a:latin typeface="Calibri" panose="020F0502020204030204" pitchFamily="34" charset="0"/>
              <a:ea typeface="Calibri" panose="020F0502020204030204" pitchFamily="34" charset="0"/>
            </a:endParaRPr>
          </a:p>
          <a:p>
            <a:pPr marL="0" lvl="0" indent="0" algn="ctr">
              <a:lnSpc>
                <a:spcPct val="115000"/>
              </a:lnSpc>
              <a:spcAft>
                <a:spcPts val="0"/>
              </a:spcAft>
              <a:buNone/>
            </a:pPr>
            <a:r>
              <a:rPr lang="it-IT" sz="2000" dirty="0">
                <a:latin typeface="Calibri" panose="020F0502020204030204" pitchFamily="34" charset="0"/>
                <a:ea typeface="Calibri" panose="020F0502020204030204" pitchFamily="34" charset="0"/>
              </a:rPr>
              <a:t>Cosa sono i raggi X ?</a:t>
            </a:r>
          </a:p>
          <a:p>
            <a:pPr marL="0" lvl="0" indent="0" algn="ctr">
              <a:lnSpc>
                <a:spcPct val="115000"/>
              </a:lnSpc>
              <a:spcAft>
                <a:spcPts val="0"/>
              </a:spcAft>
              <a:buNone/>
            </a:pPr>
            <a:r>
              <a:rPr lang="it-IT" sz="2000" dirty="0">
                <a:latin typeface="Calibri" panose="020F0502020204030204" pitchFamily="34" charset="0"/>
                <a:ea typeface="Calibri" panose="020F0502020204030204" pitchFamily="34" charset="0"/>
              </a:rPr>
              <a:t>I raggi X utilizzati nella diagnostica medica possono causare danni ?</a:t>
            </a:r>
          </a:p>
          <a:p>
            <a:pPr marL="0" lvl="0" indent="0" algn="ctr">
              <a:lnSpc>
                <a:spcPct val="115000"/>
              </a:lnSpc>
              <a:spcAft>
                <a:spcPts val="0"/>
              </a:spcAft>
              <a:buNone/>
            </a:pPr>
            <a:r>
              <a:rPr lang="it-IT" sz="2000" dirty="0">
                <a:latin typeface="Calibri" panose="020F0502020204030204" pitchFamily="34" charset="0"/>
                <a:ea typeface="Calibri" panose="020F0502020204030204" pitchFamily="34" charset="0"/>
              </a:rPr>
              <a:t>Qual è la quantità più utilizzata per valutare la dose di radiazione ?</a:t>
            </a:r>
          </a:p>
          <a:p>
            <a:pPr marL="0" lvl="0" indent="0" algn="ctr">
              <a:lnSpc>
                <a:spcPct val="115000"/>
              </a:lnSpc>
              <a:spcAft>
                <a:spcPts val="0"/>
              </a:spcAft>
              <a:buNone/>
            </a:pPr>
            <a:r>
              <a:rPr lang="it-IT" sz="2000" dirty="0">
                <a:latin typeface="Calibri" panose="020F0502020204030204" pitchFamily="34" charset="0"/>
                <a:ea typeface="Calibri" panose="020F0502020204030204" pitchFamily="34" charset="0"/>
              </a:rPr>
              <a:t>Le radiazioni che riceviamo da sorgenti naturali è diversa ? E in che modo ?         </a:t>
            </a:r>
          </a:p>
          <a:p>
            <a:pPr marL="0" lvl="0" indent="0" algn="ctr">
              <a:lnSpc>
                <a:spcPct val="115000"/>
              </a:lnSpc>
              <a:spcAft>
                <a:spcPts val="0"/>
              </a:spcAft>
              <a:buNone/>
            </a:pPr>
            <a:r>
              <a:rPr lang="it-IT" sz="2000" dirty="0">
                <a:latin typeface="Calibri" panose="020F0502020204030204" pitchFamily="34" charset="0"/>
                <a:ea typeface="Calibri" panose="020F0502020204030204" pitchFamily="34" charset="0"/>
              </a:rPr>
              <a:t>Tutti gli esami comportano alte dosi di radiazioni?</a:t>
            </a:r>
          </a:p>
          <a:p>
            <a:pPr marL="0" lvl="0" indent="0" algn="ctr">
              <a:lnSpc>
                <a:spcPct val="115000"/>
              </a:lnSpc>
              <a:spcAft>
                <a:spcPts val="0"/>
              </a:spcAft>
              <a:buNone/>
            </a:pPr>
            <a:r>
              <a:rPr lang="it-IT" sz="2000" dirty="0">
                <a:latin typeface="Calibri" panose="020F0502020204030204" pitchFamily="34" charset="0"/>
                <a:ea typeface="Calibri" panose="020F0502020204030204" pitchFamily="34" charset="0"/>
              </a:rPr>
              <a:t>C’è un limite di dose che si può ricevere con un’indagini eseguita con i raggi X?</a:t>
            </a:r>
          </a:p>
          <a:p>
            <a:pPr marL="0" lvl="0" indent="0" algn="ctr">
              <a:lnSpc>
                <a:spcPct val="115000"/>
              </a:lnSpc>
              <a:spcAft>
                <a:spcPts val="0"/>
              </a:spcAft>
              <a:buNone/>
            </a:pPr>
            <a:r>
              <a:rPr lang="it-IT" sz="2000" dirty="0">
                <a:latin typeface="Calibri" panose="020F0502020204030204" pitchFamily="34" charset="0"/>
                <a:ea typeface="Calibri" panose="020F0502020204030204" pitchFamily="34" charset="0"/>
              </a:rPr>
              <a:t>Qual è il rischio di avere un cancro provocato dalle radiazioni ?</a:t>
            </a:r>
          </a:p>
          <a:p>
            <a:pPr marL="0" lvl="0" indent="0" algn="ctr">
              <a:lnSpc>
                <a:spcPct val="115000"/>
              </a:lnSpc>
              <a:spcAft>
                <a:spcPts val="0"/>
              </a:spcAft>
              <a:buNone/>
            </a:pPr>
            <a:r>
              <a:rPr lang="it-IT" sz="2000" dirty="0">
                <a:latin typeface="Calibri" panose="020F0502020204030204" pitchFamily="34" charset="0"/>
                <a:ea typeface="Calibri" panose="020F0502020204030204" pitchFamily="34" charset="0"/>
              </a:rPr>
              <a:t>Le donne in gravidanza possono sottoporsi ad esami a raggi X ?</a:t>
            </a:r>
          </a:p>
          <a:p>
            <a:pPr marL="0" lvl="0" indent="0" algn="ctr">
              <a:lnSpc>
                <a:spcPct val="115000"/>
              </a:lnSpc>
              <a:spcAft>
                <a:spcPts val="0"/>
              </a:spcAft>
              <a:buNone/>
            </a:pPr>
            <a:r>
              <a:rPr lang="it-IT" sz="2000" dirty="0">
                <a:latin typeface="Calibri" panose="020F0502020204030204" pitchFamily="34" charset="0"/>
                <a:ea typeface="Calibri" panose="020F0502020204030204" pitchFamily="34" charset="0"/>
              </a:rPr>
              <a:t>E’ sicuro per i bambini sottoporsi ad un esame diagnostico con raggi X ?</a:t>
            </a:r>
          </a:p>
          <a:p>
            <a:pPr marL="0" lvl="0" indent="0" algn="ctr">
              <a:lnSpc>
                <a:spcPct val="115000"/>
              </a:lnSpc>
              <a:spcAft>
                <a:spcPts val="0"/>
              </a:spcAft>
              <a:buNone/>
            </a:pPr>
            <a:r>
              <a:rPr lang="it-IT" sz="2000" dirty="0">
                <a:latin typeface="Calibri" panose="020F0502020204030204" pitchFamily="34" charset="0"/>
                <a:ea typeface="Calibri" panose="020F0502020204030204" pitchFamily="34" charset="0"/>
              </a:rPr>
              <a:t>Esistono alternative più sicure di esami con raggi X  ?   </a:t>
            </a:r>
          </a:p>
          <a:p>
            <a:endParaRPr lang="it-IT" dirty="0"/>
          </a:p>
        </p:txBody>
      </p:sp>
    </p:spTree>
    <p:extLst>
      <p:ext uri="{BB962C8B-B14F-4D97-AF65-F5344CB8AC3E}">
        <p14:creationId xmlns:p14="http://schemas.microsoft.com/office/powerpoint/2010/main" val="36761653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xmlns="" id="{2205F8A5-FE26-4E83-B9E4-21E0E22A90AD}"/>
              </a:ext>
            </a:extLst>
          </p:cNvPr>
          <p:cNvPicPr>
            <a:picLocks noChangeAspect="1"/>
          </p:cNvPicPr>
          <p:nvPr/>
        </p:nvPicPr>
        <p:blipFill rotWithShape="1">
          <a:blip r:embed="rId2"/>
          <a:srcRect l="7846" t="19472" r="28462" b="71908"/>
          <a:stretch/>
        </p:blipFill>
        <p:spPr>
          <a:xfrm>
            <a:off x="2213316" y="309490"/>
            <a:ext cx="7765367" cy="590843"/>
          </a:xfrm>
          <a:prstGeom prst="rect">
            <a:avLst/>
          </a:prstGeom>
        </p:spPr>
      </p:pic>
      <p:pic>
        <p:nvPicPr>
          <p:cNvPr id="3" name="Immagine 2">
            <a:extLst>
              <a:ext uri="{FF2B5EF4-FFF2-40B4-BE49-F238E27FC236}">
                <a16:creationId xmlns:a16="http://schemas.microsoft.com/office/drawing/2014/main" xmlns="" id="{DD8EE53A-8153-4EEE-BD4B-3E6E0A64FA00}"/>
              </a:ext>
            </a:extLst>
          </p:cNvPr>
          <p:cNvPicPr>
            <a:picLocks noChangeAspect="1"/>
          </p:cNvPicPr>
          <p:nvPr/>
        </p:nvPicPr>
        <p:blipFill rotWithShape="1">
          <a:blip r:embed="rId2"/>
          <a:srcRect l="40288" t="86890" r="28462" b="6440"/>
          <a:stretch/>
        </p:blipFill>
        <p:spPr>
          <a:xfrm>
            <a:off x="308315" y="1209821"/>
            <a:ext cx="6916610" cy="829993"/>
          </a:xfrm>
          <a:prstGeom prst="rect">
            <a:avLst/>
          </a:prstGeom>
        </p:spPr>
      </p:pic>
      <p:sp>
        <p:nvSpPr>
          <p:cNvPr id="4" name="CasellaDiTesto 3">
            <a:extLst>
              <a:ext uri="{FF2B5EF4-FFF2-40B4-BE49-F238E27FC236}">
                <a16:creationId xmlns:a16="http://schemas.microsoft.com/office/drawing/2014/main" xmlns="" id="{57040B15-656B-4C52-A7A7-BC822F1DBD5D}"/>
              </a:ext>
            </a:extLst>
          </p:cNvPr>
          <p:cNvSpPr txBox="1"/>
          <p:nvPr/>
        </p:nvSpPr>
        <p:spPr>
          <a:xfrm>
            <a:off x="308314" y="2536256"/>
            <a:ext cx="11530759" cy="3970318"/>
          </a:xfrm>
          <a:prstGeom prst="rect">
            <a:avLst/>
          </a:prstGeom>
          <a:solidFill>
            <a:schemeClr val="bg1">
              <a:lumMod val="75000"/>
            </a:schemeClr>
          </a:solidFill>
        </p:spPr>
        <p:txBody>
          <a:bodyPr wrap="square" rtlCol="0">
            <a:spAutoFit/>
          </a:bodyPr>
          <a:lstStyle/>
          <a:p>
            <a:pPr algn="just"/>
            <a:r>
              <a:rPr lang="it-IT" dirty="0">
                <a:latin typeface="Calibri" panose="020F0502020204030204" pitchFamily="34" charset="0"/>
                <a:cs typeface="Calibri" panose="020F0502020204030204" pitchFamily="34" charset="0"/>
              </a:rPr>
              <a:t>Il decreto legislativo n. 187/2000 prevede la giustificazione individuale di ogni esame, l'ottimizzazione e la </a:t>
            </a:r>
            <a:r>
              <a:rPr lang="it-IT" dirty="0" err="1">
                <a:latin typeface="Calibri" panose="020F0502020204030204" pitchFamily="34" charset="0"/>
                <a:cs typeface="Calibri" panose="020F0502020204030204" pitchFamily="34" charset="0"/>
              </a:rPr>
              <a:t>responsabilita’</a:t>
            </a:r>
            <a:r>
              <a:rPr lang="it-IT" dirty="0">
                <a:latin typeface="Calibri" panose="020F0502020204030204" pitchFamily="34" charset="0"/>
                <a:cs typeface="Calibri" panose="020F0502020204030204" pitchFamily="34" charset="0"/>
              </a:rPr>
              <a:t> clinica del medico specialista, principi di cui si rileva la </a:t>
            </a:r>
            <a:r>
              <a:rPr lang="it-IT" dirty="0" err="1">
                <a:latin typeface="Calibri" panose="020F0502020204030204" pitchFamily="34" charset="0"/>
                <a:cs typeface="Calibri" panose="020F0502020204030204" pitchFamily="34" charset="0"/>
              </a:rPr>
              <a:t>necessita'</a:t>
            </a:r>
            <a:r>
              <a:rPr lang="it-IT" dirty="0">
                <a:latin typeface="Calibri" panose="020F0502020204030204" pitchFamily="34" charset="0"/>
                <a:cs typeface="Calibri" panose="020F0502020204030204" pitchFamily="34" charset="0"/>
              </a:rPr>
              <a:t> di applicazione uniforme sul territorio nazionale, in particolare del rispetto dei criteri di giustificazione.</a:t>
            </a:r>
          </a:p>
          <a:p>
            <a:pPr algn="just"/>
            <a:r>
              <a:rPr lang="it-IT" dirty="0">
                <a:latin typeface="Calibri" panose="020F0502020204030204" pitchFamily="34" charset="0"/>
                <a:cs typeface="Calibri" panose="020F0502020204030204" pitchFamily="34" charset="0"/>
              </a:rPr>
              <a:t>Al fine di garantire una applicazione uniforme sul territorio nazionale e di assicurare l'uso appropriato delle risorse umane e strumentali del Servizio sanitario nazionale, le presenti linee guida, in relazione alle procedure inerenti</a:t>
            </a:r>
          </a:p>
          <a:p>
            <a:pPr algn="just"/>
            <a:r>
              <a:rPr lang="it-IT" dirty="0">
                <a:latin typeface="Calibri" panose="020F0502020204030204" pitchFamily="34" charset="0"/>
                <a:cs typeface="Calibri" panose="020F0502020204030204" pitchFamily="34" charset="0"/>
              </a:rPr>
              <a:t>le pratiche radiologiche clinicamente sperimentate, fissano i criteri di riferimento che consentono di caratterizzare la prestazione sanitaria con la pratica radiologica, e forniscono raccomandazioni e indicazioni operative ai prescriventi, </a:t>
            </a:r>
            <a:r>
              <a:rPr lang="it-IT" dirty="0" err="1">
                <a:latin typeface="Calibri" panose="020F0502020204030204" pitchFamily="34" charset="0"/>
                <a:cs typeface="Calibri" panose="020F0502020204030204" pitchFamily="34" charset="0"/>
              </a:rPr>
              <a:t>nonche</a:t>
            </a:r>
            <a:r>
              <a:rPr lang="it-IT" dirty="0">
                <a:latin typeface="Calibri" panose="020F0502020204030204" pitchFamily="34" charset="0"/>
                <a:cs typeface="Calibri" panose="020F0502020204030204" pitchFamily="34" charset="0"/>
              </a:rPr>
              <a:t>' indicazioni utili a meglio precisare funzioni e </a:t>
            </a:r>
            <a:r>
              <a:rPr lang="it-IT" dirty="0" err="1">
                <a:latin typeface="Calibri" panose="020F0502020204030204" pitchFamily="34" charset="0"/>
                <a:cs typeface="Calibri" panose="020F0502020204030204" pitchFamily="34" charset="0"/>
              </a:rPr>
              <a:t>responsabilita'</a:t>
            </a:r>
            <a:r>
              <a:rPr lang="it-IT" dirty="0">
                <a:latin typeface="Calibri" panose="020F0502020204030204" pitchFamily="34" charset="0"/>
                <a:cs typeface="Calibri" panose="020F0502020204030204" pitchFamily="34" charset="0"/>
              </a:rPr>
              <a:t> del Medico prescrivente, del Medico radiologo, del TSRM e del Fisico medico. In particolare sono individuati i criteri di riferimento e individuate le procedure operative da adottare in caso di:</a:t>
            </a:r>
            <a:endParaRPr lang="it-IT" dirty="0">
              <a:solidFill>
                <a:srgbClr val="FFFF00"/>
              </a:solidFill>
              <a:latin typeface="Calibri" panose="020F0502020204030204" pitchFamily="34" charset="0"/>
              <a:cs typeface="Calibri" panose="020F0502020204030204" pitchFamily="34" charset="0"/>
            </a:endParaRPr>
          </a:p>
          <a:p>
            <a:pPr algn="just"/>
            <a:r>
              <a:rPr lang="it-IT" dirty="0">
                <a:solidFill>
                  <a:srgbClr val="FFFF00"/>
                </a:solidFill>
                <a:latin typeface="Calibri" panose="020F0502020204030204" pitchFamily="34" charset="0"/>
                <a:cs typeface="Calibri" panose="020F0502020204030204" pitchFamily="34" charset="0"/>
              </a:rPr>
              <a:t>- pratiche radiologiche standardizzate, in regime di ricovero (ordinario, day hospital o day surgery o in elezione) presso strutture pubbliche o private ospedaliere;</a:t>
            </a:r>
          </a:p>
          <a:p>
            <a:pPr algn="just"/>
            <a:r>
              <a:rPr lang="it-IT" dirty="0">
                <a:solidFill>
                  <a:srgbClr val="FFFF00"/>
                </a:solidFill>
                <a:latin typeface="Calibri" panose="020F0502020204030204" pitchFamily="34" charset="0"/>
                <a:cs typeface="Calibri" panose="020F0502020204030204" pitchFamily="34" charset="0"/>
              </a:rPr>
              <a:t>- pratiche radiologiche in regime di ricovero in urgenza-emergenza presso strutture pubbliche o private ospedaliere;</a:t>
            </a:r>
          </a:p>
          <a:p>
            <a:pPr algn="just"/>
            <a:r>
              <a:rPr lang="it-IT" dirty="0">
                <a:solidFill>
                  <a:srgbClr val="FFFF00"/>
                </a:solidFill>
                <a:latin typeface="Calibri" panose="020F0502020204030204" pitchFamily="34" charset="0"/>
                <a:cs typeface="Calibri" panose="020F0502020204030204" pitchFamily="34" charset="0"/>
              </a:rPr>
              <a:t>- pratiche radiologiche in regime ambulatoriale presso strutture territoriali e presidi radiologici privati accreditati e non.</a:t>
            </a:r>
          </a:p>
        </p:txBody>
      </p:sp>
    </p:spTree>
    <p:extLst>
      <p:ext uri="{BB962C8B-B14F-4D97-AF65-F5344CB8AC3E}">
        <p14:creationId xmlns:p14="http://schemas.microsoft.com/office/powerpoint/2010/main" val="14391392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ggetto 1">
            <a:extLst>
              <a:ext uri="{FF2B5EF4-FFF2-40B4-BE49-F238E27FC236}">
                <a16:creationId xmlns:a16="http://schemas.microsoft.com/office/drawing/2014/main" xmlns="" id="{5BF51A11-593F-4EE2-A171-20B7F81DDCCF}"/>
              </a:ext>
            </a:extLst>
          </p:cNvPr>
          <p:cNvGraphicFramePr>
            <a:graphicFrameLocks noChangeAspect="1"/>
          </p:cNvGraphicFramePr>
          <p:nvPr>
            <p:extLst>
              <p:ext uri="{D42A27DB-BD31-4B8C-83A1-F6EECF244321}">
                <p14:modId xmlns:p14="http://schemas.microsoft.com/office/powerpoint/2010/main" val="2680911741"/>
              </p:ext>
            </p:extLst>
          </p:nvPr>
        </p:nvGraphicFramePr>
        <p:xfrm>
          <a:off x="-745587" y="1178965"/>
          <a:ext cx="11559749" cy="5382712"/>
        </p:xfrm>
        <a:graphic>
          <a:graphicData uri="http://schemas.openxmlformats.org/presentationml/2006/ole">
            <mc:AlternateContent xmlns:mc="http://schemas.openxmlformats.org/markup-compatibility/2006">
              <mc:Choice xmlns:v="urn:schemas-microsoft-com:vml" Requires="v">
                <p:oleObj spid="_x0000_s10248" name="Document" r:id="rId4" imgW="6277676" imgH="2921458" progId="Word.Document.12">
                  <p:embed/>
                </p:oleObj>
              </mc:Choice>
              <mc:Fallback>
                <p:oleObj name="Document" r:id="rId4" imgW="6277676" imgH="2921458" progId="Word.Document.12">
                  <p:embed/>
                  <p:pic>
                    <p:nvPicPr>
                      <p:cNvPr id="0" name=""/>
                      <p:cNvPicPr>
                        <a:picLocks noChangeAspect="1" noChangeArrowheads="1"/>
                      </p:cNvPicPr>
                      <p:nvPr/>
                    </p:nvPicPr>
                    <p:blipFill>
                      <a:blip r:embed="rId5"/>
                      <a:srcRect/>
                      <a:stretch>
                        <a:fillRect/>
                      </a:stretch>
                    </p:blipFill>
                    <p:spPr bwMode="auto">
                      <a:xfrm>
                        <a:off x="-745587" y="1178965"/>
                        <a:ext cx="11559749" cy="5382712"/>
                      </a:xfrm>
                      <a:prstGeom prst="rect">
                        <a:avLst/>
                      </a:prstGeom>
                      <a:noFill/>
                      <a:extLst/>
                    </p:spPr>
                  </p:pic>
                </p:oleObj>
              </mc:Fallback>
            </mc:AlternateContent>
          </a:graphicData>
        </a:graphic>
      </p:graphicFrame>
      <p:sp>
        <p:nvSpPr>
          <p:cNvPr id="5" name="CasellaDiTesto 4">
            <a:extLst>
              <a:ext uri="{FF2B5EF4-FFF2-40B4-BE49-F238E27FC236}">
                <a16:creationId xmlns:a16="http://schemas.microsoft.com/office/drawing/2014/main" xmlns="" id="{22DB321A-F622-4EBE-A679-59F8E62F880E}"/>
              </a:ext>
            </a:extLst>
          </p:cNvPr>
          <p:cNvSpPr txBox="1"/>
          <p:nvPr/>
        </p:nvSpPr>
        <p:spPr>
          <a:xfrm>
            <a:off x="1864858" y="352064"/>
            <a:ext cx="7928774" cy="338554"/>
          </a:xfrm>
          <a:prstGeom prst="rect">
            <a:avLst/>
          </a:prstGeom>
          <a:noFill/>
          <a:ln w="19050">
            <a:solidFill>
              <a:srgbClr val="FF0000"/>
            </a:solidFill>
            <a:prstDash val="dashDot"/>
          </a:ln>
          <a:effectLst>
            <a:glow rad="228600">
              <a:schemeClr val="accent2">
                <a:satMod val="175000"/>
                <a:alpha val="40000"/>
              </a:schemeClr>
            </a:glow>
          </a:effectLst>
        </p:spPr>
        <p:txBody>
          <a:bodyPr wrap="none" rtlCol="0">
            <a:spAutoFit/>
          </a:bodyPr>
          <a:lstStyle/>
          <a:p>
            <a:r>
              <a:rPr lang="it-IT" sz="1600" b="1" dirty="0">
                <a:solidFill>
                  <a:srgbClr val="FFFF00"/>
                </a:solidFill>
                <a:latin typeface="Wide Latin" pitchFamily="18" charset="0"/>
              </a:rPr>
              <a:t>Raggi  X: quello  che  i  pazienti  devono  sapere</a:t>
            </a:r>
          </a:p>
        </p:txBody>
      </p:sp>
      <p:sp>
        <p:nvSpPr>
          <p:cNvPr id="3" name="CasellaDiTesto 2">
            <a:extLst>
              <a:ext uri="{FF2B5EF4-FFF2-40B4-BE49-F238E27FC236}">
                <a16:creationId xmlns:a16="http://schemas.microsoft.com/office/drawing/2014/main" xmlns="" id="{0CF3419D-080C-44ED-B43E-80AFD0ABB3BA}"/>
              </a:ext>
            </a:extLst>
          </p:cNvPr>
          <p:cNvSpPr txBox="1"/>
          <p:nvPr/>
        </p:nvSpPr>
        <p:spPr>
          <a:xfrm>
            <a:off x="70331" y="6412190"/>
            <a:ext cx="12198724" cy="461665"/>
          </a:xfrm>
          <a:prstGeom prst="rect">
            <a:avLst/>
          </a:prstGeom>
          <a:noFill/>
        </p:spPr>
        <p:txBody>
          <a:bodyPr wrap="none" rtlCol="0">
            <a:spAutoFit/>
          </a:bodyPr>
          <a:lstStyle/>
          <a:p>
            <a:pPr marL="171450" indent="-171450">
              <a:buFont typeface="Arial" panose="020B0604020202020204" pitchFamily="34" charset="0"/>
              <a:buChar char="•"/>
            </a:pPr>
            <a:r>
              <a:rPr lang="it-IT" sz="1200" dirty="0">
                <a:latin typeface="Calibri" panose="020F0502020204030204" pitchFamily="34" charset="0"/>
                <a:cs typeface="Calibri" panose="020F0502020204030204" pitchFamily="34" charset="0"/>
              </a:rPr>
              <a:t>Dose, somministrata al corpo intero, che comporta lo stesso rischio di cancro derivante dalla dose assorbita dagli organi della specifica parte del corpo interessata dalla procedura radiologica.</a:t>
            </a:r>
          </a:p>
          <a:p>
            <a:r>
              <a:rPr lang="it-IT" sz="1200" dirty="0">
                <a:latin typeface="Calibri" panose="020F0502020204030204" pitchFamily="34" charset="0"/>
                <a:cs typeface="Calibri" panose="020F0502020204030204" pitchFamily="34" charset="0"/>
              </a:rPr>
              <a:t>     Utile nel confronto tra le dosi risultanti da procedure diverse tra loro</a:t>
            </a:r>
          </a:p>
        </p:txBody>
      </p:sp>
      <p:sp>
        <p:nvSpPr>
          <p:cNvPr id="9" name="AutoShape 47" descr="Immagine correlata">
            <a:extLst>
              <a:ext uri="{FF2B5EF4-FFF2-40B4-BE49-F238E27FC236}">
                <a16:creationId xmlns:a16="http://schemas.microsoft.com/office/drawing/2014/main" xmlns="" id="{CF7D8D2C-DA61-401F-8B78-3AD55FCB0012}"/>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12" name="Immagine 11">
            <a:extLst>
              <a:ext uri="{FF2B5EF4-FFF2-40B4-BE49-F238E27FC236}">
                <a16:creationId xmlns:a16="http://schemas.microsoft.com/office/drawing/2014/main" xmlns="" id="{CCD86650-2C9C-497E-9A26-DE4A1395ABE9}"/>
              </a:ext>
            </a:extLst>
          </p:cNvPr>
          <p:cNvPicPr>
            <a:picLocks noChangeAspect="1"/>
          </p:cNvPicPr>
          <p:nvPr/>
        </p:nvPicPr>
        <p:blipFill rotWithShape="1">
          <a:blip r:embed="rId6"/>
          <a:srcRect l="12346" t="26040" r="28808" b="33633"/>
          <a:stretch/>
        </p:blipFill>
        <p:spPr>
          <a:xfrm>
            <a:off x="5943600" y="1544477"/>
            <a:ext cx="5949888" cy="2292457"/>
          </a:xfrm>
          <a:prstGeom prst="rect">
            <a:avLst/>
          </a:prstGeom>
        </p:spPr>
      </p:pic>
      <p:sp>
        <p:nvSpPr>
          <p:cNvPr id="15" name="Rettangolo 14">
            <a:extLst>
              <a:ext uri="{FF2B5EF4-FFF2-40B4-BE49-F238E27FC236}">
                <a16:creationId xmlns:a16="http://schemas.microsoft.com/office/drawing/2014/main" xmlns="" id="{30723AA6-C532-486A-81D8-7D6B5D9CE4EE}"/>
              </a:ext>
            </a:extLst>
          </p:cNvPr>
          <p:cNvSpPr/>
          <p:nvPr/>
        </p:nvSpPr>
        <p:spPr>
          <a:xfrm>
            <a:off x="7028703" y="4229029"/>
            <a:ext cx="3550972" cy="1077218"/>
          </a:xfrm>
          <a:prstGeom prst="rect">
            <a:avLst/>
          </a:prstGeom>
          <a:solidFill>
            <a:schemeClr val="bg1">
              <a:lumMod val="75000"/>
            </a:schemeClr>
          </a:solidFill>
        </p:spPr>
        <p:txBody>
          <a:bodyPr wrap="square">
            <a:spAutoFit/>
          </a:bodyPr>
          <a:lstStyle/>
          <a:p>
            <a:pPr algn="just"/>
            <a:r>
              <a:rPr lang="it-IT" sz="1600" dirty="0">
                <a:solidFill>
                  <a:srgbClr val="FF0000"/>
                </a:solidFill>
                <a:latin typeface="Calibri" panose="020F0502020204030204" pitchFamily="34" charset="0"/>
              </a:rPr>
              <a:t>Il </a:t>
            </a:r>
            <a:r>
              <a:rPr lang="it-IT" sz="1600" b="1" dirty="0">
                <a:solidFill>
                  <a:srgbClr val="FF0000"/>
                </a:solidFill>
                <a:latin typeface="Calibri" panose="020F0502020204030204" pitchFamily="34" charset="0"/>
              </a:rPr>
              <a:t>rischio di cancro </a:t>
            </a:r>
            <a:r>
              <a:rPr lang="it-IT" sz="1600" dirty="0">
                <a:latin typeface="Calibri" panose="020F0502020204030204" pitchFamily="34" charset="0"/>
              </a:rPr>
              <a:t>provocato dalle radiazioni è relativamente basso se confrontato con il rischio di sviluppare naturalmente un cancro   (1 su 3)</a:t>
            </a:r>
          </a:p>
        </p:txBody>
      </p:sp>
      <p:pic>
        <p:nvPicPr>
          <p:cNvPr id="18" name="Immagine 17">
            <a:extLst>
              <a:ext uri="{FF2B5EF4-FFF2-40B4-BE49-F238E27FC236}">
                <a16:creationId xmlns:a16="http://schemas.microsoft.com/office/drawing/2014/main" xmlns="" id="{128EC792-9780-40EA-B18A-8A0AB3A4E1C2}"/>
              </a:ext>
            </a:extLst>
          </p:cNvPr>
          <p:cNvPicPr>
            <a:picLocks noChangeAspect="1"/>
          </p:cNvPicPr>
          <p:nvPr/>
        </p:nvPicPr>
        <p:blipFill rotWithShape="1">
          <a:blip r:embed="rId7"/>
          <a:srcRect l="15699" t="27119" r="29155" b="14238"/>
          <a:stretch/>
        </p:blipFill>
        <p:spPr>
          <a:xfrm>
            <a:off x="1690341" y="1198178"/>
            <a:ext cx="8103291" cy="4844680"/>
          </a:xfrm>
          <a:prstGeom prst="rect">
            <a:avLst/>
          </a:prstGeom>
        </p:spPr>
      </p:pic>
      <p:sp>
        <p:nvSpPr>
          <p:cNvPr id="20" name="Rettangolo 19">
            <a:extLst>
              <a:ext uri="{FF2B5EF4-FFF2-40B4-BE49-F238E27FC236}">
                <a16:creationId xmlns:a16="http://schemas.microsoft.com/office/drawing/2014/main" xmlns="" id="{3631683D-B439-4661-95B1-7A6ACB50AD0F}"/>
              </a:ext>
            </a:extLst>
          </p:cNvPr>
          <p:cNvSpPr/>
          <p:nvPr/>
        </p:nvSpPr>
        <p:spPr>
          <a:xfrm>
            <a:off x="1864858" y="2491118"/>
            <a:ext cx="7500013" cy="2369880"/>
          </a:xfrm>
          <a:prstGeom prst="rect">
            <a:avLst/>
          </a:prstGeom>
          <a:solidFill>
            <a:schemeClr val="bg1">
              <a:lumMod val="75000"/>
            </a:schemeClr>
          </a:solidFill>
        </p:spPr>
        <p:txBody>
          <a:bodyPr wrap="square">
            <a:spAutoFit/>
          </a:bodyPr>
          <a:lstStyle/>
          <a:p>
            <a:pPr algn="ctr"/>
            <a:r>
              <a:rPr lang="it-IT" sz="4000" b="1" dirty="0">
                <a:solidFill>
                  <a:srgbClr val="FF0000"/>
                </a:solidFill>
                <a:latin typeface="Calibri" panose="020F0502020204030204" pitchFamily="34" charset="0"/>
              </a:rPr>
              <a:t>Rischio / Beneficio</a:t>
            </a:r>
            <a:endParaRPr lang="it-IT" sz="4000" dirty="0">
              <a:latin typeface="Calibri" panose="020F0502020204030204" pitchFamily="34" charset="0"/>
            </a:endParaRPr>
          </a:p>
          <a:p>
            <a:pPr algn="just"/>
            <a:r>
              <a:rPr lang="it-IT" sz="3600" dirty="0">
                <a:latin typeface="Calibri" panose="020F0502020204030204" pitchFamily="34" charset="0"/>
              </a:rPr>
              <a:t>se l’indagine è giustificata e i benefici superano i rischi non c’è nessuna controindicazione all’uso dei raggi X.</a:t>
            </a:r>
          </a:p>
        </p:txBody>
      </p:sp>
    </p:spTree>
    <p:extLst>
      <p:ext uri="{BB962C8B-B14F-4D97-AF65-F5344CB8AC3E}">
        <p14:creationId xmlns:p14="http://schemas.microsoft.com/office/powerpoint/2010/main" val="3923341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1000" fill="hold"/>
                                        <p:tgtEl>
                                          <p:spTgt spid="20"/>
                                        </p:tgtEl>
                                        <p:attrNameLst>
                                          <p:attrName>ppt_w</p:attrName>
                                        </p:attrNameLst>
                                      </p:cBhvr>
                                      <p:tavLst>
                                        <p:tav tm="0">
                                          <p:val>
                                            <p:fltVal val="0"/>
                                          </p:val>
                                        </p:tav>
                                        <p:tav tm="100000">
                                          <p:val>
                                            <p:strVal val="#ppt_w"/>
                                          </p:val>
                                        </p:tav>
                                      </p:tavLst>
                                    </p:anim>
                                    <p:anim calcmode="lin" valueType="num">
                                      <p:cBhvr>
                                        <p:cTn id="23" dur="1000" fill="hold"/>
                                        <p:tgtEl>
                                          <p:spTgt spid="20"/>
                                        </p:tgtEl>
                                        <p:attrNameLst>
                                          <p:attrName>ppt_h</p:attrName>
                                        </p:attrNameLst>
                                      </p:cBhvr>
                                      <p:tavLst>
                                        <p:tav tm="0">
                                          <p:val>
                                            <p:fltVal val="0"/>
                                          </p:val>
                                        </p:tav>
                                        <p:tav tm="100000">
                                          <p:val>
                                            <p:strVal val="#ppt_h"/>
                                          </p:val>
                                        </p:tav>
                                      </p:tavLst>
                                    </p:anim>
                                    <p:anim calcmode="lin" valueType="num">
                                      <p:cBhvr>
                                        <p:cTn id="24" dur="1000" fill="hold"/>
                                        <p:tgtEl>
                                          <p:spTgt spid="20"/>
                                        </p:tgtEl>
                                        <p:attrNameLst>
                                          <p:attrName>style.rotation</p:attrName>
                                        </p:attrNameLst>
                                      </p:cBhvr>
                                      <p:tavLst>
                                        <p:tav tm="0">
                                          <p:val>
                                            <p:fltVal val="90"/>
                                          </p:val>
                                        </p:tav>
                                        <p:tav tm="100000">
                                          <p:val>
                                            <p:fltVal val="0"/>
                                          </p:val>
                                        </p:tav>
                                      </p:tavLst>
                                    </p:anim>
                                    <p:animEffect transition="in" filter="fade">
                                      <p:cBhvr>
                                        <p:cTn id="2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ggetto 1">
            <a:extLst>
              <a:ext uri="{FF2B5EF4-FFF2-40B4-BE49-F238E27FC236}">
                <a16:creationId xmlns:a16="http://schemas.microsoft.com/office/drawing/2014/main" xmlns="" id="{5BF51A11-593F-4EE2-A171-20B7F81DDCCF}"/>
              </a:ext>
            </a:extLst>
          </p:cNvPr>
          <p:cNvGraphicFramePr>
            <a:graphicFrameLocks noChangeAspect="1"/>
          </p:cNvGraphicFramePr>
          <p:nvPr>
            <p:extLst>
              <p:ext uri="{D42A27DB-BD31-4B8C-83A1-F6EECF244321}">
                <p14:modId xmlns:p14="http://schemas.microsoft.com/office/powerpoint/2010/main" val="1259149188"/>
              </p:ext>
            </p:extLst>
          </p:nvPr>
        </p:nvGraphicFramePr>
        <p:xfrm>
          <a:off x="1567542" y="748674"/>
          <a:ext cx="13760823" cy="4827470"/>
        </p:xfrm>
        <a:graphic>
          <a:graphicData uri="http://schemas.openxmlformats.org/presentationml/2006/ole">
            <mc:AlternateContent xmlns:mc="http://schemas.openxmlformats.org/markup-compatibility/2006">
              <mc:Choice xmlns:v="urn:schemas-microsoft-com:vml" Requires="v">
                <p:oleObj spid="_x0000_s9234" name="Documento" r:id="rId3" imgW="6274676" imgH="2921011" progId="Word.Document.12">
                  <p:embed/>
                </p:oleObj>
              </mc:Choice>
              <mc:Fallback>
                <p:oleObj name="Documento" r:id="rId3" imgW="6274676" imgH="2921011" progId="Word.Document.1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7542" y="748674"/>
                        <a:ext cx="13760823" cy="4827470"/>
                      </a:xfrm>
                      <a:prstGeom prst="rect">
                        <a:avLst/>
                      </a:prstGeom>
                      <a:noFill/>
                      <a:extLst/>
                    </p:spPr>
                  </p:pic>
                </p:oleObj>
              </mc:Fallback>
            </mc:AlternateContent>
          </a:graphicData>
        </a:graphic>
      </p:graphicFrame>
      <p:sp>
        <p:nvSpPr>
          <p:cNvPr id="4" name="Rettangolo 3"/>
          <p:cNvSpPr/>
          <p:nvPr/>
        </p:nvSpPr>
        <p:spPr>
          <a:xfrm>
            <a:off x="304799" y="5130125"/>
            <a:ext cx="11735653" cy="1631216"/>
          </a:xfrm>
          <a:prstGeom prst="rect">
            <a:avLst/>
          </a:prstGeom>
          <a:solidFill>
            <a:schemeClr val="bg1">
              <a:lumMod val="75000"/>
            </a:schemeClr>
          </a:solidFill>
        </p:spPr>
        <p:txBody>
          <a:bodyPr wrap="square">
            <a:spAutoFit/>
          </a:bodyPr>
          <a:lstStyle/>
          <a:p>
            <a:pPr algn="ctr"/>
            <a:r>
              <a:rPr lang="it-IT" sz="2000" b="1" dirty="0">
                <a:solidFill>
                  <a:srgbClr val="FF0000"/>
                </a:solidFill>
                <a:latin typeface="Calibri" panose="020F0502020204030204" pitchFamily="34" charset="0"/>
              </a:rPr>
              <a:t>Scarsa consapevolezza dell’elevato rischio radiologico</a:t>
            </a:r>
            <a:endParaRPr lang="it-IT" sz="1600" dirty="0">
              <a:latin typeface="Calibri" panose="020F0502020204030204" pitchFamily="34" charset="0"/>
            </a:endParaRPr>
          </a:p>
          <a:p>
            <a:pPr marL="342900" indent="-342900" algn="just">
              <a:buFont typeface="Arial" panose="020B0604020202020204" pitchFamily="34" charset="0"/>
              <a:buChar char="•"/>
            </a:pPr>
            <a:r>
              <a:rPr lang="it-IT" sz="1600" dirty="0">
                <a:latin typeface="Calibri" panose="020F0502020204030204" pitchFamily="34" charset="0"/>
              </a:rPr>
              <a:t>Il rischio d’insorgenza di un tumore ad esito infausto lungo l'arco della vita, a seguito di una TC addominale in un adulto, è di circa 1 su 2000,  a fronte del rischio di 1 su un milione, nel caso di una radiografia toracica. Si tratta di un leggero aumento di rischio rispetto al rischio complessivo di cancro (quasi 1 su 3).</a:t>
            </a:r>
          </a:p>
          <a:p>
            <a:pPr marL="342900" indent="-342900" algn="just">
              <a:buFont typeface="Arial" panose="020B0604020202020204" pitchFamily="34" charset="0"/>
              <a:buChar char="•"/>
            </a:pPr>
            <a:r>
              <a:rPr lang="it-IT" sz="1600" dirty="0">
                <a:latin typeface="Calibri" panose="020F0502020204030204" pitchFamily="34" charset="0"/>
              </a:rPr>
              <a:t>Rischio / Beneficio:  i vantaggi che derivano da un esame TC, se sono di gran lunga sufficienti per giustificare un'indagine necessaria, non sono sufficienti a giustificare esami inutili.</a:t>
            </a:r>
          </a:p>
        </p:txBody>
      </p:sp>
      <p:sp>
        <p:nvSpPr>
          <p:cNvPr id="5" name="CasellaDiTesto 4">
            <a:extLst>
              <a:ext uri="{FF2B5EF4-FFF2-40B4-BE49-F238E27FC236}">
                <a16:creationId xmlns:a16="http://schemas.microsoft.com/office/drawing/2014/main" xmlns="" id="{22DB321A-F622-4EBE-A679-59F8E62F880E}"/>
              </a:ext>
            </a:extLst>
          </p:cNvPr>
          <p:cNvSpPr txBox="1"/>
          <p:nvPr/>
        </p:nvSpPr>
        <p:spPr>
          <a:xfrm>
            <a:off x="1864858" y="352064"/>
            <a:ext cx="7928774" cy="338554"/>
          </a:xfrm>
          <a:prstGeom prst="rect">
            <a:avLst/>
          </a:prstGeom>
          <a:noFill/>
          <a:ln w="19050">
            <a:solidFill>
              <a:srgbClr val="FF0000"/>
            </a:solidFill>
            <a:prstDash val="dashDot"/>
          </a:ln>
          <a:effectLst>
            <a:glow rad="228600">
              <a:schemeClr val="accent2">
                <a:satMod val="175000"/>
                <a:alpha val="40000"/>
              </a:schemeClr>
            </a:glow>
          </a:effectLst>
        </p:spPr>
        <p:txBody>
          <a:bodyPr wrap="none" rtlCol="0">
            <a:spAutoFit/>
          </a:bodyPr>
          <a:lstStyle/>
          <a:p>
            <a:r>
              <a:rPr lang="it-IT" sz="1600" b="1" dirty="0">
                <a:solidFill>
                  <a:srgbClr val="FFFF00"/>
                </a:solidFill>
                <a:latin typeface="Wide Latin" pitchFamily="18" charset="0"/>
              </a:rPr>
              <a:t>Raggi  X: quello  che  i  pazienti  devono  sapere</a:t>
            </a:r>
          </a:p>
        </p:txBody>
      </p:sp>
    </p:spTree>
    <p:extLst>
      <p:ext uri="{BB962C8B-B14F-4D97-AF65-F5344CB8AC3E}">
        <p14:creationId xmlns:p14="http://schemas.microsoft.com/office/powerpoint/2010/main" val="24460484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30B9CE34-6FFC-46C8-B138-A86A65E445BE}"/>
              </a:ext>
            </a:extLst>
          </p:cNvPr>
          <p:cNvSpPr>
            <a:spLocks noGrp="1"/>
          </p:cNvSpPr>
          <p:nvPr>
            <p:ph sz="half" idx="1"/>
          </p:nvPr>
        </p:nvSpPr>
        <p:spPr>
          <a:xfrm>
            <a:off x="2998694" y="1837406"/>
            <a:ext cx="5849470" cy="4114800"/>
          </a:xfrm>
          <a:solidFill>
            <a:schemeClr val="bg1">
              <a:lumMod val="75000"/>
            </a:schemeClr>
          </a:solidFill>
        </p:spPr>
        <p:txBody>
          <a:bodyPr/>
          <a:lstStyle/>
          <a:p>
            <a:pPr marL="0" indent="0" algn="ctr">
              <a:buNone/>
            </a:pPr>
            <a:r>
              <a:rPr lang="it-IT" sz="3200" b="1" dirty="0">
                <a:solidFill>
                  <a:srgbClr val="FFC000"/>
                </a:solidFill>
                <a:latin typeface="Calibri" panose="020F0502020204030204" pitchFamily="34" charset="0"/>
                <a:cs typeface="Calibri" panose="020F0502020204030204" pitchFamily="34" charset="0"/>
              </a:rPr>
              <a:t>«</a:t>
            </a:r>
            <a:r>
              <a:rPr lang="it-IT" sz="3200" b="1" dirty="0" err="1">
                <a:solidFill>
                  <a:srgbClr val="FFC000"/>
                </a:solidFill>
                <a:latin typeface="Calibri" panose="020F0502020204030204" pitchFamily="34" charset="0"/>
                <a:cs typeface="Calibri" panose="020F0502020204030204" pitchFamily="34" charset="0"/>
              </a:rPr>
              <a:t>Overutilization</a:t>
            </a:r>
            <a:r>
              <a:rPr lang="it-IT" sz="3200" b="1" dirty="0">
                <a:solidFill>
                  <a:srgbClr val="FFC000"/>
                </a:solidFill>
                <a:latin typeface="Calibri" panose="020F0502020204030204" pitchFamily="34" charset="0"/>
                <a:cs typeface="Calibri" panose="020F0502020204030204" pitchFamily="34" charset="0"/>
              </a:rPr>
              <a:t>»</a:t>
            </a:r>
          </a:p>
          <a:p>
            <a:pPr marL="0" indent="0" algn="ctr">
              <a:buNone/>
            </a:pPr>
            <a:endParaRPr lang="it-IT" dirty="0">
              <a:latin typeface="Calibri" panose="020F0502020204030204" pitchFamily="34" charset="0"/>
              <a:cs typeface="Calibri" panose="020F0502020204030204" pitchFamily="34" charset="0"/>
            </a:endParaRPr>
          </a:p>
          <a:p>
            <a:pPr marL="0" indent="0" algn="just">
              <a:buNone/>
            </a:pPr>
            <a:r>
              <a:rPr lang="it-IT" sz="2000" dirty="0">
                <a:latin typeface="Calibri" panose="020F0502020204030204" pitchFamily="34" charset="0"/>
                <a:cs typeface="Calibri" panose="020F0502020204030204" pitchFamily="34" charset="0"/>
              </a:rPr>
              <a:t>Esami, in alcuni casi con quesito clinico appropriato, ma di solito inutili ai fini della gestione del paziente e della sua malattia. </a:t>
            </a:r>
          </a:p>
          <a:p>
            <a:pPr marL="0" indent="0">
              <a:buNone/>
            </a:pPr>
            <a:endParaRPr lang="it-IT" dirty="0"/>
          </a:p>
          <a:p>
            <a:pPr marL="0" indent="0">
              <a:buNone/>
            </a:pPr>
            <a:endParaRPr lang="it-IT" dirty="0"/>
          </a:p>
          <a:p>
            <a:pPr marL="0" indent="0" algn="ctr">
              <a:buNone/>
            </a:pPr>
            <a:r>
              <a:rPr lang="it-IT" b="1" dirty="0">
                <a:solidFill>
                  <a:srgbClr val="FF0000"/>
                </a:solidFill>
                <a:latin typeface="Calibri" panose="020F0502020204030204" pitchFamily="34" charset="0"/>
                <a:cs typeface="Calibri" panose="020F0502020204030204" pitchFamily="34" charset="0"/>
              </a:rPr>
              <a:t>20 – 50 %</a:t>
            </a:r>
          </a:p>
        </p:txBody>
      </p:sp>
      <p:sp>
        <p:nvSpPr>
          <p:cNvPr id="6" name="Titolo 1">
            <a:extLst>
              <a:ext uri="{FF2B5EF4-FFF2-40B4-BE49-F238E27FC236}">
                <a16:creationId xmlns:a16="http://schemas.microsoft.com/office/drawing/2014/main" xmlns="" id="{FE920C23-F36A-4AD3-8E08-6630B2263C35}"/>
              </a:ext>
            </a:extLst>
          </p:cNvPr>
          <p:cNvSpPr>
            <a:spLocks noGrp="1"/>
          </p:cNvSpPr>
          <p:nvPr>
            <p:ph type="title"/>
          </p:nvPr>
        </p:nvSpPr>
        <p:spPr>
          <a:xfrm>
            <a:off x="914400" y="609600"/>
            <a:ext cx="10363200" cy="1143000"/>
          </a:xfrm>
        </p:spPr>
        <p:txBody>
          <a:bodyPr/>
          <a:lstStyle/>
          <a:p>
            <a:r>
              <a:rPr lang="it-IT" sz="3600" b="1" dirty="0">
                <a:latin typeface="Calibri" panose="020F0502020204030204" pitchFamily="34" charset="0"/>
                <a:cs typeface="Calibri" panose="020F0502020204030204" pitchFamily="34" charset="0"/>
              </a:rPr>
              <a:t>Appropriatezza prescrittiva e ruolo del radiologo</a:t>
            </a:r>
            <a:r>
              <a:rPr lang="it-IT" dirty="0"/>
              <a:t/>
            </a:r>
            <a:br>
              <a:rPr lang="it-IT" dirty="0"/>
            </a:br>
            <a:r>
              <a:rPr lang="it-IT" dirty="0"/>
              <a:t> </a:t>
            </a:r>
          </a:p>
        </p:txBody>
      </p:sp>
    </p:spTree>
    <p:extLst>
      <p:ext uri="{BB962C8B-B14F-4D97-AF65-F5344CB8AC3E}">
        <p14:creationId xmlns:p14="http://schemas.microsoft.com/office/powerpoint/2010/main" val="22062767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1">
            <a:extLst>
              <a:ext uri="{FF2B5EF4-FFF2-40B4-BE49-F238E27FC236}">
                <a16:creationId xmlns:a16="http://schemas.microsoft.com/office/drawing/2014/main" xmlns="" id="{FE920C23-F36A-4AD3-8E08-6630B2263C35}"/>
              </a:ext>
            </a:extLst>
          </p:cNvPr>
          <p:cNvSpPr>
            <a:spLocks noGrp="1"/>
          </p:cNvSpPr>
          <p:nvPr>
            <p:ph type="title"/>
          </p:nvPr>
        </p:nvSpPr>
        <p:spPr>
          <a:xfrm>
            <a:off x="895573" y="434789"/>
            <a:ext cx="10363200" cy="1143000"/>
          </a:xfrm>
        </p:spPr>
        <p:txBody>
          <a:bodyPr/>
          <a:lstStyle/>
          <a:p>
            <a:r>
              <a:rPr lang="it-IT" sz="3600" b="1" dirty="0">
                <a:latin typeface="Calibri" panose="020F0502020204030204" pitchFamily="34" charset="0"/>
                <a:cs typeface="Calibri" panose="020F0502020204030204" pitchFamily="34" charset="0"/>
              </a:rPr>
              <a:t>Appropriatezza prescrittiva e ruolo del radiologo</a:t>
            </a:r>
            <a:r>
              <a:rPr lang="it-IT" dirty="0"/>
              <a:t/>
            </a:r>
            <a:br>
              <a:rPr lang="it-IT" dirty="0"/>
            </a:br>
            <a:r>
              <a:rPr lang="it-IT" dirty="0"/>
              <a:t> </a:t>
            </a:r>
          </a:p>
        </p:txBody>
      </p:sp>
      <p:pic>
        <p:nvPicPr>
          <p:cNvPr id="9218" name="Picture 2" descr="http://www.neurologia.it/esami/tac_info_files/page15_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1165" y="1788368"/>
            <a:ext cx="2589265" cy="298953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risonanza magnetica al ginocchio"/>
          <p:cNvPicPr>
            <a:picLocks noChangeAspect="1" noChangeArrowheads="1"/>
          </p:cNvPicPr>
          <p:nvPr/>
        </p:nvPicPr>
        <p:blipFill rotWithShape="1">
          <a:blip r:embed="rId3">
            <a:extLst>
              <a:ext uri="{28A0092B-C50C-407E-A947-70E740481C1C}">
                <a14:useLocalDpi xmlns:a14="http://schemas.microsoft.com/office/drawing/2010/main" val="0"/>
              </a:ext>
            </a:extLst>
          </a:blip>
          <a:srcRect l="35916" t="7098" r="33701" b="9301"/>
          <a:stretch/>
        </p:blipFill>
        <p:spPr bwMode="auto">
          <a:xfrm>
            <a:off x="9439833" y="1887348"/>
            <a:ext cx="1559860" cy="19270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risonanza magnetica al ginocchio"/>
          <p:cNvPicPr>
            <a:picLocks noChangeAspect="1" noChangeArrowheads="1"/>
          </p:cNvPicPr>
          <p:nvPr/>
        </p:nvPicPr>
        <p:blipFill rotWithShape="1">
          <a:blip r:embed="rId3">
            <a:extLst>
              <a:ext uri="{28A0092B-C50C-407E-A947-70E740481C1C}">
                <a14:useLocalDpi xmlns:a14="http://schemas.microsoft.com/office/drawing/2010/main" val="0"/>
              </a:ext>
            </a:extLst>
          </a:blip>
          <a:srcRect l="69617" t="7098" b="9301"/>
          <a:stretch/>
        </p:blipFill>
        <p:spPr bwMode="auto">
          <a:xfrm>
            <a:off x="9439833" y="3814387"/>
            <a:ext cx="1559859" cy="1927039"/>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p:cNvSpPr txBox="1"/>
          <p:nvPr/>
        </p:nvSpPr>
        <p:spPr>
          <a:xfrm>
            <a:off x="1041525" y="4777906"/>
            <a:ext cx="3108543" cy="1200329"/>
          </a:xfrm>
          <a:prstGeom prst="rect">
            <a:avLst/>
          </a:prstGeom>
          <a:solidFill>
            <a:schemeClr val="bg1">
              <a:lumMod val="75000"/>
            </a:schemeClr>
          </a:solidFill>
        </p:spPr>
        <p:txBody>
          <a:bodyPr wrap="none" rtlCol="0">
            <a:spAutoFit/>
          </a:bodyPr>
          <a:lstStyle/>
          <a:p>
            <a:pPr algn="ctr"/>
            <a:r>
              <a:rPr lang="it-IT" dirty="0"/>
              <a:t>Pz con cefalea, </a:t>
            </a:r>
          </a:p>
          <a:p>
            <a:r>
              <a:rPr lang="it-IT" dirty="0"/>
              <a:t>senza alterazioni neurologiche, </a:t>
            </a:r>
          </a:p>
          <a:p>
            <a:r>
              <a:rPr lang="it-IT" dirty="0"/>
              <a:t>segni di sofferenza cerebrale </a:t>
            </a:r>
          </a:p>
          <a:p>
            <a:r>
              <a:rPr lang="it-IT" dirty="0"/>
              <a:t>o alterazioni di tipo sinusitico</a:t>
            </a:r>
          </a:p>
        </p:txBody>
      </p:sp>
      <p:sp>
        <p:nvSpPr>
          <p:cNvPr id="4" name="CasellaDiTesto 3"/>
          <p:cNvSpPr txBox="1"/>
          <p:nvPr/>
        </p:nvSpPr>
        <p:spPr>
          <a:xfrm>
            <a:off x="9480174" y="5776749"/>
            <a:ext cx="1428596" cy="646331"/>
          </a:xfrm>
          <a:prstGeom prst="rect">
            <a:avLst/>
          </a:prstGeom>
          <a:solidFill>
            <a:schemeClr val="bg1">
              <a:lumMod val="75000"/>
            </a:schemeClr>
          </a:solidFill>
        </p:spPr>
        <p:txBody>
          <a:bodyPr wrap="none" rtlCol="0">
            <a:spAutoFit/>
          </a:bodyPr>
          <a:lstStyle/>
          <a:p>
            <a:pPr algn="ctr"/>
            <a:r>
              <a:rPr lang="it-IT" dirty="0"/>
              <a:t>Artrosi </a:t>
            </a:r>
          </a:p>
          <a:p>
            <a:r>
              <a:rPr lang="it-IT" dirty="0"/>
              <a:t>in pz di 90 aa</a:t>
            </a:r>
          </a:p>
        </p:txBody>
      </p:sp>
      <p:pic>
        <p:nvPicPr>
          <p:cNvPr id="7" name="Picture 2" descr="http://risonanzamagnetica.cdi.it/filemanager/cms_cdi/risonanzamagnetica/home/colonna.jpg"/>
          <p:cNvPicPr>
            <a:picLocks noChangeAspect="1" noChangeArrowheads="1"/>
          </p:cNvPicPr>
          <p:nvPr/>
        </p:nvPicPr>
        <p:blipFill rotWithShape="1">
          <a:blip r:embed="rId4">
            <a:extLst>
              <a:ext uri="{28A0092B-C50C-407E-A947-70E740481C1C}">
                <a14:useLocalDpi xmlns:a14="http://schemas.microsoft.com/office/drawing/2010/main" val="0"/>
              </a:ext>
            </a:extLst>
          </a:blip>
          <a:srcRect l="17166" r="13555"/>
          <a:stretch/>
        </p:blipFill>
        <p:spPr bwMode="auto">
          <a:xfrm>
            <a:off x="5520487" y="1989320"/>
            <a:ext cx="1854749" cy="3388750"/>
          </a:xfrm>
          <a:prstGeom prst="rect">
            <a:avLst/>
          </a:prstGeom>
          <a:noFill/>
          <a:extLst>
            <a:ext uri="{909E8E84-426E-40DD-AFC4-6F175D3DCCD1}">
              <a14:hiddenFill xmlns:a14="http://schemas.microsoft.com/office/drawing/2010/main">
                <a:solidFill>
                  <a:srgbClr val="FFFFFF"/>
                </a:solidFill>
              </a14:hiddenFill>
            </a:ext>
          </a:extLst>
        </p:spPr>
      </p:pic>
      <p:sp>
        <p:nvSpPr>
          <p:cNvPr id="13" name="CasellaDiTesto 12"/>
          <p:cNvSpPr txBox="1"/>
          <p:nvPr/>
        </p:nvSpPr>
        <p:spPr>
          <a:xfrm>
            <a:off x="5348845" y="5400233"/>
            <a:ext cx="2198038" cy="369332"/>
          </a:xfrm>
          <a:prstGeom prst="rect">
            <a:avLst/>
          </a:prstGeom>
          <a:solidFill>
            <a:schemeClr val="bg1">
              <a:lumMod val="75000"/>
            </a:schemeClr>
          </a:solidFill>
        </p:spPr>
        <p:txBody>
          <a:bodyPr wrap="none" rtlCol="0">
            <a:spAutoFit/>
          </a:bodyPr>
          <a:lstStyle/>
          <a:p>
            <a:pPr algn="ctr"/>
            <a:r>
              <a:rPr lang="it-IT" dirty="0"/>
              <a:t>Pz con mal di schiena</a:t>
            </a:r>
          </a:p>
        </p:txBody>
      </p:sp>
      <p:pic>
        <p:nvPicPr>
          <p:cNvPr id="14"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7885" t="25783" r="28971" b="16892"/>
          <a:stretch/>
        </p:blipFill>
        <p:spPr bwMode="auto">
          <a:xfrm>
            <a:off x="998099" y="1124712"/>
            <a:ext cx="10104120" cy="5733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90699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1000" fill="hold"/>
                                        <p:tgtEl>
                                          <p:spTgt spid="9218"/>
                                        </p:tgtEl>
                                        <p:attrNameLst>
                                          <p:attrName>ppt_w</p:attrName>
                                        </p:attrNameLst>
                                      </p:cBhvr>
                                      <p:tavLst>
                                        <p:tav tm="0">
                                          <p:val>
                                            <p:fltVal val="0"/>
                                          </p:val>
                                        </p:tav>
                                        <p:tav tm="100000">
                                          <p:val>
                                            <p:strVal val="#ppt_w"/>
                                          </p:val>
                                        </p:tav>
                                      </p:tavLst>
                                    </p:anim>
                                    <p:anim calcmode="lin" valueType="num">
                                      <p:cBhvr>
                                        <p:cTn id="8" dur="1000" fill="hold"/>
                                        <p:tgtEl>
                                          <p:spTgt spid="9218"/>
                                        </p:tgtEl>
                                        <p:attrNameLst>
                                          <p:attrName>ppt_h</p:attrName>
                                        </p:attrNameLst>
                                      </p:cBhvr>
                                      <p:tavLst>
                                        <p:tav tm="0">
                                          <p:val>
                                            <p:fltVal val="0"/>
                                          </p:val>
                                        </p:tav>
                                        <p:tav tm="100000">
                                          <p:val>
                                            <p:strVal val="#ppt_h"/>
                                          </p:val>
                                        </p:tav>
                                      </p:tavLst>
                                    </p:anim>
                                    <p:anim calcmode="lin" valueType="num">
                                      <p:cBhvr>
                                        <p:cTn id="9" dur="1000" fill="hold"/>
                                        <p:tgtEl>
                                          <p:spTgt spid="9218"/>
                                        </p:tgtEl>
                                        <p:attrNameLst>
                                          <p:attrName>style.rotation</p:attrName>
                                        </p:attrNameLst>
                                      </p:cBhvr>
                                      <p:tavLst>
                                        <p:tav tm="0">
                                          <p:val>
                                            <p:fltVal val="90"/>
                                          </p:val>
                                        </p:tav>
                                        <p:tav tm="100000">
                                          <p:val>
                                            <p:fltVal val="0"/>
                                          </p:val>
                                        </p:tav>
                                      </p:tavLst>
                                    </p:anim>
                                    <p:animEffect transition="in" filter="fade">
                                      <p:cBhvr>
                                        <p:cTn id="10" dur="1000"/>
                                        <p:tgtEl>
                                          <p:spTgt spid="921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fltVal val="0"/>
                                          </p:val>
                                        </p:tav>
                                        <p:tav tm="100000">
                                          <p:val>
                                            <p:strVal val="#ppt_w"/>
                                          </p:val>
                                        </p:tav>
                                      </p:tavLst>
                                    </p:anim>
                                    <p:anim calcmode="lin" valueType="num">
                                      <p:cBhvr>
                                        <p:cTn id="19" dur="1000" fill="hold"/>
                                        <p:tgtEl>
                                          <p:spTgt spid="7"/>
                                        </p:tgtEl>
                                        <p:attrNameLst>
                                          <p:attrName>ppt_h</p:attrName>
                                        </p:attrNameLst>
                                      </p:cBhvr>
                                      <p:tavLst>
                                        <p:tav tm="0">
                                          <p:val>
                                            <p:fltVal val="0"/>
                                          </p:val>
                                        </p:tav>
                                        <p:tav tm="100000">
                                          <p:val>
                                            <p:strVal val="#ppt_h"/>
                                          </p:val>
                                        </p:tav>
                                      </p:tavLst>
                                    </p:anim>
                                    <p:anim calcmode="lin" valueType="num">
                                      <p:cBhvr>
                                        <p:cTn id="20" dur="1000" fill="hold"/>
                                        <p:tgtEl>
                                          <p:spTgt spid="7"/>
                                        </p:tgtEl>
                                        <p:attrNameLst>
                                          <p:attrName>style.rotation</p:attrName>
                                        </p:attrNameLst>
                                      </p:cBhvr>
                                      <p:tavLst>
                                        <p:tav tm="0">
                                          <p:val>
                                            <p:fltVal val="90"/>
                                          </p:val>
                                        </p:tav>
                                        <p:tav tm="100000">
                                          <p:val>
                                            <p:fltVal val="0"/>
                                          </p:val>
                                        </p:tav>
                                      </p:tavLst>
                                    </p:anim>
                                    <p:animEffect transition="in" filter="fade">
                                      <p:cBhvr>
                                        <p:cTn id="21" dur="1000"/>
                                        <p:tgtEl>
                                          <p:spTgt spid="7"/>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9220"/>
                                        </p:tgtEl>
                                        <p:attrNameLst>
                                          <p:attrName>style.visibility</p:attrName>
                                        </p:attrNameLst>
                                      </p:cBhvr>
                                      <p:to>
                                        <p:strVal val="visible"/>
                                      </p:to>
                                    </p:set>
                                    <p:anim calcmode="lin" valueType="num">
                                      <p:cBhvr>
                                        <p:cTn id="29" dur="1000" fill="hold"/>
                                        <p:tgtEl>
                                          <p:spTgt spid="9220"/>
                                        </p:tgtEl>
                                        <p:attrNameLst>
                                          <p:attrName>ppt_w</p:attrName>
                                        </p:attrNameLst>
                                      </p:cBhvr>
                                      <p:tavLst>
                                        <p:tav tm="0">
                                          <p:val>
                                            <p:fltVal val="0"/>
                                          </p:val>
                                        </p:tav>
                                        <p:tav tm="100000">
                                          <p:val>
                                            <p:strVal val="#ppt_w"/>
                                          </p:val>
                                        </p:tav>
                                      </p:tavLst>
                                    </p:anim>
                                    <p:anim calcmode="lin" valueType="num">
                                      <p:cBhvr>
                                        <p:cTn id="30" dur="1000" fill="hold"/>
                                        <p:tgtEl>
                                          <p:spTgt spid="9220"/>
                                        </p:tgtEl>
                                        <p:attrNameLst>
                                          <p:attrName>ppt_h</p:attrName>
                                        </p:attrNameLst>
                                      </p:cBhvr>
                                      <p:tavLst>
                                        <p:tav tm="0">
                                          <p:val>
                                            <p:fltVal val="0"/>
                                          </p:val>
                                        </p:tav>
                                        <p:tav tm="100000">
                                          <p:val>
                                            <p:strVal val="#ppt_h"/>
                                          </p:val>
                                        </p:tav>
                                      </p:tavLst>
                                    </p:anim>
                                    <p:anim calcmode="lin" valueType="num">
                                      <p:cBhvr>
                                        <p:cTn id="31" dur="1000" fill="hold"/>
                                        <p:tgtEl>
                                          <p:spTgt spid="9220"/>
                                        </p:tgtEl>
                                        <p:attrNameLst>
                                          <p:attrName>style.rotation</p:attrName>
                                        </p:attrNameLst>
                                      </p:cBhvr>
                                      <p:tavLst>
                                        <p:tav tm="0">
                                          <p:val>
                                            <p:fltVal val="90"/>
                                          </p:val>
                                        </p:tav>
                                        <p:tav tm="100000">
                                          <p:val>
                                            <p:fltVal val="0"/>
                                          </p:val>
                                        </p:tav>
                                      </p:tavLst>
                                    </p:anim>
                                    <p:animEffect transition="in" filter="fade">
                                      <p:cBhvr>
                                        <p:cTn id="32" dur="1000"/>
                                        <p:tgtEl>
                                          <p:spTgt spid="9220"/>
                                        </p:tgtEl>
                                      </p:cBhvr>
                                    </p:animEffect>
                                  </p:childTnLst>
                                </p:cTn>
                              </p:par>
                              <p:par>
                                <p:cTn id="33" presetID="31" presetClass="entr" presetSubtype="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fltVal val="0"/>
                                          </p:val>
                                        </p:tav>
                                        <p:tav tm="100000">
                                          <p:val>
                                            <p:strVal val="#ppt_w"/>
                                          </p:val>
                                        </p:tav>
                                      </p:tavLst>
                                    </p:anim>
                                    <p:anim calcmode="lin" valueType="num">
                                      <p:cBhvr>
                                        <p:cTn id="36" dur="1000" fill="hold"/>
                                        <p:tgtEl>
                                          <p:spTgt spid="8"/>
                                        </p:tgtEl>
                                        <p:attrNameLst>
                                          <p:attrName>ppt_h</p:attrName>
                                        </p:attrNameLst>
                                      </p:cBhvr>
                                      <p:tavLst>
                                        <p:tav tm="0">
                                          <p:val>
                                            <p:fltVal val="0"/>
                                          </p:val>
                                        </p:tav>
                                        <p:tav tm="100000">
                                          <p:val>
                                            <p:strVal val="#ppt_h"/>
                                          </p:val>
                                        </p:tav>
                                      </p:tavLst>
                                    </p:anim>
                                    <p:anim calcmode="lin" valueType="num">
                                      <p:cBhvr>
                                        <p:cTn id="37" dur="1000" fill="hold"/>
                                        <p:tgtEl>
                                          <p:spTgt spid="8"/>
                                        </p:tgtEl>
                                        <p:attrNameLst>
                                          <p:attrName>style.rotation</p:attrName>
                                        </p:attrNameLst>
                                      </p:cBhvr>
                                      <p:tavLst>
                                        <p:tav tm="0">
                                          <p:val>
                                            <p:fltVal val="90"/>
                                          </p:val>
                                        </p:tav>
                                        <p:tav tm="100000">
                                          <p:val>
                                            <p:fltVal val="0"/>
                                          </p:val>
                                        </p:tav>
                                      </p:tavLst>
                                    </p:anim>
                                    <p:animEffect transition="in" filter="fade">
                                      <p:cBhvr>
                                        <p:cTn id="38" dur="1000"/>
                                        <p:tgtEl>
                                          <p:spTgt spid="8"/>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barn(inVertical)">
                                      <p:cBhvr>
                                        <p:cTn id="41" dur="5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6" presetClass="entr" presetSubtype="16" fill="hold"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circle(in)">
                                      <p:cBhvr>
                                        <p:cTn id="46"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xmlns="" id="{FD84910A-A82E-446E-8617-C8C193FD8B56}"/>
              </a:ext>
            </a:extLst>
          </p:cNvPr>
          <p:cNvSpPr>
            <a:spLocks noGrp="1"/>
          </p:cNvSpPr>
          <p:nvPr>
            <p:ph type="body" sz="half" idx="2"/>
          </p:nvPr>
        </p:nvSpPr>
        <p:spPr>
          <a:xfrm>
            <a:off x="890959" y="2131451"/>
            <a:ext cx="10363199" cy="4128672"/>
          </a:xfrm>
          <a:solidFill>
            <a:schemeClr val="bg1">
              <a:lumMod val="75000"/>
            </a:schemeClr>
          </a:solidFill>
        </p:spPr>
        <p:txBody>
          <a:bodyPr/>
          <a:lstStyle/>
          <a:p>
            <a:pPr lvl="0" algn="ctr"/>
            <a:r>
              <a:rPr lang="it-IT" sz="2800" b="1" dirty="0">
                <a:solidFill>
                  <a:srgbClr val="FFC000"/>
                </a:solidFill>
                <a:latin typeface="Calibri" panose="020F0502020204030204" pitchFamily="34" charset="0"/>
                <a:cs typeface="Calibri" panose="020F0502020204030204" pitchFamily="34" charset="0"/>
              </a:rPr>
              <a:t>«</a:t>
            </a:r>
            <a:r>
              <a:rPr lang="it-IT" sz="2800" b="1" dirty="0" err="1">
                <a:solidFill>
                  <a:srgbClr val="FFC000"/>
                </a:solidFill>
                <a:latin typeface="Calibri" panose="020F0502020204030204" pitchFamily="34" charset="0"/>
                <a:cs typeface="Calibri" panose="020F0502020204030204" pitchFamily="34" charset="0"/>
              </a:rPr>
              <a:t>Overutilization</a:t>
            </a:r>
            <a:r>
              <a:rPr lang="it-IT" sz="2800" b="1" dirty="0">
                <a:solidFill>
                  <a:srgbClr val="FFC000"/>
                </a:solidFill>
                <a:latin typeface="Calibri" panose="020F0502020204030204" pitchFamily="34" charset="0"/>
                <a:cs typeface="Calibri" panose="020F0502020204030204" pitchFamily="34" charset="0"/>
              </a:rPr>
              <a:t>»</a:t>
            </a:r>
          </a:p>
          <a:p>
            <a:pPr lvl="0" algn="ctr"/>
            <a:endParaRPr lang="it-IT" sz="1000" b="1" dirty="0">
              <a:solidFill>
                <a:srgbClr val="FFC000"/>
              </a:solidFill>
              <a:latin typeface="Calibri" panose="020F0502020204030204" pitchFamily="34" charset="0"/>
              <a:cs typeface="Calibri" panose="020F0502020204030204" pitchFamily="34" charset="0"/>
            </a:endParaRPr>
          </a:p>
          <a:p>
            <a:pPr algn="just">
              <a:spcAft>
                <a:spcPts val="0"/>
              </a:spcAft>
            </a:pPr>
            <a:r>
              <a:rPr lang="it-IT" sz="2800" dirty="0">
                <a:latin typeface="Calibri" panose="020F0502020204030204" pitchFamily="34" charset="0"/>
                <a:ea typeface="Calibri" panose="020F0502020204030204" pitchFamily="34" charset="0"/>
              </a:rPr>
              <a:t>Interessa naturalmente tutti i </a:t>
            </a:r>
            <a:r>
              <a:rPr lang="it-IT" sz="2800" b="1" dirty="0">
                <a:solidFill>
                  <a:schemeClr val="tx2"/>
                </a:solidFill>
                <a:latin typeface="Calibri" panose="020F0502020204030204" pitchFamily="34" charset="0"/>
                <a:ea typeface="Calibri" panose="020F0502020204030204" pitchFamily="34" charset="0"/>
              </a:rPr>
              <a:t>medici prescrittori </a:t>
            </a:r>
            <a:r>
              <a:rPr lang="it-IT" sz="2800" dirty="0">
                <a:latin typeface="Calibri" panose="020F0502020204030204" pitchFamily="34" charset="0"/>
                <a:ea typeface="Calibri" panose="020F0502020204030204" pitchFamily="34" charset="0"/>
              </a:rPr>
              <a:t>ma anche i </a:t>
            </a:r>
            <a:r>
              <a:rPr lang="it-IT" sz="2800" b="1" dirty="0">
                <a:solidFill>
                  <a:schemeClr val="tx2"/>
                </a:solidFill>
                <a:latin typeface="Calibri" panose="020F0502020204030204" pitchFamily="34" charset="0"/>
                <a:ea typeface="Calibri" panose="020F0502020204030204" pitchFamily="34" charset="0"/>
              </a:rPr>
              <a:t>radiologi</a:t>
            </a:r>
            <a:r>
              <a:rPr lang="it-IT" sz="2800" dirty="0">
                <a:latin typeface="Calibri" panose="020F0502020204030204" pitchFamily="34" charset="0"/>
                <a:ea typeface="Calibri" panose="020F0502020204030204" pitchFamily="34" charset="0"/>
              </a:rPr>
              <a:t> che spesso richiedono nei referti ulteriori esami radiologici </a:t>
            </a:r>
          </a:p>
          <a:p>
            <a:pPr algn="just">
              <a:spcAft>
                <a:spcPts val="0"/>
              </a:spcAft>
            </a:pPr>
            <a:endParaRPr lang="it-IT" sz="2800" dirty="0">
              <a:latin typeface="Calibri" panose="020F0502020204030204" pitchFamily="34" charset="0"/>
              <a:ea typeface="Calibri" panose="020F0502020204030204" pitchFamily="34" charset="0"/>
            </a:endParaRPr>
          </a:p>
          <a:p>
            <a:pPr algn="just">
              <a:spcAft>
                <a:spcPts val="0"/>
              </a:spcAft>
            </a:pPr>
            <a:r>
              <a:rPr lang="it-IT" sz="2800" dirty="0">
                <a:latin typeface="Calibri" panose="020F0502020204030204" pitchFamily="34" charset="0"/>
                <a:ea typeface="Calibri" panose="020F0502020204030204" pitchFamily="34" charset="0"/>
              </a:rPr>
              <a:t>La probabilità che un referto contenga una richiesta di esami supplementari è alta ed è inversamente proporzionale all’esperienza del radiologo </a:t>
            </a:r>
          </a:p>
          <a:p>
            <a:endParaRPr lang="it-IT" dirty="0"/>
          </a:p>
        </p:txBody>
      </p:sp>
      <p:sp>
        <p:nvSpPr>
          <p:cNvPr id="6" name="Titolo 1">
            <a:extLst>
              <a:ext uri="{FF2B5EF4-FFF2-40B4-BE49-F238E27FC236}">
                <a16:creationId xmlns:a16="http://schemas.microsoft.com/office/drawing/2014/main" xmlns="" id="{FFD197AD-209F-428F-AB09-0E003BD9DB7B}"/>
              </a:ext>
            </a:extLst>
          </p:cNvPr>
          <p:cNvSpPr txBox="1">
            <a:spLocks/>
          </p:cNvSpPr>
          <p:nvPr/>
        </p:nvSpPr>
        <p:spPr bwMode="auto">
          <a:xfrm>
            <a:off x="1111347" y="257907"/>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0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it-IT" sz="3600" kern="0" dirty="0">
                <a:latin typeface="Calibri" panose="020F0502020204030204" pitchFamily="34" charset="0"/>
                <a:cs typeface="Calibri" panose="020F0502020204030204" pitchFamily="34" charset="0"/>
              </a:rPr>
              <a:t>Appropriatezza prescrittiva e ruolo del radiologo</a:t>
            </a:r>
            <a:r>
              <a:rPr lang="it-IT" kern="0" dirty="0"/>
              <a:t/>
            </a:r>
            <a:br>
              <a:rPr lang="it-IT" kern="0" dirty="0"/>
            </a:br>
            <a:r>
              <a:rPr lang="it-IT" kern="0" dirty="0"/>
              <a:t> </a:t>
            </a:r>
          </a:p>
        </p:txBody>
      </p:sp>
    </p:spTree>
    <p:extLst>
      <p:ext uri="{BB962C8B-B14F-4D97-AF65-F5344CB8AC3E}">
        <p14:creationId xmlns:p14="http://schemas.microsoft.com/office/powerpoint/2010/main" val="16748627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E432D0F8-7E61-4A6C-888A-1F412DBD9411}"/>
              </a:ext>
            </a:extLst>
          </p:cNvPr>
          <p:cNvSpPr>
            <a:spLocks noGrp="1"/>
          </p:cNvSpPr>
          <p:nvPr>
            <p:ph idx="1"/>
          </p:nvPr>
        </p:nvSpPr>
        <p:spPr>
          <a:xfrm>
            <a:off x="208666" y="1575589"/>
            <a:ext cx="11786382" cy="4797082"/>
          </a:xfrm>
          <a:solidFill>
            <a:schemeClr val="bg1">
              <a:lumMod val="75000"/>
            </a:schemeClr>
          </a:solidFill>
        </p:spPr>
        <p:txBody>
          <a:bodyPr/>
          <a:lstStyle/>
          <a:p>
            <a:pPr algn="just"/>
            <a:r>
              <a:rPr lang="it-IT" sz="2400" dirty="0">
                <a:latin typeface="Calibri" panose="020F0502020204030204" pitchFamily="34" charset="0"/>
                <a:ea typeface="Calibri" panose="020F0502020204030204" pitchFamily="34" charset="0"/>
              </a:rPr>
              <a:t>l progressi dell’imaging, in grado di produrre immagini anatomiche dettagliate, comporta un </a:t>
            </a:r>
            <a:r>
              <a:rPr lang="it-IT" sz="2400" b="1" dirty="0">
                <a:solidFill>
                  <a:schemeClr val="tx2"/>
                </a:solidFill>
                <a:latin typeface="Calibri" panose="020F0502020204030204" pitchFamily="34" charset="0"/>
                <a:ea typeface="Calibri" panose="020F0502020204030204" pitchFamily="34" charset="0"/>
              </a:rPr>
              <a:t>aumento dei reperti positivi, </a:t>
            </a:r>
            <a:r>
              <a:rPr lang="it-IT" sz="2400" dirty="0">
                <a:latin typeface="Calibri" panose="020F0502020204030204" pitchFamily="34" charset="0"/>
                <a:ea typeface="Calibri" panose="020F0502020204030204" pitchFamily="34" charset="0"/>
              </a:rPr>
              <a:t>e quindi motivi per richiedere indagini supplementari per giungere ad una diagnosi di natura</a:t>
            </a:r>
          </a:p>
          <a:p>
            <a:pPr algn="just"/>
            <a:endParaRPr lang="it-IT" sz="2400" dirty="0">
              <a:latin typeface="Calibri" panose="020F0502020204030204" pitchFamily="34" charset="0"/>
              <a:ea typeface="Calibri" panose="020F0502020204030204" pitchFamily="34" charset="0"/>
            </a:endParaRPr>
          </a:p>
          <a:p>
            <a:pPr algn="just"/>
            <a:r>
              <a:rPr lang="it-IT" sz="2400" dirty="0">
                <a:latin typeface="Calibri" panose="020F0502020204030204" pitchFamily="34" charset="0"/>
                <a:ea typeface="Calibri" panose="020F0502020204030204" pitchFamily="34" charset="0"/>
              </a:rPr>
              <a:t>Spesso l’assenza di informazioni cliniche fornite dal medico richiedente non permette di </a:t>
            </a:r>
            <a:r>
              <a:rPr lang="it-IT" sz="2400" b="1" dirty="0">
                <a:solidFill>
                  <a:schemeClr val="tx2"/>
                </a:solidFill>
                <a:latin typeface="Calibri" panose="020F0502020204030204" pitchFamily="34" charset="0"/>
                <a:ea typeface="Calibri" panose="020F0502020204030204" pitchFamily="34" charset="0"/>
              </a:rPr>
              <a:t>correlare i reperti radiologici con i dati clinici, </a:t>
            </a:r>
            <a:r>
              <a:rPr lang="it-IT" sz="2400" dirty="0">
                <a:latin typeface="Calibri" panose="020F0502020204030204" pitchFamily="34" charset="0"/>
                <a:ea typeface="Calibri" panose="020F0502020204030204" pitchFamily="34" charset="0"/>
              </a:rPr>
              <a:t>con possibili diagnosi non adeguate e potenziali errori diagnostici ed esami di follow-up non necessari («</a:t>
            </a:r>
            <a:r>
              <a:rPr lang="it-IT" sz="2400" i="1" dirty="0">
                <a:latin typeface="Calibri" panose="020F0502020204030204" pitchFamily="34" charset="0"/>
                <a:ea typeface="Calibri" panose="020F0502020204030204" pitchFamily="34" charset="0"/>
              </a:rPr>
              <a:t>si raccomanda correlazione clinica</a:t>
            </a:r>
            <a:r>
              <a:rPr lang="it-IT" sz="2400" dirty="0">
                <a:latin typeface="Calibri" panose="020F0502020204030204" pitchFamily="34" charset="0"/>
                <a:ea typeface="Calibri" panose="020F0502020204030204" pitchFamily="34" charset="0"/>
              </a:rPr>
              <a:t>»). </a:t>
            </a:r>
          </a:p>
          <a:p>
            <a:pPr algn="just"/>
            <a:endParaRPr lang="it-IT" sz="2400" dirty="0">
              <a:latin typeface="Calibri" panose="020F0502020204030204" pitchFamily="34" charset="0"/>
              <a:cs typeface="Calibri" panose="020F0502020204030204" pitchFamily="34" charset="0"/>
            </a:endParaRPr>
          </a:p>
          <a:p>
            <a:pPr algn="just"/>
            <a:r>
              <a:rPr lang="it-IT" sz="2400" dirty="0">
                <a:latin typeface="Calibri" panose="020F0502020204030204" pitchFamily="34" charset="0"/>
                <a:cs typeface="Calibri" panose="020F0502020204030204" pitchFamily="34" charset="0"/>
              </a:rPr>
              <a:t>Lo sviluppo nelle UU.OO. di Radiologia dei </a:t>
            </a:r>
            <a:r>
              <a:rPr lang="it-IT" sz="2400" b="1" dirty="0">
                <a:solidFill>
                  <a:srgbClr val="FFFF00"/>
                </a:solidFill>
                <a:latin typeface="Calibri" panose="020F0502020204030204" pitchFamily="34" charset="0"/>
                <a:cs typeface="Calibri" panose="020F0502020204030204" pitchFamily="34" charset="0"/>
              </a:rPr>
              <a:t>sistemi RIS-PACS</a:t>
            </a:r>
            <a:r>
              <a:rPr lang="it-IT" sz="2400" dirty="0">
                <a:latin typeface="Calibri" panose="020F0502020204030204" pitchFamily="34" charset="0"/>
                <a:cs typeface="Calibri" panose="020F0502020204030204" pitchFamily="34" charset="0"/>
              </a:rPr>
              <a:t>, nonostante innegabili vantaggi, ha ridotto il contatto diretto con il paziente.</a:t>
            </a:r>
          </a:p>
        </p:txBody>
      </p:sp>
      <p:sp>
        <p:nvSpPr>
          <p:cNvPr id="4" name="Segnaposto testo 3">
            <a:extLst>
              <a:ext uri="{FF2B5EF4-FFF2-40B4-BE49-F238E27FC236}">
                <a16:creationId xmlns:a16="http://schemas.microsoft.com/office/drawing/2014/main" xmlns="" id="{FD84910A-A82E-446E-8617-C8C193FD8B56}"/>
              </a:ext>
            </a:extLst>
          </p:cNvPr>
          <p:cNvSpPr>
            <a:spLocks noGrp="1"/>
          </p:cNvSpPr>
          <p:nvPr>
            <p:ph type="body" sz="half" idx="2"/>
          </p:nvPr>
        </p:nvSpPr>
        <p:spPr>
          <a:xfrm>
            <a:off x="405618" y="407963"/>
            <a:ext cx="5291797" cy="675249"/>
          </a:xfrm>
          <a:solidFill>
            <a:schemeClr val="bg1">
              <a:lumMod val="75000"/>
            </a:schemeClr>
          </a:solidFill>
        </p:spPr>
        <p:txBody>
          <a:bodyPr/>
          <a:lstStyle/>
          <a:p>
            <a:pPr lvl="0"/>
            <a:r>
              <a:rPr lang="it-IT" sz="3200" b="1" dirty="0" err="1">
                <a:solidFill>
                  <a:srgbClr val="FFC000"/>
                </a:solidFill>
                <a:latin typeface="Calibri" panose="020F0502020204030204" pitchFamily="34" charset="0"/>
                <a:cs typeface="Calibri" panose="020F0502020204030204" pitchFamily="34" charset="0"/>
              </a:rPr>
              <a:t>Overutilization</a:t>
            </a:r>
            <a:r>
              <a:rPr lang="it-IT" sz="3200" b="1" dirty="0">
                <a:solidFill>
                  <a:srgbClr val="FFC000"/>
                </a:solidFill>
                <a:latin typeface="Calibri" panose="020F0502020204030204" pitchFamily="34" charset="0"/>
                <a:cs typeface="Calibri" panose="020F0502020204030204" pitchFamily="34" charset="0"/>
              </a:rPr>
              <a:t>               </a:t>
            </a:r>
            <a:r>
              <a:rPr lang="it-IT" sz="2800" b="1" dirty="0">
                <a:solidFill>
                  <a:schemeClr val="tx2"/>
                </a:solidFill>
                <a:latin typeface="Calibri" panose="020F0502020204030204" pitchFamily="34" charset="0"/>
                <a:cs typeface="Calibri" panose="020F0502020204030204" pitchFamily="34" charset="0"/>
              </a:rPr>
              <a:t>Cause</a:t>
            </a:r>
          </a:p>
          <a:p>
            <a:pPr lvl="0" algn="ctr"/>
            <a:endParaRPr lang="it-IT" sz="1000" b="1" dirty="0">
              <a:solidFill>
                <a:srgbClr val="FFC000"/>
              </a:solidFill>
              <a:latin typeface="Calibri" panose="020F0502020204030204" pitchFamily="34" charset="0"/>
              <a:cs typeface="Calibri" panose="020F0502020204030204" pitchFamily="34" charset="0"/>
            </a:endParaRPr>
          </a:p>
          <a:p>
            <a:endParaRPr lang="it-IT" dirty="0"/>
          </a:p>
        </p:txBody>
      </p:sp>
      <p:sp>
        <p:nvSpPr>
          <p:cNvPr id="2" name="Freccia a destra 1">
            <a:extLst>
              <a:ext uri="{FF2B5EF4-FFF2-40B4-BE49-F238E27FC236}">
                <a16:creationId xmlns:a16="http://schemas.microsoft.com/office/drawing/2014/main" xmlns="" id="{A0947D4C-16F4-4918-82E8-BF00C0F68613}"/>
              </a:ext>
            </a:extLst>
          </p:cNvPr>
          <p:cNvSpPr/>
          <p:nvPr/>
        </p:nvSpPr>
        <p:spPr bwMode="auto">
          <a:xfrm rot="10800000">
            <a:off x="3291842" y="626011"/>
            <a:ext cx="862818" cy="239151"/>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4092225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1">
            <a:extLst>
              <a:ext uri="{FF2B5EF4-FFF2-40B4-BE49-F238E27FC236}">
                <a16:creationId xmlns:a16="http://schemas.microsoft.com/office/drawing/2014/main" xmlns="" id="{FE920C23-F36A-4AD3-8E08-6630B2263C35}"/>
              </a:ext>
            </a:extLst>
          </p:cNvPr>
          <p:cNvSpPr>
            <a:spLocks noGrp="1"/>
          </p:cNvSpPr>
          <p:nvPr>
            <p:ph type="title"/>
          </p:nvPr>
        </p:nvSpPr>
        <p:spPr>
          <a:xfrm>
            <a:off x="914400" y="609600"/>
            <a:ext cx="10363200" cy="1143000"/>
          </a:xfrm>
        </p:spPr>
        <p:txBody>
          <a:bodyPr/>
          <a:lstStyle/>
          <a:p>
            <a:r>
              <a:rPr lang="it-IT" sz="3600" b="1" dirty="0">
                <a:latin typeface="Calibri" panose="020F0502020204030204" pitchFamily="34" charset="0"/>
                <a:cs typeface="Calibri" panose="020F0502020204030204" pitchFamily="34" charset="0"/>
              </a:rPr>
              <a:t>Appropriatezza prescrittiva e ruolo del radiologo</a:t>
            </a:r>
            <a:r>
              <a:rPr lang="it-IT" dirty="0"/>
              <a:t/>
            </a:r>
            <a:br>
              <a:rPr lang="it-IT" dirty="0"/>
            </a:br>
            <a:r>
              <a:rPr lang="it-IT" dirty="0"/>
              <a:t> </a:t>
            </a:r>
          </a:p>
        </p:txBody>
      </p:sp>
      <p:sp>
        <p:nvSpPr>
          <p:cNvPr id="4" name="Segnaposto contenuto 3">
            <a:extLst>
              <a:ext uri="{FF2B5EF4-FFF2-40B4-BE49-F238E27FC236}">
                <a16:creationId xmlns:a16="http://schemas.microsoft.com/office/drawing/2014/main" xmlns="" id="{BB3EC735-FBE0-4408-BB4F-58723DA6BBB8}"/>
              </a:ext>
            </a:extLst>
          </p:cNvPr>
          <p:cNvSpPr>
            <a:spLocks noGrp="1"/>
          </p:cNvSpPr>
          <p:nvPr>
            <p:ph sz="half" idx="2"/>
          </p:nvPr>
        </p:nvSpPr>
        <p:spPr>
          <a:xfrm>
            <a:off x="3272593" y="1924447"/>
            <a:ext cx="5566116" cy="4114800"/>
          </a:xfrm>
          <a:solidFill>
            <a:schemeClr val="bg1">
              <a:lumMod val="75000"/>
            </a:schemeClr>
          </a:solidFill>
        </p:spPr>
        <p:txBody>
          <a:bodyPr/>
          <a:lstStyle/>
          <a:p>
            <a:pPr marL="0" indent="0" algn="ctr">
              <a:buNone/>
            </a:pPr>
            <a:r>
              <a:rPr lang="it-IT" sz="3200" b="1" dirty="0">
                <a:solidFill>
                  <a:srgbClr val="FFC000"/>
                </a:solidFill>
                <a:latin typeface="Calibri" panose="020F0502020204030204" pitchFamily="34" charset="0"/>
                <a:cs typeface="Calibri" panose="020F0502020204030204" pitchFamily="34" charset="0"/>
              </a:rPr>
              <a:t>Medicina difensiva</a:t>
            </a:r>
          </a:p>
          <a:p>
            <a:pPr marL="0" indent="0" algn="ctr">
              <a:buNone/>
            </a:pPr>
            <a:endParaRPr lang="it-IT" sz="3200" b="1" dirty="0">
              <a:solidFill>
                <a:srgbClr val="FFC000"/>
              </a:solidFill>
              <a:latin typeface="Calibri" panose="020F0502020204030204" pitchFamily="34" charset="0"/>
              <a:cs typeface="Calibri" panose="020F0502020204030204" pitchFamily="34" charset="0"/>
            </a:endParaRPr>
          </a:p>
          <a:p>
            <a:pPr marL="0" lvl="0" indent="0" algn="just" eaLnBrk="1" fontAlgn="auto" hangingPunct="1">
              <a:spcBef>
                <a:spcPts val="0"/>
              </a:spcBef>
              <a:spcAft>
                <a:spcPts val="0"/>
              </a:spcAft>
              <a:buNone/>
            </a:pPr>
            <a:r>
              <a:rPr lang="it-IT" sz="2000" dirty="0">
                <a:latin typeface="Calibri" panose="020F0502020204030204" pitchFamily="34" charset="0"/>
                <a:cs typeface="Calibri" panose="020F0502020204030204" pitchFamily="34" charset="0"/>
              </a:rPr>
              <a:t>Esami non necessari, indicati</a:t>
            </a:r>
            <a:r>
              <a:rPr lang="it-IT" sz="2000" kern="1200" dirty="0">
                <a:solidFill>
                  <a:srgbClr val="FFFFFF"/>
                </a:solidFill>
                <a:latin typeface="Calibri" panose="020F0502020204030204" pitchFamily="34" charset="0"/>
                <a:cs typeface="Calibri" panose="020F0502020204030204" pitchFamily="34" charset="0"/>
              </a:rPr>
              <a:t> per il timore di procedimenti giudiziari per malpractice, per scongiurare ogni accusa di errore diagnostico e quindi come risposta alla sempre maggiore facilità con cui i pazienti denunciano di essere stati vittime di malasanità.</a:t>
            </a:r>
            <a:r>
              <a:rPr lang="it-IT" sz="2000" dirty="0">
                <a:latin typeface="Calibri" panose="020F0502020204030204" pitchFamily="34" charset="0"/>
                <a:cs typeface="Calibri" panose="020F0502020204030204" pitchFamily="34" charset="0"/>
              </a:rPr>
              <a:t> </a:t>
            </a:r>
          </a:p>
          <a:p>
            <a:pPr marL="0" indent="0" algn="just">
              <a:buNone/>
            </a:pPr>
            <a:endParaRPr lang="it-IT" sz="2400" dirty="0">
              <a:latin typeface="Calibri" panose="020F0502020204030204" pitchFamily="34" charset="0"/>
              <a:cs typeface="Calibri" panose="020F0502020204030204" pitchFamily="34" charset="0"/>
            </a:endParaRPr>
          </a:p>
          <a:p>
            <a:pPr marL="0" indent="0" algn="ctr">
              <a:buNone/>
            </a:pPr>
            <a:r>
              <a:rPr lang="it-IT" b="1" dirty="0">
                <a:solidFill>
                  <a:srgbClr val="FF0000"/>
                </a:solidFill>
                <a:latin typeface="Calibri" panose="020F0502020204030204" pitchFamily="34" charset="0"/>
                <a:ea typeface="Calibri" panose="020F0502020204030204" pitchFamily="34" charset="0"/>
              </a:rPr>
              <a:t>20 miliardi euro / aa</a:t>
            </a:r>
            <a:endParaRPr lang="it-IT" b="1" dirty="0">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86167875"/>
      </p:ext>
    </p:extLst>
  </p:cSld>
  <p:clrMapOvr>
    <a:masterClrMapping/>
  </p:clrMapOvr>
  <p:timing>
    <p:tnLst>
      <p:par>
        <p:cTn id="1" dur="indefinite" restart="never" nodeType="tmRoot"/>
      </p:par>
    </p:tnLst>
  </p:timing>
</p:sld>
</file>

<file path=ppt/theme/theme1.xml><?xml version="1.0" encoding="utf-8"?>
<a:theme xmlns:a="http://schemas.openxmlformats.org/drawingml/2006/main" name="Struttura predefinita">
  <a:themeElements>
    <a:clrScheme name="Struttura predefinita 8">
      <a:dk1>
        <a:srgbClr val="000000"/>
      </a:dk1>
      <a:lt1>
        <a:srgbClr val="FFFFFF"/>
      </a:lt1>
      <a:dk2>
        <a:srgbClr val="000099"/>
      </a:dk2>
      <a:lt2>
        <a:srgbClr val="FFFF00"/>
      </a:lt2>
      <a:accent1>
        <a:srgbClr val="FF9900"/>
      </a:accent1>
      <a:accent2>
        <a:srgbClr val="00FFFF"/>
      </a:accent2>
      <a:accent3>
        <a:srgbClr val="AAAACA"/>
      </a:accent3>
      <a:accent4>
        <a:srgbClr val="DADADA"/>
      </a:accent4>
      <a:accent5>
        <a:srgbClr val="FFCAAA"/>
      </a:accent5>
      <a:accent6>
        <a:srgbClr val="00E7E7"/>
      </a:accent6>
      <a:hlink>
        <a:srgbClr val="FF0000"/>
      </a:hlink>
      <a:folHlink>
        <a:srgbClr val="969696"/>
      </a:folHlink>
    </a:clrScheme>
    <a:fontScheme name="Struttura predefinita">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it-IT" altLang="it-IT"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it-IT" altLang="it-IT"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truttura predefinit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ruttura predefinit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ruttura predefinit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ruttura predefinit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Struttura predefinita 8">
        <a:dk1>
          <a:srgbClr val="000000"/>
        </a:dk1>
        <a:lt1>
          <a:srgbClr val="FFFFFF"/>
        </a:lt1>
        <a:dk2>
          <a:srgbClr val="000099"/>
        </a:dk2>
        <a:lt2>
          <a:srgbClr val="FFFF00"/>
        </a:lt2>
        <a:accent1>
          <a:srgbClr val="FF9900"/>
        </a:accent1>
        <a:accent2>
          <a:srgbClr val="00FFFF"/>
        </a:accent2>
        <a:accent3>
          <a:srgbClr val="AAAACA"/>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2819</TotalTime>
  <Words>6835</Words>
  <Application>Microsoft Office PowerPoint</Application>
  <PresentationFormat>Personalizzato</PresentationFormat>
  <Paragraphs>430</Paragraphs>
  <Slides>48</Slides>
  <Notes>8</Notes>
  <HiddenSlides>0</HiddenSlides>
  <MMClips>0</MMClips>
  <ScaleCrop>false</ScaleCrop>
  <HeadingPairs>
    <vt:vector size="6" baseType="variant">
      <vt:variant>
        <vt:lpstr>Tema</vt:lpstr>
      </vt:variant>
      <vt:variant>
        <vt:i4>1</vt:i4>
      </vt:variant>
      <vt:variant>
        <vt:lpstr>Server OLE incorporati</vt:lpstr>
      </vt:variant>
      <vt:variant>
        <vt:i4>2</vt:i4>
      </vt:variant>
      <vt:variant>
        <vt:lpstr>Titoli diapositive</vt:lpstr>
      </vt:variant>
      <vt:variant>
        <vt:i4>48</vt:i4>
      </vt:variant>
    </vt:vector>
  </HeadingPairs>
  <TitlesOfParts>
    <vt:vector size="51" baseType="lpstr">
      <vt:lpstr>Struttura predefinita</vt:lpstr>
      <vt:lpstr>Documento</vt:lpstr>
      <vt:lpstr>Document</vt:lpstr>
      <vt:lpstr>Presentazione standard di PowerPoint</vt:lpstr>
      <vt:lpstr>Presentazione standard di PowerPoint</vt:lpstr>
      <vt:lpstr>Appropriatezza prescrittiva e ruolo del radiologo  </vt:lpstr>
      <vt:lpstr>Appropriatezza prescrittiva e ruolo del radiologo  </vt:lpstr>
      <vt:lpstr>Appropriatezza prescrittiva e ruolo del radiologo  </vt:lpstr>
      <vt:lpstr>Appropriatezza prescrittiva e ruolo del radiologo  </vt:lpstr>
      <vt:lpstr>Presentazione standard di PowerPoint</vt:lpstr>
      <vt:lpstr>Presentazione standard di PowerPoint</vt:lpstr>
      <vt:lpstr>Appropriatezza prescrittiva e ruolo del radiologo  </vt:lpstr>
      <vt:lpstr>Presentazione standard di PowerPoint</vt:lpstr>
      <vt:lpstr>Presentazione standard di PowerPoint</vt:lpstr>
      <vt:lpstr>« L’INSOSTENIBILE APPROPRIATEZZA DELL’INUTILE  IN DIAGNOSTICA PER IMMAGINI »                                                                                                                                                  Prof. G. Ettorre</vt:lpstr>
      <vt:lpstr>DIRETTIVA 2013/59/EURATOM  </vt:lpstr>
      <vt:lpstr>Presentazione standard di PowerPoint</vt:lpstr>
      <vt:lpstr> Decreto «Appropriatezza»: le prestazioni prescritte al di fuori delle condizioni di erogabilità contemplate, non potendo essere a carico del SSN, sono a totale carico del paziente, con possibili sanzioni per i prescrittori non aderenti a queste indicazioni</vt:lpstr>
      <vt:lpstr>Linee Guida per la prescrizione e la prenotazione, secondo criteri di priorità, delle prestazioni specialistiche ambulatoriali Bollettino Ufficiale Regione Puglia – n. 45 del 2.4.2014   RM colonna vertebrale </vt:lpstr>
      <vt:lpstr>Presentazione standard di PowerPoint</vt:lpstr>
      <vt:lpstr>Presentazione standard di PowerPoint</vt:lpstr>
      <vt:lpstr>Presentazione standard di PowerPoint</vt:lpstr>
      <vt:lpstr>Presentazione standard di PowerPoint</vt:lpstr>
      <vt:lpstr>Formazione dei medici prescrittori  </vt:lpstr>
      <vt:lpstr>Linee Guida  revisioni sistematiche delle prove («medicina basata sulle evidenze») e valutazione critica multidisciplinare </vt:lpstr>
      <vt:lpstr>Presentazione standard di PowerPoint</vt:lpstr>
      <vt:lpstr>Presentazione standard di PowerPoint</vt:lpstr>
      <vt:lpstr>Appropriatezza esami radiologici</vt:lpstr>
      <vt:lpstr>Classificazione delle indagini radiologiche  in funzione dell’esposizione</vt:lpstr>
      <vt:lpstr>Presentazione standard di PowerPoint</vt:lpstr>
      <vt:lpstr>Percorsi e protocolli   di diagnostica per immagini </vt:lpstr>
      <vt:lpstr>Ruolo del radiologo clinico</vt:lpstr>
      <vt:lpstr>Comunicazione   medico prescrittore e paziente</vt:lpstr>
      <vt:lpstr>Comunicazione   medico radiologo e paziente</vt:lpstr>
      <vt:lpstr>La diagnostica per immagini è largamente utilizzata nella prevenzione e nella diagnosi di varie patologie. La maggior parte di noi ha quasi certamente fatto uno o più esami basati sull’impiego dei raggi X. Purtroppo non sempre il ricorso ai raggi X è giustificato. Vi è infatti un eccesso di richieste radiologiche correlato alla scarsa consapevolezza dell'elevato rischio radiologico, ad un eccessivo, e non sempre giustificato, utilizzo nella medicina d’urgenza ed infine al crescente fenomeno della “medicina difensiva”. L’imaging con raggi X, grazie ai progressi tecnologici, è divenuto comunque molto più sicuro. Tuttavia in considerazione del fatto che nei paesi sviluppati la principale fonte di radiazioni ionizzanti è costituita proprio dalle esposizioni di tipo medico. è importante, per chi utilizza le radiazioni ionizzanti in medicina, tenersi informato sugli sviluppi e applicare i principi della radioprotezione dei pazienti nella pratica quotidiana. L’approccio migliore è sempre quello di usare la dose di radiazione più bassa ragionevolmente ottenibile senza compromettere la finalità clinica prevista attraverso l’ottimizzazione delle procedure e  l’utilizzo di apparecchiature sempre più moderne e con più elevata tecnologia, di sostituire una parte consistente di indagini radiologiche (in particolare la TC) con altre procedure diagnostiche altrettanto valide e meno rischiose come l’ Ecografia e la Risonanza Magnetica, e di ridurre il numero di prescrizioni di questi esami a quelli strettamente necessari (indicazione quest’ultima la più efficace, la più facilmente percorribile, la più economicamente sostenibile).</vt:lpstr>
      <vt:lpstr>Presentazione standard di PowerPoint</vt:lpstr>
      <vt:lpstr>Collaborazione multidisciplinare tra medici </vt:lpstr>
      <vt:lpstr>Conclusioni</vt:lpstr>
      <vt:lpstr>Conclusioni</vt:lpstr>
      <vt:lpstr>Presentazione standard di PowerPoint</vt:lpstr>
      <vt:lpstr>Presentazione standard di PowerPoint</vt:lpstr>
      <vt:lpstr>Conclusioni</vt:lpstr>
      <vt:lpstr>Presentazione standard di PowerPoint</vt:lpstr>
      <vt:lpstr>Presentazione standard di PowerPoint</vt:lpstr>
      <vt:lpstr>Presentazione standard di PowerPoint</vt:lpstr>
      <vt:lpstr>Appropriatezza esami radiologici</vt:lpstr>
      <vt:lpstr>Appropriatezza esami radiologici</vt:lpstr>
      <vt:lpstr>Informazione ai pazienti</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tommaso scarabino</dc:creator>
  <cp:lastModifiedBy>Utente</cp:lastModifiedBy>
  <cp:revision>228</cp:revision>
  <cp:lastPrinted>2019-03-07T10:16:03Z</cp:lastPrinted>
  <dcterms:created xsi:type="dcterms:W3CDTF">2019-01-20T11:08:36Z</dcterms:created>
  <dcterms:modified xsi:type="dcterms:W3CDTF">2019-04-12T15:17:17Z</dcterms:modified>
</cp:coreProperties>
</file>