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0708"/>
    <a:srgbClr val="0C0B09"/>
    <a:srgbClr val="0E0D0B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2" d="100"/>
          <a:sy n="52" d="100"/>
        </p:scale>
        <p:origin x="60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EE50-9B98-41C1-BE0C-4D187C7A0B4C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5FB4-28BD-4B75-BBD2-328426F91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8914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EE50-9B98-41C1-BE0C-4D187C7A0B4C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5FB4-28BD-4B75-BBD2-328426F91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748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EE50-9B98-41C1-BE0C-4D187C7A0B4C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5FB4-28BD-4B75-BBD2-328426F91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2254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EE50-9B98-41C1-BE0C-4D187C7A0B4C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5FB4-28BD-4B75-BBD2-328426F91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5229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EE50-9B98-41C1-BE0C-4D187C7A0B4C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5FB4-28BD-4B75-BBD2-328426F91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4088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EE50-9B98-41C1-BE0C-4D187C7A0B4C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5FB4-28BD-4B75-BBD2-328426F91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1155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EE50-9B98-41C1-BE0C-4D187C7A0B4C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5FB4-28BD-4B75-BBD2-328426F91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533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EE50-9B98-41C1-BE0C-4D187C7A0B4C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5FB4-28BD-4B75-BBD2-328426F91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172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EE50-9B98-41C1-BE0C-4D187C7A0B4C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5FB4-28BD-4B75-BBD2-328426F91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9366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EE50-9B98-41C1-BE0C-4D187C7A0B4C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5FB4-28BD-4B75-BBD2-328426F91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7130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3EE50-9B98-41C1-BE0C-4D187C7A0B4C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5FB4-28BD-4B75-BBD2-328426F91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6770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3EE50-9B98-41C1-BE0C-4D187C7A0B4C}" type="datetimeFigureOut">
              <a:rPr lang="it-IT" smtClean="0"/>
              <a:t>30/09/2022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45FB4-28BD-4B75-BBD2-328426F91A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45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2.pn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 ?><Relationships xmlns="http://schemas.openxmlformats.org/package/2006/relationships"><Relationship Id="rId3" Target="../media/image5.png" Type="http://schemas.openxmlformats.org/officeDocument/2006/relationships/image"/><Relationship Id="rId2" Target="../media/image4.png" Type="http://schemas.openxmlformats.org/officeDocument/2006/relationships/image"/><Relationship Id="rId1" Target="../slideLayouts/slideLayout7.xml" Type="http://schemas.openxmlformats.org/officeDocument/2006/relationships/slideLayout"/><Relationship Id="rId4" Target="../media/image6.jpeg" Type="http://schemas.openxmlformats.org/officeDocument/2006/relationships/image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66531" y="563143"/>
            <a:ext cx="1106610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Una Pausa di Consapevolezza…</a:t>
            </a:r>
          </a:p>
          <a:p>
            <a:pPr algn="ctr"/>
            <a:endParaRPr lang="it-IT" sz="24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r>
              <a:rPr lang="it-IT" sz="24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La mente minduful</a:t>
            </a:r>
          </a:p>
          <a:p>
            <a:pPr algn="ctr"/>
            <a:r>
              <a:rPr lang="it-IT" sz="24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E i percorsi di consapevolezza</a:t>
            </a:r>
          </a:p>
          <a:p>
            <a:pPr algn="ctr"/>
            <a:endParaRPr lang="it-IT" sz="24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4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4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4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4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4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4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4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4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4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r>
              <a:rPr lang="it-IT" sz="24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Funzionano davvero?</a:t>
            </a:r>
            <a:endParaRPr lang="it-IT" sz="24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1339" y="2345287"/>
            <a:ext cx="4416490" cy="3408978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954" y="5139612"/>
            <a:ext cx="1513114" cy="1513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695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66531" y="563143"/>
            <a:ext cx="1106610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Una Pausa di Consapevolezza…</a:t>
            </a: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r>
              <a:rPr lang="it-IT" sz="24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Se si continua a credere che </a:t>
            </a:r>
          </a:p>
          <a:p>
            <a:pPr algn="ctr"/>
            <a:r>
              <a:rPr lang="it-IT" sz="24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il percorso e le pratiche di consapevolezza, </a:t>
            </a:r>
          </a:p>
          <a:p>
            <a:pPr algn="ctr"/>
            <a:r>
              <a:rPr lang="it-IT" sz="24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soprattutto nel soggetto malato, disagiato, sofferente, sia questo……</a:t>
            </a:r>
          </a:p>
          <a:p>
            <a:pPr algn="ctr"/>
            <a:endParaRPr lang="it-IT" sz="24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4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4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4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4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4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4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4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4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r>
              <a:rPr lang="it-IT" sz="24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No, non funziona, non serve a niente!</a:t>
            </a:r>
            <a:endParaRPr lang="it-IT" sz="24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40954" y="5139612"/>
            <a:ext cx="1513114" cy="1513114"/>
          </a:xfrm>
          <a:prstGeom prst="rect">
            <a:avLst/>
          </a:prstGeom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3907996" y="2957250"/>
            <a:ext cx="4134992" cy="2813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660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66531" y="563143"/>
            <a:ext cx="1106610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Una Pausa di Consapevolezza…</a:t>
            </a: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r>
              <a:rPr lang="it-IT" sz="60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???</a:t>
            </a: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517" y="5587481"/>
            <a:ext cx="1055915" cy="1055915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3663" y="1271029"/>
            <a:ext cx="3593609" cy="36088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5886" y="1271029"/>
            <a:ext cx="3737591" cy="35272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Freccia a destra 3"/>
          <p:cNvSpPr/>
          <p:nvPr/>
        </p:nvSpPr>
        <p:spPr>
          <a:xfrm>
            <a:off x="5835007" y="2692892"/>
            <a:ext cx="746450" cy="765110"/>
          </a:xfrm>
          <a:prstGeom prst="rightArrow">
            <a:avLst/>
          </a:prstGeom>
          <a:solidFill>
            <a:srgbClr val="CC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6223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magin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91"/>
            <a:ext cx="12192000" cy="6893366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66531" y="563143"/>
            <a:ext cx="1106610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Una Pausa di Consapevolezza…</a:t>
            </a: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r>
              <a:rPr lang="it-IT" sz="3200" b="1" dirty="0" smtClean="0">
                <a:solidFill>
                  <a:schemeClr val="bg1"/>
                </a:solidFill>
                <a:latin typeface="Copperplate Gothic Light" panose="020E0507020206020404" pitchFamily="34" charset="0"/>
              </a:rPr>
              <a:t>Se non ti porta da non nessuna parte</a:t>
            </a:r>
          </a:p>
          <a:p>
            <a:pPr algn="ctr"/>
            <a:r>
              <a:rPr lang="it-IT" sz="3200" b="1" dirty="0" smtClean="0">
                <a:solidFill>
                  <a:schemeClr val="bg1"/>
                </a:solidFill>
                <a:latin typeface="Copperplate Gothic Light" panose="020E0507020206020404" pitchFamily="34" charset="0"/>
              </a:rPr>
              <a:t>È attività ludica!</a:t>
            </a: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517" y="5587481"/>
            <a:ext cx="1055915" cy="1055915"/>
          </a:xfrm>
          <a:prstGeom prst="rect">
            <a:avLst/>
          </a:prstGeom>
        </p:spPr>
      </p:pic>
      <p:grpSp>
        <p:nvGrpSpPr>
          <p:cNvPr id="16" name="Gruppo 15"/>
          <p:cNvGrpSpPr/>
          <p:nvPr/>
        </p:nvGrpSpPr>
        <p:grpSpPr>
          <a:xfrm>
            <a:off x="147737" y="3297636"/>
            <a:ext cx="2631232" cy="686574"/>
            <a:chOff x="1660849" y="2332652"/>
            <a:chExt cx="2631232" cy="686574"/>
          </a:xfrm>
        </p:grpSpPr>
        <p:sp>
          <p:nvSpPr>
            <p:cNvPr id="7" name="CasellaDiTesto 6"/>
            <p:cNvSpPr txBox="1"/>
            <p:nvPr/>
          </p:nvSpPr>
          <p:spPr>
            <a:xfrm>
              <a:off x="1660849" y="2372895"/>
              <a:ext cx="26312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chemeClr val="bg1"/>
                  </a:solidFill>
                  <a:latin typeface="Copperplate Gothic Light" panose="020E0507020206020404" pitchFamily="34" charset="0"/>
                </a:rPr>
                <a:t>Calmare</a:t>
              </a:r>
            </a:p>
            <a:p>
              <a:pPr algn="ctr"/>
              <a:r>
                <a:rPr lang="it-IT" dirty="0" smtClean="0">
                  <a:solidFill>
                    <a:schemeClr val="bg1"/>
                  </a:solidFill>
                  <a:latin typeface="Copperplate Gothic Light" panose="020E0507020206020404" pitchFamily="34" charset="0"/>
                </a:rPr>
                <a:t> la mente</a:t>
              </a:r>
              <a:endParaRPr lang="it-IT" dirty="0">
                <a:solidFill>
                  <a:schemeClr val="bg1"/>
                </a:solidFill>
                <a:latin typeface="Copperplate Gothic Light" panose="020E0507020206020404" pitchFamily="34" charset="0"/>
              </a:endParaRPr>
            </a:p>
          </p:txBody>
        </p:sp>
        <p:sp>
          <p:nvSpPr>
            <p:cNvPr id="11" name="Fumetto 1 10"/>
            <p:cNvSpPr/>
            <p:nvPr/>
          </p:nvSpPr>
          <p:spPr>
            <a:xfrm>
              <a:off x="2183363" y="2332652"/>
              <a:ext cx="1586204" cy="646331"/>
            </a:xfrm>
            <a:prstGeom prst="wedgeRectCallou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9" name="Gruppo 18"/>
          <p:cNvGrpSpPr/>
          <p:nvPr/>
        </p:nvGrpSpPr>
        <p:grpSpPr>
          <a:xfrm>
            <a:off x="3918858" y="1478601"/>
            <a:ext cx="1847461" cy="1063690"/>
            <a:chOff x="8770776" y="1474237"/>
            <a:chExt cx="1847461" cy="1063690"/>
          </a:xfrm>
        </p:grpSpPr>
        <p:sp>
          <p:nvSpPr>
            <p:cNvPr id="10" name="CasellaDiTesto 9"/>
            <p:cNvSpPr txBox="1"/>
            <p:nvPr/>
          </p:nvSpPr>
          <p:spPr>
            <a:xfrm>
              <a:off x="8770776" y="1735494"/>
              <a:ext cx="18474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rgbClr val="00B050"/>
                  </a:solidFill>
                  <a:latin typeface="Copperplate Gothic Light" panose="020E0507020206020404" pitchFamily="34" charset="0"/>
                </a:rPr>
                <a:t>Fermare il pensiero</a:t>
              </a:r>
              <a:endParaRPr lang="it-IT" dirty="0">
                <a:solidFill>
                  <a:srgbClr val="00B050"/>
                </a:solidFill>
                <a:latin typeface="Copperplate Gothic Light" panose="020E0507020206020404" pitchFamily="34" charset="0"/>
              </a:endParaRPr>
            </a:p>
          </p:txBody>
        </p:sp>
        <p:sp>
          <p:nvSpPr>
            <p:cNvPr id="12" name="Fumetto 2 11"/>
            <p:cNvSpPr/>
            <p:nvPr/>
          </p:nvSpPr>
          <p:spPr>
            <a:xfrm>
              <a:off x="8770776" y="1474237"/>
              <a:ext cx="1847461" cy="1063690"/>
            </a:xfrm>
            <a:prstGeom prst="wedgeRoundRectCallou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8" name="Gruppo 17"/>
          <p:cNvGrpSpPr/>
          <p:nvPr/>
        </p:nvGrpSpPr>
        <p:grpSpPr>
          <a:xfrm>
            <a:off x="9255967" y="3822539"/>
            <a:ext cx="2276670" cy="989044"/>
            <a:chOff x="6410130" y="2537927"/>
            <a:chExt cx="2276670" cy="989044"/>
          </a:xfrm>
        </p:grpSpPr>
        <p:sp>
          <p:nvSpPr>
            <p:cNvPr id="9" name="CasellaDiTesto 8"/>
            <p:cNvSpPr txBox="1"/>
            <p:nvPr/>
          </p:nvSpPr>
          <p:spPr>
            <a:xfrm>
              <a:off x="6512767" y="2701985"/>
              <a:ext cx="20713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rgbClr val="00B0F0"/>
                  </a:solidFill>
                  <a:latin typeface="Copperplate Gothic Light" panose="020E0507020206020404" pitchFamily="34" charset="0"/>
                </a:rPr>
                <a:t>Spegnere </a:t>
              </a:r>
            </a:p>
            <a:p>
              <a:pPr algn="ctr"/>
              <a:r>
                <a:rPr lang="it-IT" dirty="0" smtClean="0">
                  <a:solidFill>
                    <a:srgbClr val="00B0F0"/>
                  </a:solidFill>
                  <a:latin typeface="Copperplate Gothic Light" panose="020E0507020206020404" pitchFamily="34" charset="0"/>
                </a:rPr>
                <a:t>la mente</a:t>
              </a:r>
              <a:endParaRPr lang="it-IT" dirty="0">
                <a:solidFill>
                  <a:srgbClr val="00B0F0"/>
                </a:solidFill>
                <a:latin typeface="Copperplate Gothic Light" panose="020E0507020206020404" pitchFamily="34" charset="0"/>
              </a:endParaRPr>
            </a:p>
          </p:txBody>
        </p:sp>
        <p:sp>
          <p:nvSpPr>
            <p:cNvPr id="13" name="Fumetto 3 12"/>
            <p:cNvSpPr/>
            <p:nvPr/>
          </p:nvSpPr>
          <p:spPr>
            <a:xfrm>
              <a:off x="6410130" y="2537927"/>
              <a:ext cx="2276670" cy="989044"/>
            </a:xfrm>
            <a:prstGeom prst="wedgeEllipseCallou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7" name="Gruppo 16"/>
          <p:cNvGrpSpPr/>
          <p:nvPr/>
        </p:nvGrpSpPr>
        <p:grpSpPr>
          <a:xfrm>
            <a:off x="9218645" y="1701708"/>
            <a:ext cx="2313992" cy="1138335"/>
            <a:chOff x="2547257" y="4179325"/>
            <a:chExt cx="2313992" cy="1138335"/>
          </a:xfrm>
        </p:grpSpPr>
        <p:sp>
          <p:nvSpPr>
            <p:cNvPr id="14" name="Fumetto 4 13"/>
            <p:cNvSpPr/>
            <p:nvPr/>
          </p:nvSpPr>
          <p:spPr>
            <a:xfrm>
              <a:off x="2547257" y="4179325"/>
              <a:ext cx="2313992" cy="1138335"/>
            </a:xfrm>
            <a:prstGeom prst="cloudCallout">
              <a:avLst/>
            </a:prstGeom>
            <a:no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2547257" y="4556440"/>
              <a:ext cx="225800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>
                  <a:solidFill>
                    <a:srgbClr val="FFFF00"/>
                  </a:solidFill>
                  <a:latin typeface="Copperplate Gothic Light" panose="020E0507020206020404" pitchFamily="34" charset="0"/>
                </a:rPr>
                <a:t>meditare</a:t>
              </a:r>
              <a:endParaRPr lang="it-IT" dirty="0">
                <a:solidFill>
                  <a:srgbClr val="FFFF00"/>
                </a:solidFill>
                <a:latin typeface="Copperplate Gothic Light" panose="020E05070202060204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6390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082351"/>
            <a:ext cx="7095931" cy="5038531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66531" y="563143"/>
            <a:ext cx="1106610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Una Pausa di Consapevolezza…</a:t>
            </a: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517" y="5587481"/>
            <a:ext cx="1055915" cy="1055915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2127380" y="1082351"/>
            <a:ext cx="735252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pperplate Gothic Light" panose="020E0507020206020404" pitchFamily="34" charset="0"/>
              </a:rPr>
              <a:t>Intanto interiormente accade …</a:t>
            </a:r>
          </a:p>
          <a:p>
            <a:endParaRPr lang="it-IT" sz="2400" dirty="0">
              <a:solidFill>
                <a:schemeClr val="accent2">
                  <a:lumMod val="60000"/>
                  <a:lumOff val="40000"/>
                </a:schemeClr>
              </a:solidFill>
              <a:latin typeface="Copperplate Gothic Light" panose="020E0507020206020404" pitchFamily="34" charset="0"/>
            </a:endParaRPr>
          </a:p>
          <a:p>
            <a:endParaRPr lang="it-IT" sz="2400" dirty="0" smtClean="0">
              <a:solidFill>
                <a:schemeClr val="accent2">
                  <a:lumMod val="60000"/>
                  <a:lumOff val="40000"/>
                </a:schemeClr>
              </a:solidFill>
              <a:latin typeface="Copperplate Gothic Light" panose="020E0507020206020404" pitchFamily="34" charset="0"/>
            </a:endParaRPr>
          </a:p>
          <a:p>
            <a:endParaRPr lang="it-IT" dirty="0">
              <a:solidFill>
                <a:schemeClr val="accent2">
                  <a:lumMod val="60000"/>
                  <a:lumOff val="40000"/>
                </a:schemeClr>
              </a:solidFill>
              <a:latin typeface="Copperplate Gothic Light" panose="020E0507020206020404" pitchFamily="34" charset="0"/>
            </a:endParaRPr>
          </a:p>
          <a:p>
            <a:endParaRPr lang="it-IT" dirty="0" smtClean="0">
              <a:solidFill>
                <a:schemeClr val="accent2">
                  <a:lumMod val="60000"/>
                  <a:lumOff val="40000"/>
                </a:schemeClr>
              </a:solidFill>
              <a:latin typeface="Copperplate Gothic Light" panose="020E0507020206020404" pitchFamily="34" charset="0"/>
            </a:endParaRPr>
          </a:p>
          <a:p>
            <a:endParaRPr lang="it-IT" dirty="0">
              <a:solidFill>
                <a:schemeClr val="accent2">
                  <a:lumMod val="60000"/>
                  <a:lumOff val="40000"/>
                </a:schemeClr>
              </a:solidFill>
              <a:latin typeface="Copperplate Gothic Light" panose="020E0507020206020404" pitchFamily="34" charset="0"/>
            </a:endParaRPr>
          </a:p>
          <a:p>
            <a:endParaRPr lang="it-IT" dirty="0" smtClean="0">
              <a:solidFill>
                <a:schemeClr val="accent2">
                  <a:lumMod val="60000"/>
                  <a:lumOff val="40000"/>
                </a:schemeClr>
              </a:solidFill>
              <a:latin typeface="Copperplate Gothic Light" panose="020E0507020206020404" pitchFamily="34" charset="0"/>
            </a:endParaRPr>
          </a:p>
          <a:p>
            <a:endParaRPr lang="it-IT" dirty="0">
              <a:solidFill>
                <a:schemeClr val="accent2">
                  <a:lumMod val="60000"/>
                  <a:lumOff val="40000"/>
                </a:schemeClr>
              </a:solidFill>
              <a:latin typeface="Copperplate Gothic Light" panose="020E0507020206020404" pitchFamily="34" charset="0"/>
            </a:endParaRPr>
          </a:p>
          <a:p>
            <a:endParaRPr lang="it-IT" dirty="0" smtClean="0">
              <a:solidFill>
                <a:schemeClr val="accent2">
                  <a:lumMod val="60000"/>
                  <a:lumOff val="40000"/>
                </a:schemeClr>
              </a:solidFill>
              <a:latin typeface="Copperplate Gothic Light" panose="020E0507020206020404" pitchFamily="34" charset="0"/>
            </a:endParaRPr>
          </a:p>
          <a:p>
            <a:endParaRPr lang="it-IT" dirty="0">
              <a:solidFill>
                <a:schemeClr val="accent2">
                  <a:lumMod val="60000"/>
                  <a:lumOff val="40000"/>
                </a:schemeClr>
              </a:solidFill>
              <a:latin typeface="Copperplate Gothic Light" panose="020E0507020206020404" pitchFamily="34" charset="0"/>
            </a:endParaRPr>
          </a:p>
          <a:p>
            <a:endParaRPr lang="it-IT" dirty="0" smtClean="0">
              <a:solidFill>
                <a:schemeClr val="accent2">
                  <a:lumMod val="60000"/>
                  <a:lumOff val="40000"/>
                </a:schemeClr>
              </a:solidFill>
              <a:latin typeface="Copperplate Gothic Light" panose="020E0507020206020404" pitchFamily="34" charset="0"/>
            </a:endParaRPr>
          </a:p>
          <a:p>
            <a:endParaRPr lang="it-IT" dirty="0">
              <a:solidFill>
                <a:schemeClr val="accent2">
                  <a:lumMod val="60000"/>
                  <a:lumOff val="40000"/>
                </a:schemeClr>
              </a:solidFill>
              <a:latin typeface="Copperplate Gothic Light" panose="020E0507020206020404" pitchFamily="34" charset="0"/>
            </a:endParaRPr>
          </a:p>
          <a:p>
            <a:endParaRPr lang="it-IT" dirty="0" smtClean="0">
              <a:solidFill>
                <a:schemeClr val="accent2">
                  <a:lumMod val="60000"/>
                  <a:lumOff val="40000"/>
                </a:schemeClr>
              </a:solidFill>
              <a:latin typeface="Copperplate Gothic Light" panose="020E0507020206020404" pitchFamily="34" charset="0"/>
            </a:endParaRPr>
          </a:p>
          <a:p>
            <a:endParaRPr lang="it-IT" dirty="0">
              <a:solidFill>
                <a:schemeClr val="accent2">
                  <a:lumMod val="60000"/>
                  <a:lumOff val="40000"/>
                </a:schemeClr>
              </a:solidFill>
              <a:latin typeface="Copperplate Gothic Light" panose="020E0507020206020404" pitchFamily="34" charset="0"/>
            </a:endParaRPr>
          </a:p>
          <a:p>
            <a:endParaRPr lang="it-IT" dirty="0" smtClean="0">
              <a:solidFill>
                <a:schemeClr val="accent2">
                  <a:lumMod val="60000"/>
                  <a:lumOff val="40000"/>
                </a:schemeClr>
              </a:solidFill>
              <a:latin typeface="Copperplate Gothic Light" panose="020E0507020206020404" pitchFamily="34" charset="0"/>
            </a:endParaRPr>
          </a:p>
          <a:p>
            <a:endParaRPr lang="it-IT" dirty="0">
              <a:solidFill>
                <a:schemeClr val="accent2">
                  <a:lumMod val="60000"/>
                  <a:lumOff val="40000"/>
                </a:schemeClr>
              </a:solidFill>
              <a:latin typeface="Copperplate Gothic Light" panose="020E0507020206020404" pitchFamily="34" charset="0"/>
            </a:endParaRPr>
          </a:p>
          <a:p>
            <a:endParaRPr lang="it-IT" dirty="0" smtClean="0">
              <a:solidFill>
                <a:schemeClr val="accent2">
                  <a:lumMod val="60000"/>
                  <a:lumOff val="40000"/>
                </a:schemeClr>
              </a:solidFill>
              <a:latin typeface="Copperplate Gothic Light" panose="020E0507020206020404" pitchFamily="34" charset="0"/>
            </a:endParaRPr>
          </a:p>
          <a:p>
            <a:r>
              <a:rPr lang="it-IT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pperplate Gothic Light" panose="020E0507020206020404" pitchFamily="34" charset="0"/>
              </a:rPr>
              <a:t>L’io in lotta con se stesso non vince nulla!</a:t>
            </a:r>
            <a:endParaRPr lang="it-IT" sz="2000" dirty="0">
              <a:solidFill>
                <a:schemeClr val="accent2">
                  <a:lumMod val="60000"/>
                  <a:lumOff val="40000"/>
                </a:schemeClr>
              </a:solidFill>
              <a:latin typeface="Copperplate Gothic Light" panose="020E0507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532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66531" y="563143"/>
            <a:ext cx="1106610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Una Pausa di Consapevolezza…</a:t>
            </a: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517" y="5587481"/>
            <a:ext cx="1055915" cy="1055915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2743200" y="1604865"/>
            <a:ext cx="6531429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pperplate Gothic Light" panose="020E0507020206020404" pitchFamily="34" charset="0"/>
              </a:rPr>
              <a:t>L ’io in lotta </a:t>
            </a:r>
          </a:p>
          <a:p>
            <a:pPr algn="ctr"/>
            <a:r>
              <a:rPr lang="it-IT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pperplate Gothic Light" panose="020E0507020206020404" pitchFamily="34" charset="0"/>
              </a:rPr>
              <a:t>perde sempre qualcosa:</a:t>
            </a:r>
          </a:p>
          <a:p>
            <a:pPr algn="ctr"/>
            <a:endParaRPr lang="it-IT" sz="2800" dirty="0">
              <a:solidFill>
                <a:schemeClr val="accent2">
                  <a:lumMod val="60000"/>
                  <a:lumOff val="40000"/>
                </a:schemeClr>
              </a:solidFill>
              <a:latin typeface="Copperplate Gothic Light" panose="020E0507020206020404" pitchFamily="34" charset="0"/>
            </a:endParaRPr>
          </a:p>
          <a:p>
            <a:pPr algn="ctr"/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latin typeface="Copperplate Gothic Light" panose="020E0507020206020404" pitchFamily="34" charset="0"/>
              </a:rPr>
              <a:t>La salute</a:t>
            </a:r>
          </a:p>
          <a:p>
            <a:pPr algn="ctr"/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latin typeface="Copperplate Gothic Light" panose="020E0507020206020404" pitchFamily="34" charset="0"/>
              </a:rPr>
              <a:t>Le capacità di recupero</a:t>
            </a:r>
          </a:p>
          <a:p>
            <a:pPr algn="ctr"/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latin typeface="Copperplate Gothic Light" panose="020E0507020206020404" pitchFamily="34" charset="0"/>
              </a:rPr>
              <a:t>L’ autostima</a:t>
            </a:r>
          </a:p>
          <a:p>
            <a:pPr algn="ctr"/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latin typeface="Copperplate Gothic Light" panose="020E0507020206020404" pitchFamily="34" charset="0"/>
              </a:rPr>
              <a:t>L’ equilibrio</a:t>
            </a:r>
          </a:p>
          <a:p>
            <a:pPr algn="ctr"/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latin typeface="Copperplate Gothic Light" panose="020E0507020206020404" pitchFamily="34" charset="0"/>
              </a:rPr>
              <a:t>Gli  affetti</a:t>
            </a:r>
          </a:p>
          <a:p>
            <a:pPr algn="ctr"/>
            <a:r>
              <a:rPr lang="it-IT" sz="2800" b="1" dirty="0" smtClean="0">
                <a:solidFill>
                  <a:schemeClr val="accent2">
                    <a:lumMod val="75000"/>
                  </a:schemeClr>
                </a:solidFill>
                <a:latin typeface="Copperplate Gothic Light" panose="020E0507020206020404" pitchFamily="34" charset="0"/>
              </a:rPr>
              <a:t>…</a:t>
            </a:r>
          </a:p>
          <a:p>
            <a:pPr algn="ctr"/>
            <a:endParaRPr lang="it-IT" sz="2800" dirty="0">
              <a:solidFill>
                <a:schemeClr val="accent2">
                  <a:lumMod val="60000"/>
                  <a:lumOff val="40000"/>
                </a:schemeClr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800" dirty="0">
              <a:solidFill>
                <a:schemeClr val="accent2">
                  <a:lumMod val="60000"/>
                  <a:lumOff val="40000"/>
                </a:schemeClr>
              </a:solidFill>
              <a:latin typeface="Copperplate Gothic Light" panose="020E0507020206020404" pitchFamily="34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</a:blip>
          <a:stretch>
            <a:fillRect/>
          </a:stretch>
        </p:blipFill>
        <p:spPr>
          <a:xfrm>
            <a:off x="1850573" y="2770070"/>
            <a:ext cx="2926700" cy="3704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8066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070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80" y="1301004"/>
            <a:ext cx="5035587" cy="5556996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5" name="CasellaDiTesto 4"/>
          <p:cNvSpPr txBox="1"/>
          <p:nvPr/>
        </p:nvSpPr>
        <p:spPr>
          <a:xfrm>
            <a:off x="503853" y="518642"/>
            <a:ext cx="11066106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Una Pausa di Consapevolezza…</a:t>
            </a: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r>
              <a:rPr lang="it-IT" sz="28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La confusione, </a:t>
            </a:r>
          </a:p>
          <a:p>
            <a:pPr algn="ctr"/>
            <a:r>
              <a:rPr lang="it-IT" sz="28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le paure</a:t>
            </a:r>
          </a:p>
          <a:p>
            <a:pPr algn="ctr"/>
            <a:r>
              <a:rPr lang="it-IT" sz="28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I conflitti</a:t>
            </a:r>
          </a:p>
          <a:p>
            <a:pPr algn="ctr"/>
            <a:r>
              <a:rPr lang="it-IT" sz="28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L’incostanza</a:t>
            </a:r>
          </a:p>
          <a:p>
            <a:pPr algn="ctr"/>
            <a:endParaRPr lang="it-IT" sz="28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r>
              <a:rPr lang="it-IT" sz="28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E attuare cambiamenti !</a:t>
            </a: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517" y="5587481"/>
            <a:ext cx="1055915" cy="1055915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2771192" y="1450122"/>
            <a:ext cx="653142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pperplate Gothic Light" panose="020E0507020206020404" pitchFamily="34" charset="0"/>
              </a:rPr>
              <a:t>Un percorso di consapevolezza serve a guardare </a:t>
            </a:r>
          </a:p>
          <a:p>
            <a:pPr algn="ctr"/>
            <a:endParaRPr lang="it-IT" sz="2800" dirty="0">
              <a:solidFill>
                <a:schemeClr val="accent2">
                  <a:lumMod val="60000"/>
                  <a:lumOff val="40000"/>
                </a:schemeClr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800" dirty="0">
              <a:solidFill>
                <a:schemeClr val="accent2">
                  <a:lumMod val="60000"/>
                  <a:lumOff val="40000"/>
                </a:schemeClr>
              </a:solidFill>
              <a:latin typeface="Copperplate Gothic Light" panose="020E0507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1899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070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380931" y="733246"/>
            <a:ext cx="1106610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Una Pausa di Consapevolezza…</a:t>
            </a: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r>
              <a:rPr lang="it-IT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pperplate Gothic Light" panose="020E0507020206020404" pitchFamily="34" charset="0"/>
              </a:rPr>
              <a:t>L’essere umano è mutevole</a:t>
            </a:r>
          </a:p>
          <a:p>
            <a:pPr algn="ctr"/>
            <a:r>
              <a:rPr lang="it-IT" sz="3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pperplate Gothic Light" panose="020E0507020206020404" pitchFamily="34" charset="0"/>
              </a:rPr>
              <a:t>Quindi può cambiare !</a:t>
            </a: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r>
              <a:rPr lang="it-IT" sz="20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Può cambiare direzione</a:t>
            </a:r>
          </a:p>
          <a:p>
            <a:pPr algn="ctr"/>
            <a:r>
              <a:rPr lang="it-IT" sz="20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Stile di vita</a:t>
            </a:r>
          </a:p>
          <a:p>
            <a:pPr algn="ctr"/>
            <a:r>
              <a:rPr lang="it-IT" sz="20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Alimentazione</a:t>
            </a:r>
          </a:p>
          <a:p>
            <a:pPr algn="ctr"/>
            <a:r>
              <a:rPr lang="it-IT" sz="20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Percezioni</a:t>
            </a:r>
          </a:p>
          <a:p>
            <a:pPr algn="ctr"/>
            <a:r>
              <a:rPr lang="it-IT" sz="20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Emotività</a:t>
            </a:r>
          </a:p>
          <a:p>
            <a:pPr algn="ctr"/>
            <a:r>
              <a:rPr lang="it-IT" sz="2000" b="1" dirty="0" smtClean="0">
                <a:solidFill>
                  <a:srgbClr val="CC0066"/>
                </a:solidFill>
                <a:latin typeface="Copperplate Gothic Light" panose="020E0507020206020404" pitchFamily="34" charset="0"/>
              </a:rPr>
              <a:t>Comportamenti</a:t>
            </a: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r>
              <a:rPr lang="it-IT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pperplate Gothic Light" panose="020E0507020206020404" pitchFamily="34" charset="0"/>
              </a:rPr>
              <a:t>Basta prenderlo per mano e accompagnarlo</a:t>
            </a:r>
          </a:p>
          <a:p>
            <a:pPr algn="ctr"/>
            <a:r>
              <a:rPr lang="it-IT" sz="20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pperplate Gothic Light" panose="020E0507020206020404" pitchFamily="34" charset="0"/>
              </a:rPr>
              <a:t>Per questo si chiama percorso!</a:t>
            </a: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>
              <a:solidFill>
                <a:srgbClr val="CC0066"/>
              </a:solidFill>
              <a:latin typeface="Copperplate Gothic Light" panose="020E0507020206020404" pitchFamily="34" charset="0"/>
            </a:endParaRPr>
          </a:p>
          <a:p>
            <a:pPr algn="ctr"/>
            <a:endParaRPr lang="it-IT" sz="2000" b="1" dirty="0" smtClean="0">
              <a:solidFill>
                <a:srgbClr val="CC0066"/>
              </a:solidFill>
              <a:latin typeface="Copperplate Gothic Light" panose="020E0507020206020404" pitchFamily="34" charset="0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5517" y="5587481"/>
            <a:ext cx="1055915" cy="1055915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-1628192" y="1628192"/>
            <a:ext cx="6858000" cy="3601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8196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197</Words>
  <Application>Microsoft Office PowerPoint</Application>
  <PresentationFormat>Widescreen</PresentationFormat>
  <Paragraphs>156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Copperplate Gothic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 Amba Academy</dc:creator>
  <cp:lastModifiedBy>Ma Amba Academy</cp:lastModifiedBy>
  <cp:revision>12</cp:revision>
  <dcterms:created xsi:type="dcterms:W3CDTF">2022-09-30T07:10:07Z</dcterms:created>
  <dcterms:modified xsi:type="dcterms:W3CDTF">2022-09-30T09:02:53Z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336223</vt:lpwstr>
  </property>
  <property fmtid="{D5CDD505-2E9C-101B-9397-08002B2CF9AE}" name="NXPowerLiteSettings" pid="3">
    <vt:lpwstr>E700052003A000</vt:lpwstr>
  </property>
  <property fmtid="{D5CDD505-2E9C-101B-9397-08002B2CF9AE}" name="NXPowerLiteVersion" pid="4">
    <vt:lpwstr>D9.1.7</vt:lpwstr>
  </property>
</Properties>
</file>