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585" r:id="rId2"/>
    <p:sldId id="588" r:id="rId3"/>
    <p:sldId id="535" r:id="rId4"/>
    <p:sldId id="560" r:id="rId5"/>
    <p:sldId id="528" r:id="rId6"/>
    <p:sldId id="568" r:id="rId7"/>
    <p:sldId id="267" r:id="rId8"/>
    <p:sldId id="548" r:id="rId9"/>
    <p:sldId id="559" r:id="rId10"/>
    <p:sldId id="264" r:id="rId11"/>
    <p:sldId id="521" r:id="rId12"/>
    <p:sldId id="258" r:id="rId13"/>
    <p:sldId id="257" r:id="rId14"/>
    <p:sldId id="294" r:id="rId15"/>
    <p:sldId id="587" r:id="rId16"/>
    <p:sldId id="546" r:id="rId17"/>
    <p:sldId id="348" r:id="rId18"/>
    <p:sldId id="262" r:id="rId19"/>
    <p:sldId id="265" r:id="rId20"/>
    <p:sldId id="298" r:id="rId21"/>
    <p:sldId id="534" r:id="rId22"/>
    <p:sldId id="289" r:id="rId23"/>
    <p:sldId id="544" r:id="rId24"/>
    <p:sldId id="443" r:id="rId25"/>
    <p:sldId id="589" r:id="rId26"/>
    <p:sldId id="260" r:id="rId27"/>
    <p:sldId id="337" r:id="rId28"/>
    <p:sldId id="551" r:id="rId29"/>
    <p:sldId id="487" r:id="rId30"/>
    <p:sldId id="577" r:id="rId31"/>
    <p:sldId id="572" r:id="rId32"/>
    <p:sldId id="292" r:id="rId33"/>
    <p:sldId id="578" r:id="rId34"/>
    <p:sldId id="525" r:id="rId35"/>
    <p:sldId id="584" r:id="rId36"/>
    <p:sldId id="343" r:id="rId37"/>
    <p:sldId id="563" r:id="rId38"/>
    <p:sldId id="561" r:id="rId39"/>
    <p:sldId id="449" r:id="rId40"/>
    <p:sldId id="272" r:id="rId41"/>
    <p:sldId id="440" r:id="rId42"/>
    <p:sldId id="543" r:id="rId43"/>
    <p:sldId id="293" r:id="rId44"/>
    <p:sldId id="580" r:id="rId45"/>
    <p:sldId id="554" r:id="rId46"/>
    <p:sldId id="574" r:id="rId47"/>
    <p:sldId id="581" r:id="rId4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27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00FF5-BAB7-457E-9107-C13121DFC3A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777EAF1-9689-4C13-A232-7B5F4C709197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</a:t>
          </a:r>
          <a:r>
            <a:rPr lang="it-I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processo della sedentarietà</a:t>
          </a:r>
        </a:p>
      </dgm:t>
    </dgm:pt>
    <dgm:pt modelId="{8441DFCB-88AF-4407-9A05-003A75C1F8BE}" type="parTrans" cxnId="{1F8568DB-C326-4133-8466-6C6DE947E0B7}">
      <dgm:prSet/>
      <dgm:spPr/>
      <dgm:t>
        <a:bodyPr/>
        <a:lstStyle/>
        <a:p>
          <a:endParaRPr lang="it-IT"/>
        </a:p>
      </dgm:t>
    </dgm:pt>
    <dgm:pt modelId="{0430374B-60D1-4B44-BDCB-8A0A73CDFC2C}" type="sibTrans" cxnId="{1F8568DB-C326-4133-8466-6C6DE947E0B7}">
      <dgm:prSet/>
      <dgm:spPr/>
      <dgm:t>
        <a:bodyPr/>
        <a:lstStyle/>
        <a:p>
          <a:endParaRPr lang="it-IT"/>
        </a:p>
      </dgm:t>
    </dgm:pt>
    <dgm:pt modelId="{404CEE83-E848-429A-BDD6-A04DBC3FFCD9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Abitudini Sedentarie </a:t>
          </a:r>
        </a:p>
      </dgm:t>
    </dgm:pt>
    <dgm:pt modelId="{FFA23B2E-7230-454F-8B75-13A46D10ECA8}" type="parTrans" cxnId="{1F98BC5E-380F-40A8-9622-230FF1A3281A}">
      <dgm:prSet/>
      <dgm:spPr/>
      <dgm:t>
        <a:bodyPr/>
        <a:lstStyle/>
        <a:p>
          <a:endParaRPr lang="it-IT"/>
        </a:p>
      </dgm:t>
    </dgm:pt>
    <dgm:pt modelId="{E28D13E1-5BFF-406B-963C-E523B4EF8180}" type="sibTrans" cxnId="{1F98BC5E-380F-40A8-9622-230FF1A3281A}">
      <dgm:prSet/>
      <dgm:spPr>
        <a:solidFill>
          <a:srgbClr val="C00000"/>
        </a:solidFill>
      </dgm:spPr>
      <dgm:t>
        <a:bodyPr/>
        <a:lstStyle/>
        <a:p>
          <a:endParaRPr lang="it-IT"/>
        </a:p>
      </dgm:t>
    </dgm:pt>
    <dgm:pt modelId="{FBE3374B-5602-4647-80A4-1C9A6B0829CA}">
      <dgm:prSet phldrT="[Tes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it-IT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Ridotti  Livelli di Attività Fisica</a:t>
          </a:r>
        </a:p>
      </dgm:t>
    </dgm:pt>
    <dgm:pt modelId="{733ED697-1CA2-43BD-944A-4AFE485BC11D}" type="parTrans" cxnId="{E2C69F53-7A44-4DEC-B71E-DD0692F36B53}">
      <dgm:prSet/>
      <dgm:spPr/>
      <dgm:t>
        <a:bodyPr/>
        <a:lstStyle/>
        <a:p>
          <a:endParaRPr lang="it-IT"/>
        </a:p>
      </dgm:t>
    </dgm:pt>
    <dgm:pt modelId="{90DAECA7-7928-481E-A03C-FF8E6E0E0F58}" type="sibTrans" cxnId="{E2C69F53-7A44-4DEC-B71E-DD0692F36B53}">
      <dgm:prSet/>
      <dgm:spPr>
        <a:solidFill>
          <a:schemeClr val="tx1"/>
        </a:solidFill>
      </dgm:spPr>
      <dgm:t>
        <a:bodyPr/>
        <a:lstStyle/>
        <a:p>
          <a:endParaRPr lang="it-IT"/>
        </a:p>
      </dgm:t>
    </dgm:pt>
    <dgm:pt modelId="{1108A9AD-2E2D-4432-9909-6CD77FDE47C2}">
      <dgm:prSet phldrT="[Testo]" custT="1"/>
      <dgm:spPr/>
      <dgm:t>
        <a:bodyPr/>
        <a:lstStyle/>
        <a:p>
          <a:r>
            <a:rPr lang="it-IT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Sovrappeso ed obesità</a:t>
          </a:r>
        </a:p>
      </dgm:t>
    </dgm:pt>
    <dgm:pt modelId="{744C59D5-66C4-4594-B396-EAA15ED3F427}" type="parTrans" cxnId="{1BC98E36-761E-4D7F-A8A0-244C8F255738}">
      <dgm:prSet/>
      <dgm:spPr/>
      <dgm:t>
        <a:bodyPr/>
        <a:lstStyle/>
        <a:p>
          <a:endParaRPr lang="it-IT"/>
        </a:p>
      </dgm:t>
    </dgm:pt>
    <dgm:pt modelId="{25961A06-8C63-44FC-9937-3446C3C89FD5}" type="sibTrans" cxnId="{1BC98E36-761E-4D7F-A8A0-244C8F255738}">
      <dgm:prSet/>
      <dgm:spPr>
        <a:solidFill>
          <a:srgbClr val="7030A0">
            <a:alpha val="91000"/>
          </a:srgbClr>
        </a:solidFill>
      </dgm:spPr>
      <dgm:t>
        <a:bodyPr/>
        <a:lstStyle/>
        <a:p>
          <a:endParaRPr lang="it-IT"/>
        </a:p>
      </dgm:t>
    </dgm:pt>
    <dgm:pt modelId="{F02F2864-E957-4D67-8FC6-AE5DB020370E}">
      <dgm:prSet phldrT="[Testo]" custT="1"/>
      <dgm:spPr>
        <a:solidFill>
          <a:srgbClr val="FF33CC"/>
        </a:solidFill>
      </dgm:spPr>
      <dgm:t>
        <a:bodyPr/>
        <a:lstStyle/>
        <a:p>
          <a:r>
            <a:rPr lang="it-IT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Rinuncia all'attività fisica e sportiva</a:t>
          </a:r>
        </a:p>
      </dgm:t>
    </dgm:pt>
    <dgm:pt modelId="{EED43B5C-34C5-4963-BC87-B308AB791E12}" type="parTrans" cxnId="{B655FCF5-1694-4D47-B708-5A59E6C393CF}">
      <dgm:prSet/>
      <dgm:spPr/>
      <dgm:t>
        <a:bodyPr/>
        <a:lstStyle/>
        <a:p>
          <a:endParaRPr lang="it-IT"/>
        </a:p>
      </dgm:t>
    </dgm:pt>
    <dgm:pt modelId="{9127E258-CBCA-49FC-AAD5-30D518AEF6BF}" type="sibTrans" cxnId="{B655FCF5-1694-4D47-B708-5A59E6C393CF}">
      <dgm:prSet/>
      <dgm:spPr>
        <a:solidFill>
          <a:srgbClr val="FF0000"/>
        </a:solidFill>
      </dgm:spPr>
      <dgm:t>
        <a:bodyPr/>
        <a:lstStyle/>
        <a:p>
          <a:endParaRPr lang="it-IT"/>
        </a:p>
      </dgm:t>
    </dgm:pt>
    <dgm:pt modelId="{AD7268EC-C26D-48A0-B503-6A737EBF0B60}">
      <dgm:prSet custT="1"/>
      <dgm:spPr>
        <a:solidFill>
          <a:srgbClr val="FFC000"/>
        </a:solidFill>
      </dgm:spPr>
      <dgm:t>
        <a:bodyPr/>
        <a:lstStyle/>
        <a:p>
          <a:r>
            <a:rPr lang="it-IT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Bassi Livelli di Prestazione   motoria</a:t>
          </a:r>
        </a:p>
      </dgm:t>
    </dgm:pt>
    <dgm:pt modelId="{1F40F7B1-180F-45CF-862D-176EB5CDE34F}" type="parTrans" cxnId="{4BACAAFB-F743-40BE-86B6-B77D0F3875D9}">
      <dgm:prSet/>
      <dgm:spPr/>
      <dgm:t>
        <a:bodyPr/>
        <a:lstStyle/>
        <a:p>
          <a:endParaRPr lang="it-IT"/>
        </a:p>
      </dgm:t>
    </dgm:pt>
    <dgm:pt modelId="{AA58DCB8-E35A-4E48-89D3-36FE469D0B24}" type="sibTrans" cxnId="{4BACAAFB-F743-40BE-86B6-B77D0F3875D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C1FB2F2C-A1E6-4CF6-B8BA-42F96D1B0051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Ridotte opportunità di apprendimento motorio</a:t>
          </a:r>
        </a:p>
      </dgm:t>
    </dgm:pt>
    <dgm:pt modelId="{97A2097E-BA1A-4611-A71A-0CAEB99C2D33}" type="parTrans" cxnId="{C81BE53C-5A03-499E-9B6A-1F85A1FA111A}">
      <dgm:prSet/>
      <dgm:spPr/>
      <dgm:t>
        <a:bodyPr/>
        <a:lstStyle/>
        <a:p>
          <a:endParaRPr lang="it-IT"/>
        </a:p>
      </dgm:t>
    </dgm:pt>
    <dgm:pt modelId="{87559390-0A36-4808-B83F-C245A78FFB04}" type="sibTrans" cxnId="{C81BE53C-5A03-499E-9B6A-1F85A1FA111A}">
      <dgm:prSet/>
      <dgm:spPr/>
      <dgm:t>
        <a:bodyPr/>
        <a:lstStyle/>
        <a:p>
          <a:endParaRPr lang="it-IT"/>
        </a:p>
      </dgm:t>
    </dgm:pt>
    <dgm:pt modelId="{4FAA3A46-A2F3-4649-8F8C-C4054B6677F4}" type="pres">
      <dgm:prSet presAssocID="{4A700FF5-BAB7-457E-9107-C13121DFC3A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83F84E-7155-4150-A068-9351492FD635}" type="pres">
      <dgm:prSet presAssocID="{8777EAF1-9689-4C13-A232-7B5F4C709197}" presName="centerShape" presStyleLbl="node0" presStyleIdx="0" presStyleCnt="1" custScaleX="127294"/>
      <dgm:spPr/>
    </dgm:pt>
    <dgm:pt modelId="{B5FD3832-DDBC-44AC-BCC9-4127D7D93CDB}" type="pres">
      <dgm:prSet presAssocID="{404CEE83-E848-429A-BDD6-A04DBC3FFCD9}" presName="node" presStyleLbl="node1" presStyleIdx="0" presStyleCnt="6" custScaleX="129028">
        <dgm:presLayoutVars>
          <dgm:bulletEnabled val="1"/>
        </dgm:presLayoutVars>
      </dgm:prSet>
      <dgm:spPr/>
    </dgm:pt>
    <dgm:pt modelId="{D37845F1-C132-474C-A7C1-F15C062E6141}" type="pres">
      <dgm:prSet presAssocID="{404CEE83-E848-429A-BDD6-A04DBC3FFCD9}" presName="dummy" presStyleCnt="0"/>
      <dgm:spPr/>
    </dgm:pt>
    <dgm:pt modelId="{E6CF8584-C7BD-4D34-BAB8-82E4DB29B9B3}" type="pres">
      <dgm:prSet presAssocID="{E28D13E1-5BFF-406B-963C-E523B4EF8180}" presName="sibTrans" presStyleLbl="sibTrans2D1" presStyleIdx="0" presStyleCnt="6"/>
      <dgm:spPr/>
    </dgm:pt>
    <dgm:pt modelId="{815BF14D-05C7-47DD-8452-C4619976FB23}" type="pres">
      <dgm:prSet presAssocID="{FBE3374B-5602-4647-80A4-1C9A6B0829CA}" presName="node" presStyleLbl="node1" presStyleIdx="1" presStyleCnt="6" custScaleX="143814" custScaleY="101113">
        <dgm:presLayoutVars>
          <dgm:bulletEnabled val="1"/>
        </dgm:presLayoutVars>
      </dgm:prSet>
      <dgm:spPr/>
    </dgm:pt>
    <dgm:pt modelId="{DD8F1445-B9C8-43BC-A51E-AD75A4283C20}" type="pres">
      <dgm:prSet presAssocID="{FBE3374B-5602-4647-80A4-1C9A6B0829CA}" presName="dummy" presStyleCnt="0"/>
      <dgm:spPr/>
    </dgm:pt>
    <dgm:pt modelId="{77EBA6F6-3EFF-4FBD-9189-E8B1E5A48CA9}" type="pres">
      <dgm:prSet presAssocID="{90DAECA7-7928-481E-A03C-FF8E6E0E0F58}" presName="sibTrans" presStyleLbl="sibTrans2D1" presStyleIdx="1" presStyleCnt="6"/>
      <dgm:spPr/>
    </dgm:pt>
    <dgm:pt modelId="{8C051D29-2E9A-4B01-BE2D-03839EEF3B6F}" type="pres">
      <dgm:prSet presAssocID="{C1FB2F2C-A1E6-4CF6-B8BA-42F96D1B0051}" presName="node" presStyleLbl="node1" presStyleIdx="2" presStyleCnt="6" custScaleX="143564" custScaleY="91203">
        <dgm:presLayoutVars>
          <dgm:bulletEnabled val="1"/>
        </dgm:presLayoutVars>
      </dgm:prSet>
      <dgm:spPr/>
    </dgm:pt>
    <dgm:pt modelId="{9B9E4EC6-61A1-4FD1-A8D0-4F388338B963}" type="pres">
      <dgm:prSet presAssocID="{C1FB2F2C-A1E6-4CF6-B8BA-42F96D1B0051}" presName="dummy" presStyleCnt="0"/>
      <dgm:spPr/>
    </dgm:pt>
    <dgm:pt modelId="{CD676BBB-740E-48A2-AC19-CFF6396FFABA}" type="pres">
      <dgm:prSet presAssocID="{87559390-0A36-4808-B83F-C245A78FFB04}" presName="sibTrans" presStyleLbl="sibTrans2D1" presStyleIdx="2" presStyleCnt="6"/>
      <dgm:spPr/>
    </dgm:pt>
    <dgm:pt modelId="{9448A9B5-4B68-46DE-8599-DC48F6DD3351}" type="pres">
      <dgm:prSet presAssocID="{AD7268EC-C26D-48A0-B503-6A737EBF0B60}" presName="node" presStyleLbl="node1" presStyleIdx="3" presStyleCnt="6" custScaleX="175498">
        <dgm:presLayoutVars>
          <dgm:bulletEnabled val="1"/>
        </dgm:presLayoutVars>
      </dgm:prSet>
      <dgm:spPr/>
    </dgm:pt>
    <dgm:pt modelId="{4EA32AF7-E52D-44DF-A7C7-1359BDAAF8FD}" type="pres">
      <dgm:prSet presAssocID="{AD7268EC-C26D-48A0-B503-6A737EBF0B60}" presName="dummy" presStyleCnt="0"/>
      <dgm:spPr/>
    </dgm:pt>
    <dgm:pt modelId="{E6C5F05D-A074-4278-9289-9D77C2647EC7}" type="pres">
      <dgm:prSet presAssocID="{AA58DCB8-E35A-4E48-89D3-36FE469D0B24}" presName="sibTrans" presStyleLbl="sibTrans2D1" presStyleIdx="3" presStyleCnt="6" custScaleX="99637"/>
      <dgm:spPr/>
    </dgm:pt>
    <dgm:pt modelId="{10BDC1DF-4BD4-4FCF-9043-7E4B6DA6524E}" type="pres">
      <dgm:prSet presAssocID="{1108A9AD-2E2D-4432-9909-6CD77FDE47C2}" presName="node" presStyleLbl="node1" presStyleIdx="4" presStyleCnt="6" custScaleX="133516">
        <dgm:presLayoutVars>
          <dgm:bulletEnabled val="1"/>
        </dgm:presLayoutVars>
      </dgm:prSet>
      <dgm:spPr/>
    </dgm:pt>
    <dgm:pt modelId="{B62638B7-16BF-4A67-9F60-158F73A95F0C}" type="pres">
      <dgm:prSet presAssocID="{1108A9AD-2E2D-4432-9909-6CD77FDE47C2}" presName="dummy" presStyleCnt="0"/>
      <dgm:spPr/>
    </dgm:pt>
    <dgm:pt modelId="{12853195-7A73-432B-B712-1B25821832F9}" type="pres">
      <dgm:prSet presAssocID="{25961A06-8C63-44FC-9937-3446C3C89FD5}" presName="sibTrans" presStyleLbl="sibTrans2D1" presStyleIdx="4" presStyleCnt="6"/>
      <dgm:spPr/>
    </dgm:pt>
    <dgm:pt modelId="{CF15981C-8877-47E5-A97D-B1C666A5192E}" type="pres">
      <dgm:prSet presAssocID="{F02F2864-E957-4D67-8FC6-AE5DB020370E}" presName="node" presStyleLbl="node1" presStyleIdx="5" presStyleCnt="6" custScaleX="146313">
        <dgm:presLayoutVars>
          <dgm:bulletEnabled val="1"/>
        </dgm:presLayoutVars>
      </dgm:prSet>
      <dgm:spPr/>
    </dgm:pt>
    <dgm:pt modelId="{9939ED02-BFAA-422A-8C47-206217A2D2BF}" type="pres">
      <dgm:prSet presAssocID="{F02F2864-E957-4D67-8FC6-AE5DB020370E}" presName="dummy" presStyleCnt="0"/>
      <dgm:spPr/>
    </dgm:pt>
    <dgm:pt modelId="{A817C313-B41B-4D31-A8D7-AAC0467FEC5F}" type="pres">
      <dgm:prSet presAssocID="{9127E258-CBCA-49FC-AAD5-30D518AEF6BF}" presName="sibTrans" presStyleLbl="sibTrans2D1" presStyleIdx="5" presStyleCnt="6"/>
      <dgm:spPr/>
    </dgm:pt>
  </dgm:ptLst>
  <dgm:cxnLst>
    <dgm:cxn modelId="{DA1AE213-0D54-4353-BF20-2985ACA7B1E0}" type="presOf" srcId="{AA58DCB8-E35A-4E48-89D3-36FE469D0B24}" destId="{E6C5F05D-A074-4278-9289-9D77C2647EC7}" srcOrd="0" destOrd="0" presId="urn:microsoft.com/office/officeart/2005/8/layout/radial6"/>
    <dgm:cxn modelId="{02DF2E18-CDF4-4592-9356-20B2C07C8D94}" type="presOf" srcId="{4A700FF5-BAB7-457E-9107-C13121DFC3A3}" destId="{4FAA3A46-A2F3-4649-8F8C-C4054B6677F4}" srcOrd="0" destOrd="0" presId="urn:microsoft.com/office/officeart/2005/8/layout/radial6"/>
    <dgm:cxn modelId="{FD11601B-D402-41C3-9B42-A21A7C275F24}" type="presOf" srcId="{90DAECA7-7928-481E-A03C-FF8E6E0E0F58}" destId="{77EBA6F6-3EFF-4FBD-9189-E8B1E5A48CA9}" srcOrd="0" destOrd="0" presId="urn:microsoft.com/office/officeart/2005/8/layout/radial6"/>
    <dgm:cxn modelId="{1BC98E36-761E-4D7F-A8A0-244C8F255738}" srcId="{8777EAF1-9689-4C13-A232-7B5F4C709197}" destId="{1108A9AD-2E2D-4432-9909-6CD77FDE47C2}" srcOrd="4" destOrd="0" parTransId="{744C59D5-66C4-4594-B396-EAA15ED3F427}" sibTransId="{25961A06-8C63-44FC-9937-3446C3C89FD5}"/>
    <dgm:cxn modelId="{3FB69238-59BC-49F1-BB5D-F6D605DF922A}" type="presOf" srcId="{8777EAF1-9689-4C13-A232-7B5F4C709197}" destId="{6383F84E-7155-4150-A068-9351492FD635}" srcOrd="0" destOrd="0" presId="urn:microsoft.com/office/officeart/2005/8/layout/radial6"/>
    <dgm:cxn modelId="{C81BE53C-5A03-499E-9B6A-1F85A1FA111A}" srcId="{8777EAF1-9689-4C13-A232-7B5F4C709197}" destId="{C1FB2F2C-A1E6-4CF6-B8BA-42F96D1B0051}" srcOrd="2" destOrd="0" parTransId="{97A2097E-BA1A-4611-A71A-0CAEB99C2D33}" sibTransId="{87559390-0A36-4808-B83F-C245A78FFB04}"/>
    <dgm:cxn modelId="{1F98BC5E-380F-40A8-9622-230FF1A3281A}" srcId="{8777EAF1-9689-4C13-A232-7B5F4C709197}" destId="{404CEE83-E848-429A-BDD6-A04DBC3FFCD9}" srcOrd="0" destOrd="0" parTransId="{FFA23B2E-7230-454F-8B75-13A46D10ECA8}" sibTransId="{E28D13E1-5BFF-406B-963C-E523B4EF8180}"/>
    <dgm:cxn modelId="{8619F060-D257-4CC4-89B7-7EB905E65E1F}" type="presOf" srcId="{C1FB2F2C-A1E6-4CF6-B8BA-42F96D1B0051}" destId="{8C051D29-2E9A-4B01-BE2D-03839EEF3B6F}" srcOrd="0" destOrd="0" presId="urn:microsoft.com/office/officeart/2005/8/layout/radial6"/>
    <dgm:cxn modelId="{12D35066-D660-44ED-9520-BAB304D4B2AB}" type="presOf" srcId="{25961A06-8C63-44FC-9937-3446C3C89FD5}" destId="{12853195-7A73-432B-B712-1B25821832F9}" srcOrd="0" destOrd="0" presId="urn:microsoft.com/office/officeart/2005/8/layout/radial6"/>
    <dgm:cxn modelId="{546E876C-4D19-46B5-9DF3-B861BC84B8B1}" type="presOf" srcId="{1108A9AD-2E2D-4432-9909-6CD77FDE47C2}" destId="{10BDC1DF-4BD4-4FCF-9043-7E4B6DA6524E}" srcOrd="0" destOrd="0" presId="urn:microsoft.com/office/officeart/2005/8/layout/radial6"/>
    <dgm:cxn modelId="{188BD64E-5A22-4318-84C8-5988BC922AA9}" type="presOf" srcId="{F02F2864-E957-4D67-8FC6-AE5DB020370E}" destId="{CF15981C-8877-47E5-A97D-B1C666A5192E}" srcOrd="0" destOrd="0" presId="urn:microsoft.com/office/officeart/2005/8/layout/radial6"/>
    <dgm:cxn modelId="{E2C69F53-7A44-4DEC-B71E-DD0692F36B53}" srcId="{8777EAF1-9689-4C13-A232-7B5F4C709197}" destId="{FBE3374B-5602-4647-80A4-1C9A6B0829CA}" srcOrd="1" destOrd="0" parTransId="{733ED697-1CA2-43BD-944A-4AFE485BC11D}" sibTransId="{90DAECA7-7928-481E-A03C-FF8E6E0E0F58}"/>
    <dgm:cxn modelId="{06C0C255-D21A-4CCE-B4F2-7901382B0107}" type="presOf" srcId="{9127E258-CBCA-49FC-AAD5-30D518AEF6BF}" destId="{A817C313-B41B-4D31-A8D7-AAC0467FEC5F}" srcOrd="0" destOrd="0" presId="urn:microsoft.com/office/officeart/2005/8/layout/radial6"/>
    <dgm:cxn modelId="{7C9CF6D3-2CC5-428D-BA57-7BCFC230DA62}" type="presOf" srcId="{E28D13E1-5BFF-406B-963C-E523B4EF8180}" destId="{E6CF8584-C7BD-4D34-BAB8-82E4DB29B9B3}" srcOrd="0" destOrd="0" presId="urn:microsoft.com/office/officeart/2005/8/layout/radial6"/>
    <dgm:cxn modelId="{1F8568DB-C326-4133-8466-6C6DE947E0B7}" srcId="{4A700FF5-BAB7-457E-9107-C13121DFC3A3}" destId="{8777EAF1-9689-4C13-A232-7B5F4C709197}" srcOrd="0" destOrd="0" parTransId="{8441DFCB-88AF-4407-9A05-003A75C1F8BE}" sibTransId="{0430374B-60D1-4B44-BDCB-8A0A73CDFC2C}"/>
    <dgm:cxn modelId="{F50533DC-6BA9-4D60-B6E3-198B3DC8629D}" type="presOf" srcId="{AD7268EC-C26D-48A0-B503-6A737EBF0B60}" destId="{9448A9B5-4B68-46DE-8599-DC48F6DD3351}" srcOrd="0" destOrd="0" presId="urn:microsoft.com/office/officeart/2005/8/layout/radial6"/>
    <dgm:cxn modelId="{76E127ED-04FD-49FA-80D3-F86B3643CF72}" type="presOf" srcId="{FBE3374B-5602-4647-80A4-1C9A6B0829CA}" destId="{815BF14D-05C7-47DD-8452-C4619976FB23}" srcOrd="0" destOrd="0" presId="urn:microsoft.com/office/officeart/2005/8/layout/radial6"/>
    <dgm:cxn modelId="{B655FCF5-1694-4D47-B708-5A59E6C393CF}" srcId="{8777EAF1-9689-4C13-A232-7B5F4C709197}" destId="{F02F2864-E957-4D67-8FC6-AE5DB020370E}" srcOrd="5" destOrd="0" parTransId="{EED43B5C-34C5-4963-BC87-B308AB791E12}" sibTransId="{9127E258-CBCA-49FC-AAD5-30D518AEF6BF}"/>
    <dgm:cxn modelId="{B06BDAF7-D4BB-4141-BBE7-68B26DA3F206}" type="presOf" srcId="{87559390-0A36-4808-B83F-C245A78FFB04}" destId="{CD676BBB-740E-48A2-AC19-CFF6396FFABA}" srcOrd="0" destOrd="0" presId="urn:microsoft.com/office/officeart/2005/8/layout/radial6"/>
    <dgm:cxn modelId="{4BACAAFB-F743-40BE-86B6-B77D0F3875D9}" srcId="{8777EAF1-9689-4C13-A232-7B5F4C709197}" destId="{AD7268EC-C26D-48A0-B503-6A737EBF0B60}" srcOrd="3" destOrd="0" parTransId="{1F40F7B1-180F-45CF-862D-176EB5CDE34F}" sibTransId="{AA58DCB8-E35A-4E48-89D3-36FE469D0B24}"/>
    <dgm:cxn modelId="{18319CFC-FE14-43CB-B75B-031DE84921B9}" type="presOf" srcId="{404CEE83-E848-429A-BDD6-A04DBC3FFCD9}" destId="{B5FD3832-DDBC-44AC-BCC9-4127D7D93CDB}" srcOrd="0" destOrd="0" presId="urn:microsoft.com/office/officeart/2005/8/layout/radial6"/>
    <dgm:cxn modelId="{25520F25-7594-4E1E-BDAF-9E783CCBA51C}" type="presParOf" srcId="{4FAA3A46-A2F3-4649-8F8C-C4054B6677F4}" destId="{6383F84E-7155-4150-A068-9351492FD635}" srcOrd="0" destOrd="0" presId="urn:microsoft.com/office/officeart/2005/8/layout/radial6"/>
    <dgm:cxn modelId="{D9867816-D310-4C63-9946-F3D2D08EBCD6}" type="presParOf" srcId="{4FAA3A46-A2F3-4649-8F8C-C4054B6677F4}" destId="{B5FD3832-DDBC-44AC-BCC9-4127D7D93CDB}" srcOrd="1" destOrd="0" presId="urn:microsoft.com/office/officeart/2005/8/layout/radial6"/>
    <dgm:cxn modelId="{43F0009C-C8D3-4A59-AC7D-57345BA01FC1}" type="presParOf" srcId="{4FAA3A46-A2F3-4649-8F8C-C4054B6677F4}" destId="{D37845F1-C132-474C-A7C1-F15C062E6141}" srcOrd="2" destOrd="0" presId="urn:microsoft.com/office/officeart/2005/8/layout/radial6"/>
    <dgm:cxn modelId="{A257C365-3AB1-4A77-93B9-E4AEC285DEE1}" type="presParOf" srcId="{4FAA3A46-A2F3-4649-8F8C-C4054B6677F4}" destId="{E6CF8584-C7BD-4D34-BAB8-82E4DB29B9B3}" srcOrd="3" destOrd="0" presId="urn:microsoft.com/office/officeart/2005/8/layout/radial6"/>
    <dgm:cxn modelId="{0321E19B-664E-437F-B210-AF758FAF8F8C}" type="presParOf" srcId="{4FAA3A46-A2F3-4649-8F8C-C4054B6677F4}" destId="{815BF14D-05C7-47DD-8452-C4619976FB23}" srcOrd="4" destOrd="0" presId="urn:microsoft.com/office/officeart/2005/8/layout/radial6"/>
    <dgm:cxn modelId="{5E761156-D2C9-4B50-BE8B-EE4A1CD324DD}" type="presParOf" srcId="{4FAA3A46-A2F3-4649-8F8C-C4054B6677F4}" destId="{DD8F1445-B9C8-43BC-A51E-AD75A4283C20}" srcOrd="5" destOrd="0" presId="urn:microsoft.com/office/officeart/2005/8/layout/radial6"/>
    <dgm:cxn modelId="{CA9491F4-BCB5-48B0-81FC-E64B5896EA87}" type="presParOf" srcId="{4FAA3A46-A2F3-4649-8F8C-C4054B6677F4}" destId="{77EBA6F6-3EFF-4FBD-9189-E8B1E5A48CA9}" srcOrd="6" destOrd="0" presId="urn:microsoft.com/office/officeart/2005/8/layout/radial6"/>
    <dgm:cxn modelId="{78F5219B-2E1C-4304-9600-F4A7BFC30F60}" type="presParOf" srcId="{4FAA3A46-A2F3-4649-8F8C-C4054B6677F4}" destId="{8C051D29-2E9A-4B01-BE2D-03839EEF3B6F}" srcOrd="7" destOrd="0" presId="urn:microsoft.com/office/officeart/2005/8/layout/radial6"/>
    <dgm:cxn modelId="{6A2D2E01-D441-4A86-83A1-5E3DF90F9857}" type="presParOf" srcId="{4FAA3A46-A2F3-4649-8F8C-C4054B6677F4}" destId="{9B9E4EC6-61A1-4FD1-A8D0-4F388338B963}" srcOrd="8" destOrd="0" presId="urn:microsoft.com/office/officeart/2005/8/layout/radial6"/>
    <dgm:cxn modelId="{35EA4452-A09A-4856-8584-5B263E6B9B73}" type="presParOf" srcId="{4FAA3A46-A2F3-4649-8F8C-C4054B6677F4}" destId="{CD676BBB-740E-48A2-AC19-CFF6396FFABA}" srcOrd="9" destOrd="0" presId="urn:microsoft.com/office/officeart/2005/8/layout/radial6"/>
    <dgm:cxn modelId="{B2F805BE-1342-41DE-9D97-1EE6283203A1}" type="presParOf" srcId="{4FAA3A46-A2F3-4649-8F8C-C4054B6677F4}" destId="{9448A9B5-4B68-46DE-8599-DC48F6DD3351}" srcOrd="10" destOrd="0" presId="urn:microsoft.com/office/officeart/2005/8/layout/radial6"/>
    <dgm:cxn modelId="{69B39B83-6197-44A3-AEC1-F0577438E8A6}" type="presParOf" srcId="{4FAA3A46-A2F3-4649-8F8C-C4054B6677F4}" destId="{4EA32AF7-E52D-44DF-A7C7-1359BDAAF8FD}" srcOrd="11" destOrd="0" presId="urn:microsoft.com/office/officeart/2005/8/layout/radial6"/>
    <dgm:cxn modelId="{62AE06A3-7257-47CC-9E66-29A4DB0AFBB1}" type="presParOf" srcId="{4FAA3A46-A2F3-4649-8F8C-C4054B6677F4}" destId="{E6C5F05D-A074-4278-9289-9D77C2647EC7}" srcOrd="12" destOrd="0" presId="urn:microsoft.com/office/officeart/2005/8/layout/radial6"/>
    <dgm:cxn modelId="{501483BB-DA56-4E11-8785-127FE604553F}" type="presParOf" srcId="{4FAA3A46-A2F3-4649-8F8C-C4054B6677F4}" destId="{10BDC1DF-4BD4-4FCF-9043-7E4B6DA6524E}" srcOrd="13" destOrd="0" presId="urn:microsoft.com/office/officeart/2005/8/layout/radial6"/>
    <dgm:cxn modelId="{713A2D24-137F-4CC3-9082-CC9B81EB3594}" type="presParOf" srcId="{4FAA3A46-A2F3-4649-8F8C-C4054B6677F4}" destId="{B62638B7-16BF-4A67-9F60-158F73A95F0C}" srcOrd="14" destOrd="0" presId="urn:microsoft.com/office/officeart/2005/8/layout/radial6"/>
    <dgm:cxn modelId="{5C6908BC-3508-47FB-BA7F-224A476D81B1}" type="presParOf" srcId="{4FAA3A46-A2F3-4649-8F8C-C4054B6677F4}" destId="{12853195-7A73-432B-B712-1B25821832F9}" srcOrd="15" destOrd="0" presId="urn:microsoft.com/office/officeart/2005/8/layout/radial6"/>
    <dgm:cxn modelId="{D17ECDA1-CA55-4AB0-8751-D728FCBC24D9}" type="presParOf" srcId="{4FAA3A46-A2F3-4649-8F8C-C4054B6677F4}" destId="{CF15981C-8877-47E5-A97D-B1C666A5192E}" srcOrd="16" destOrd="0" presId="urn:microsoft.com/office/officeart/2005/8/layout/radial6"/>
    <dgm:cxn modelId="{BEA9AC3E-74D9-4E40-ABCB-CC5DF437DEDD}" type="presParOf" srcId="{4FAA3A46-A2F3-4649-8F8C-C4054B6677F4}" destId="{9939ED02-BFAA-422A-8C47-206217A2D2BF}" srcOrd="17" destOrd="0" presId="urn:microsoft.com/office/officeart/2005/8/layout/radial6"/>
    <dgm:cxn modelId="{F3DEED04-CED5-487F-8BF8-5BE980806DB5}" type="presParOf" srcId="{4FAA3A46-A2F3-4649-8F8C-C4054B6677F4}" destId="{A817C313-B41B-4D31-A8D7-AAC0467FEC5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7C313-B41B-4D31-A8D7-AAC0467FEC5F}">
      <dsp:nvSpPr>
        <dsp:cNvPr id="0" name=""/>
        <dsp:cNvSpPr/>
      </dsp:nvSpPr>
      <dsp:spPr>
        <a:xfrm>
          <a:off x="2087691" y="674456"/>
          <a:ext cx="4627751" cy="4627751"/>
        </a:xfrm>
        <a:prstGeom prst="blockArc">
          <a:avLst>
            <a:gd name="adj1" fmla="val 12600000"/>
            <a:gd name="adj2" fmla="val 16200000"/>
            <a:gd name="adj3" fmla="val 4522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53195-7A73-432B-B712-1B25821832F9}">
      <dsp:nvSpPr>
        <dsp:cNvPr id="0" name=""/>
        <dsp:cNvSpPr/>
      </dsp:nvSpPr>
      <dsp:spPr>
        <a:xfrm>
          <a:off x="2087691" y="674456"/>
          <a:ext cx="4627751" cy="4627751"/>
        </a:xfrm>
        <a:prstGeom prst="blockArc">
          <a:avLst>
            <a:gd name="adj1" fmla="val 9000000"/>
            <a:gd name="adj2" fmla="val 12600000"/>
            <a:gd name="adj3" fmla="val 4522"/>
          </a:avLst>
        </a:prstGeom>
        <a:solidFill>
          <a:srgbClr val="7030A0">
            <a:alpha val="91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5F05D-A074-4278-9289-9D77C2647EC7}">
      <dsp:nvSpPr>
        <dsp:cNvPr id="0" name=""/>
        <dsp:cNvSpPr/>
      </dsp:nvSpPr>
      <dsp:spPr>
        <a:xfrm>
          <a:off x="2096090" y="674456"/>
          <a:ext cx="4610953" cy="4627751"/>
        </a:xfrm>
        <a:prstGeom prst="blockArc">
          <a:avLst>
            <a:gd name="adj1" fmla="val 5400000"/>
            <a:gd name="adj2" fmla="val 9000000"/>
            <a:gd name="adj3" fmla="val 4522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76BBB-740E-48A2-AC19-CFF6396FFABA}">
      <dsp:nvSpPr>
        <dsp:cNvPr id="0" name=""/>
        <dsp:cNvSpPr/>
      </dsp:nvSpPr>
      <dsp:spPr>
        <a:xfrm>
          <a:off x="2087691" y="674456"/>
          <a:ext cx="4627751" cy="4627751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BA6F6-3EFF-4FBD-9189-E8B1E5A48CA9}">
      <dsp:nvSpPr>
        <dsp:cNvPr id="0" name=""/>
        <dsp:cNvSpPr/>
      </dsp:nvSpPr>
      <dsp:spPr>
        <a:xfrm>
          <a:off x="2087691" y="674456"/>
          <a:ext cx="4627751" cy="4627751"/>
        </a:xfrm>
        <a:prstGeom prst="blockArc">
          <a:avLst>
            <a:gd name="adj1" fmla="val 19800000"/>
            <a:gd name="adj2" fmla="val 1800000"/>
            <a:gd name="adj3" fmla="val 452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F8584-C7BD-4D34-BAB8-82E4DB29B9B3}">
      <dsp:nvSpPr>
        <dsp:cNvPr id="0" name=""/>
        <dsp:cNvSpPr/>
      </dsp:nvSpPr>
      <dsp:spPr>
        <a:xfrm>
          <a:off x="2087691" y="674456"/>
          <a:ext cx="4627751" cy="4627751"/>
        </a:xfrm>
        <a:prstGeom prst="blockArc">
          <a:avLst>
            <a:gd name="adj1" fmla="val 16200000"/>
            <a:gd name="adj2" fmla="val 19800000"/>
            <a:gd name="adj3" fmla="val 4522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3F84E-7155-4150-A068-9351492FD635}">
      <dsp:nvSpPr>
        <dsp:cNvPr id="0" name=""/>
        <dsp:cNvSpPr/>
      </dsp:nvSpPr>
      <dsp:spPr>
        <a:xfrm>
          <a:off x="3080168" y="1950263"/>
          <a:ext cx="2642797" cy="2076136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</a:t>
          </a:r>
          <a:r>
            <a:rPr lang="it-I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processo della sedentarietà</a:t>
          </a:r>
        </a:p>
      </dsp:txBody>
      <dsp:txXfrm>
        <a:off x="3467197" y="2254306"/>
        <a:ext cx="1868739" cy="1468050"/>
      </dsp:txXfrm>
    </dsp:sp>
    <dsp:sp modelId="{B5FD3832-DDBC-44AC-BCC9-4127D7D93CDB}">
      <dsp:nvSpPr>
        <dsp:cNvPr id="0" name=""/>
        <dsp:cNvSpPr/>
      </dsp:nvSpPr>
      <dsp:spPr>
        <a:xfrm>
          <a:off x="3463988" y="126"/>
          <a:ext cx="1875158" cy="145329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Abitudini Sedentarie </a:t>
          </a:r>
        </a:p>
      </dsp:txBody>
      <dsp:txXfrm>
        <a:off x="3738599" y="212956"/>
        <a:ext cx="1325936" cy="1027635"/>
      </dsp:txXfrm>
    </dsp:sp>
    <dsp:sp modelId="{815BF14D-05C7-47DD-8452-C4619976FB23}">
      <dsp:nvSpPr>
        <dsp:cNvPr id="0" name=""/>
        <dsp:cNvSpPr/>
      </dsp:nvSpPr>
      <dsp:spPr>
        <a:xfrm>
          <a:off x="5315112" y="1122817"/>
          <a:ext cx="2090042" cy="146947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Ridotti  Livelli di Attività Fisica</a:t>
          </a:r>
        </a:p>
      </dsp:txBody>
      <dsp:txXfrm>
        <a:off x="5621192" y="1338016"/>
        <a:ext cx="1477882" cy="1039073"/>
      </dsp:txXfrm>
    </dsp:sp>
    <dsp:sp modelId="{8C051D29-2E9A-4B01-BE2D-03839EEF3B6F}">
      <dsp:nvSpPr>
        <dsp:cNvPr id="0" name=""/>
        <dsp:cNvSpPr/>
      </dsp:nvSpPr>
      <dsp:spPr>
        <a:xfrm>
          <a:off x="5316928" y="3456385"/>
          <a:ext cx="2086409" cy="1325449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Ridotte opportunità di apprendimento motorio</a:t>
          </a:r>
        </a:p>
      </dsp:txBody>
      <dsp:txXfrm>
        <a:off x="5622476" y="3650493"/>
        <a:ext cx="1475313" cy="937233"/>
      </dsp:txXfrm>
    </dsp:sp>
    <dsp:sp modelId="{9448A9B5-4B68-46DE-8599-DC48F6DD3351}">
      <dsp:nvSpPr>
        <dsp:cNvPr id="0" name=""/>
        <dsp:cNvSpPr/>
      </dsp:nvSpPr>
      <dsp:spPr>
        <a:xfrm>
          <a:off x="3126314" y="4523241"/>
          <a:ext cx="2550505" cy="145329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Bassi Livelli di Prestazione   motoria</a:t>
          </a:r>
        </a:p>
      </dsp:txBody>
      <dsp:txXfrm>
        <a:off x="3499827" y="4736071"/>
        <a:ext cx="1803479" cy="1027635"/>
      </dsp:txXfrm>
    </dsp:sp>
    <dsp:sp modelId="{10BDC1DF-4BD4-4FCF-9043-7E4B6DA6524E}">
      <dsp:nvSpPr>
        <dsp:cNvPr id="0" name=""/>
        <dsp:cNvSpPr/>
      </dsp:nvSpPr>
      <dsp:spPr>
        <a:xfrm>
          <a:off x="1472810" y="3392462"/>
          <a:ext cx="1940382" cy="14532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Sovrappeso ed obesità</a:t>
          </a:r>
        </a:p>
      </dsp:txBody>
      <dsp:txXfrm>
        <a:off x="1756972" y="3605292"/>
        <a:ext cx="1372058" cy="1027635"/>
      </dsp:txXfrm>
    </dsp:sp>
    <dsp:sp modelId="{CF15981C-8877-47E5-A97D-B1C666A5192E}">
      <dsp:nvSpPr>
        <dsp:cNvPr id="0" name=""/>
        <dsp:cNvSpPr/>
      </dsp:nvSpPr>
      <dsp:spPr>
        <a:xfrm>
          <a:off x="1379821" y="1130905"/>
          <a:ext cx="2126360" cy="1453295"/>
        </a:xfrm>
        <a:prstGeom prst="ellipse">
          <a:avLst/>
        </a:prstGeom>
        <a:solidFill>
          <a:srgbClr val="FF3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Rinuncia all'attività fisica e sportiva</a:t>
          </a:r>
        </a:p>
      </dsp:txBody>
      <dsp:txXfrm>
        <a:off x="1691219" y="1343735"/>
        <a:ext cx="1503564" cy="1027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8E8D5-A40E-4CCF-9340-F5D757A65606}" type="datetimeFigureOut">
              <a:rPr lang="it-IT" smtClean="0"/>
              <a:t>01/10/2022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6BB22-A8AC-46B4-BD70-D122A15DB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21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93982B70-F138-4851-B07D-342B227A32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Tx/>
              <a:buChar char="•"/>
            </a:pPr>
            <a:fld id="{23D39624-46C9-4A2E-899A-ACC7FE3BDBB0}" type="slidenum">
              <a:rPr lang="nl-NL" altLang="it-IT" sz="1200" b="0">
                <a:solidFill>
                  <a:srgbClr val="333399"/>
                </a:solidFill>
              </a:rPr>
              <a:pPr algn="r">
                <a:spcBef>
                  <a:spcPct val="20000"/>
                </a:spcBef>
                <a:buFontTx/>
                <a:buChar char="•"/>
              </a:pPr>
              <a:t>24</a:t>
            </a:fld>
            <a:endParaRPr lang="nl-NL" altLang="it-IT" sz="1200" b="0">
              <a:solidFill>
                <a:srgbClr val="333399"/>
              </a:solidFill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9E97A89D-1762-4DA1-A620-39AD67954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7A52A527-EDFD-4DB6-A5E5-11B545F61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it-IT">
                <a:cs typeface="Arial" panose="020B0604020202020204" pitchFamily="34" charset="0"/>
              </a:rPr>
              <a:t>The guidelines of the World Health Organization are:</a:t>
            </a:r>
          </a:p>
          <a:p>
            <a:pPr eaLnBrk="1" hangingPunct="1"/>
            <a:r>
              <a:rPr lang="nl-NL" altLang="it-IT">
                <a:cs typeface="Arial" panose="020B0604020202020204" pitchFamily="34" charset="0"/>
              </a:rPr>
              <a:t>All people, independent of their age, should perform a minimum of 30 minutes of moderare-intensity physical activity on at least 5 days a week.</a:t>
            </a:r>
          </a:p>
          <a:p>
            <a:pPr eaLnBrk="1" hangingPunct="1"/>
            <a:r>
              <a:rPr lang="nl-NL" altLang="it-IT">
                <a:cs typeface="Arial" panose="020B0604020202020204" pitchFamily="34" charset="0"/>
              </a:rPr>
              <a:t>Or: at least 20 minutes of vigorous physical activity on at least 3 days a week. </a:t>
            </a:r>
          </a:p>
          <a:p>
            <a:pPr eaLnBrk="1" hangingPunct="1"/>
            <a:endParaRPr lang="nl-NL" altLang="it-IT">
              <a:cs typeface="Arial" panose="020B0604020202020204" pitchFamily="34" charset="0"/>
            </a:endParaRPr>
          </a:p>
          <a:p>
            <a:pPr eaLnBrk="1" hangingPunct="1"/>
            <a:r>
              <a:rPr lang="en-GB" altLang="it-IT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 Activities</a:t>
            </a:r>
            <a:endParaRPr lang="nl-NL" altLang="it-IT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and Leisure--Walking, dancing, leisurely bicycling, ice-skating or roller-skating, horseback riding, canoeing, yoga </a:t>
            </a:r>
            <a:endParaRPr lang="nl-NL" altLang="it-IT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Sports--Volleyball, golfing, softball, baseball, badminton, doubles tennis, downhill skiing </a:t>
            </a:r>
          </a:p>
          <a:p>
            <a:pPr eaLnBrk="1" hangingPunct="1"/>
            <a:r>
              <a:rPr lang="en-GB" alt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Activities--Mowing the lawn, general lawn and garden maintenance </a:t>
            </a:r>
          </a:p>
          <a:p>
            <a:pPr eaLnBrk="1" hangingPunct="1"/>
            <a:r>
              <a:rPr lang="en-GB" alt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Activity--Walking and lifting as part of the job (custodial work, farming, auto or machine repair) </a:t>
            </a:r>
          </a:p>
          <a:p>
            <a:pPr eaLnBrk="1" hangingPunct="1"/>
            <a:r>
              <a:rPr lang="en-GB" altLang="it-IT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Vigorous Activities</a:t>
            </a:r>
            <a:endParaRPr lang="nl-NL" altLang="it-IT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and Leisure--Jogging or running, fast bicycling, circuit weight training, aerobic dance, martial arts, jump rope, swimming </a:t>
            </a:r>
            <a:endParaRPr lang="nl-NL" altLang="it-IT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Sports--Soccer, field hockey or ice hockey, lacrosse, singles tennis, racquetball, basketball, cross-country skiing </a:t>
            </a:r>
            <a:endParaRPr lang="nl-NL" altLang="it-IT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Activities--Digging, carrying and hauling, masonry, carpentry </a:t>
            </a:r>
          </a:p>
          <a:p>
            <a:pPr eaLnBrk="1" hangingPunct="1"/>
            <a:r>
              <a:rPr lang="en-GB" alt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Activity--Heavy manual labor (forestry, construction, fire fighting) </a:t>
            </a:r>
          </a:p>
          <a:p>
            <a:pPr eaLnBrk="1" hangingPunct="1"/>
            <a:endParaRPr lang="nl-NL" altLang="it-IT">
              <a:cs typeface="Arial" panose="020B0604020202020204" pitchFamily="34" charset="0"/>
            </a:endParaRPr>
          </a:p>
          <a:p>
            <a:pPr eaLnBrk="1" hangingPunct="1"/>
            <a:r>
              <a:rPr lang="nl-NL" altLang="it-IT">
                <a:cs typeface="Arial" panose="020B0604020202020204" pitchFamily="34" charset="0"/>
              </a:rPr>
              <a:t>In addition: it is better to perform it in short bouts of 10 – 15 minutes. The reason for this is that short bouts are better achievable.</a:t>
            </a:r>
            <a:endParaRPr lang="en-GB" altLang="it-IT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4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523077AD-4503-4462-BEEE-2C3C3B3E72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Tx/>
              <a:buChar char="•"/>
            </a:pPr>
            <a:fld id="{BD5382A7-BEA7-4C87-987A-9FAE09310531}" type="slidenum">
              <a:rPr lang="nl-NL" altLang="it-IT" sz="1200" b="0">
                <a:solidFill>
                  <a:srgbClr val="333399"/>
                </a:solidFill>
              </a:rPr>
              <a:pPr algn="r">
                <a:spcBef>
                  <a:spcPct val="20000"/>
                </a:spcBef>
                <a:buFontTx/>
                <a:buChar char="•"/>
              </a:pPr>
              <a:t>39</a:t>
            </a:fld>
            <a:endParaRPr lang="nl-NL" altLang="it-IT" sz="1200" b="0">
              <a:solidFill>
                <a:srgbClr val="333399"/>
              </a:solidFill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1A8DC724-AB99-42D8-AAE3-9731E383B5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75E13233-5FF6-4CFF-8B2D-00563017D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nl-NL" altLang="it-IT">
                <a:cs typeface="Arial" panose="020B0604020202020204" pitchFamily="34" charset="0"/>
              </a:rPr>
              <a:t>In addition:</a:t>
            </a:r>
          </a:p>
          <a:p>
            <a:pPr eaLnBrk="1" hangingPunct="1">
              <a:buFontTx/>
              <a:buChar char="-"/>
            </a:pPr>
            <a:r>
              <a:rPr lang="nl-NL" altLang="it-IT">
                <a:cs typeface="Arial" panose="020B0604020202020204" pitchFamily="34" charset="0"/>
              </a:rPr>
              <a:t>people should choose some type of physical activity they like</a:t>
            </a:r>
          </a:p>
          <a:p>
            <a:pPr eaLnBrk="1" hangingPunct="1">
              <a:buFontTx/>
              <a:buChar char="-"/>
            </a:pPr>
            <a:r>
              <a:rPr lang="nl-NL" altLang="it-IT">
                <a:cs typeface="Arial" panose="020B0604020202020204" pitchFamily="34" charset="0"/>
              </a:rPr>
              <a:t>People should incorporate physical activity in daily life</a:t>
            </a:r>
          </a:p>
          <a:p>
            <a:pPr eaLnBrk="1" hangingPunct="1">
              <a:buFontTx/>
              <a:buChar char="-"/>
            </a:pPr>
            <a:r>
              <a:rPr lang="nl-NL" altLang="it-IT">
                <a:cs typeface="Arial" panose="020B0604020202020204" pitchFamily="34" charset="0"/>
              </a:rPr>
              <a:t>All types of physical activity are effective, not only sports</a:t>
            </a:r>
          </a:p>
          <a:p>
            <a:pPr eaLnBrk="1" hangingPunct="1">
              <a:buFontTx/>
              <a:buChar char="-"/>
            </a:pPr>
            <a:r>
              <a:rPr lang="nl-NL" altLang="it-IT">
                <a:cs typeface="Arial" panose="020B0604020202020204" pitchFamily="34" charset="0"/>
              </a:rPr>
              <a:t>People should find balance: incorporate physical activity in their daily life</a:t>
            </a:r>
          </a:p>
          <a:p>
            <a:pPr eaLnBrk="1" hangingPunct="1">
              <a:buFontTx/>
              <a:buChar char="-"/>
            </a:pPr>
            <a:r>
              <a:rPr lang="nl-NL" altLang="it-IT">
                <a:cs typeface="Arial" panose="020B0604020202020204" pitchFamily="34" charset="0"/>
              </a:rPr>
              <a:t>It helps to have some people joining you: family and friends.</a:t>
            </a:r>
            <a:endParaRPr lang="en-GB" altLang="it-IT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B36C-AF86-487F-9C7B-992B2A824E58}" type="datetimeFigureOut">
              <a:rPr lang="it-IT" smtClean="0"/>
              <a:t>01/10/2022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29C7-D8B2-4028-A059-36744B43E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45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B36C-AF86-487F-9C7B-992B2A824E58}" type="datetimeFigureOut">
              <a:rPr lang="it-IT" smtClean="0"/>
              <a:t>01/10/2022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29C7-D8B2-4028-A059-36744B43E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04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B36C-AF86-487F-9C7B-992B2A824E58}" type="datetimeFigureOut">
              <a:rPr lang="it-IT" smtClean="0"/>
              <a:t>01/10/2022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29C7-D8B2-4028-A059-36744B43E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99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313530-4BB0-1242-9028-71C96EB1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975031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B36C-AF86-487F-9C7B-992B2A824E58}" type="datetimeFigureOut">
              <a:rPr lang="it-IT" smtClean="0"/>
              <a:t>01/10/2022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29C7-D8B2-4028-A059-36744B43E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93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B36C-AF86-487F-9C7B-992B2A824E58}" type="datetimeFigureOut">
              <a:rPr lang="it-IT" smtClean="0"/>
              <a:t>01/10/2022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29C7-D8B2-4028-A059-36744B43E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83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B36C-AF86-487F-9C7B-992B2A824E58}" type="datetimeFigureOut">
              <a:rPr lang="it-IT" smtClean="0"/>
              <a:t>01/10/2022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29C7-D8B2-4028-A059-36744B43E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33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B36C-AF86-487F-9C7B-992B2A824E58}" type="datetimeFigureOut">
              <a:rPr lang="it-IT" smtClean="0"/>
              <a:t>01/10/2022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29C7-D8B2-4028-A059-36744B43E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50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B36C-AF86-487F-9C7B-992B2A824E58}" type="datetimeFigureOut">
              <a:rPr lang="it-IT" smtClean="0"/>
              <a:t>01/10/2022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29C7-D8B2-4028-A059-36744B43E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89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B36C-AF86-487F-9C7B-992B2A824E58}" type="datetimeFigureOut">
              <a:rPr lang="it-IT" smtClean="0"/>
              <a:t>01/10/2022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29C7-D8B2-4028-A059-36744B43E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38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B36C-AF86-487F-9C7B-992B2A824E58}" type="datetimeFigureOut">
              <a:rPr lang="it-IT" smtClean="0"/>
              <a:t>01/10/2022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29C7-D8B2-4028-A059-36744B43E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6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B36C-AF86-487F-9C7B-992B2A824E58}" type="datetimeFigureOut">
              <a:rPr lang="it-IT" smtClean="0"/>
              <a:t>01/10/2022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29C7-D8B2-4028-A059-36744B43E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30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B36C-AF86-487F-9C7B-992B2A824E58}" type="datetimeFigureOut">
              <a:rPr lang="it-IT" smtClean="0"/>
              <a:t>01/10/2022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729C7-D8B2-4028-A059-36744B43E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92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3" Target="../media/image27.JPG" Type="http://schemas.openxmlformats.org/officeDocument/2006/relationships/image"/><Relationship Id="rId2" Target="../media/image26.JP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7" Target="../media/image36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5.jpeg" Type="http://schemas.openxmlformats.org/officeDocument/2006/relationships/image"/><Relationship Id="rId5" Target="../media/image34.jpeg" Type="http://schemas.openxmlformats.org/officeDocument/2006/relationships/image"/><Relationship Id="rId4" Target="../media/image33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 ?><Relationships xmlns="http://schemas.openxmlformats.org/package/2006/relationships"><Relationship Id="rId3" Target="../media/image46.png" Type="http://schemas.openxmlformats.org/officeDocument/2006/relationships/image"/><Relationship Id="rId2" Target="../media/image45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7.jp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5.jpe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 ?><Relationships xmlns="http://schemas.openxmlformats.org/package/2006/relationships"><Relationship Id="rId3" Target="../media/image63.jpeg" Type="http://schemas.openxmlformats.org/officeDocument/2006/relationships/image"/><Relationship Id="rId2" Target="../media/image62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www.shapeamerica.org/standards/pe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 ?><Relationships xmlns="http://schemas.openxmlformats.org/package/2006/relationships"><Relationship Id="rId3" Target="../media/image66.jpeg" Type="http://schemas.openxmlformats.org/officeDocument/2006/relationships/image"/><Relationship Id="rId2" Target="../media/image65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68.jpeg" Type="http://schemas.openxmlformats.org/officeDocument/2006/relationships/image"/><Relationship Id="rId4" Target="../media/image67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 ?><Relationships xmlns="http://schemas.openxmlformats.org/package/2006/relationships"><Relationship Id="rId2" Target="../media/image7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 ?><Relationships xmlns="http://schemas.openxmlformats.org/package/2006/relationships"><Relationship Id="rId3" Target="../media/image87.jpeg" Type="http://schemas.openxmlformats.org/officeDocument/2006/relationships/image"/><Relationship Id="rId2" Target="../media/image86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3" Target="../media/image89.jpeg" Type="http://schemas.openxmlformats.org/officeDocument/2006/relationships/image"/><Relationship Id="rId2" Target="../media/image88.pn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91.jpeg" Type="http://schemas.openxmlformats.org/officeDocument/2006/relationships/image"/><Relationship Id="rId4" Target="../media/image90.jpeg" Type="http://schemas.openxmlformats.org/officeDocument/2006/relationships/image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hyperlink" Target="http://dx.doi.org/10.1016/j.pcad.2014.09.010" TargetMode="External"/><Relationship Id="rId4" Type="http://schemas.openxmlformats.org/officeDocument/2006/relationships/image" Target="../media/image9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29ED94E-707E-42D8-8D79-852BD625389B}"/>
              </a:ext>
            </a:extLst>
          </p:cNvPr>
          <p:cNvSpPr txBox="1"/>
          <p:nvPr/>
        </p:nvSpPr>
        <p:spPr>
          <a:xfrm>
            <a:off x="311342" y="2947209"/>
            <a:ext cx="8464553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it-IT" sz="3200">
                <a:latin charset="0" panose="02020603050405020304" pitchFamily="18" typeface="Times New Roman"/>
                <a:cs charset="0" panose="02020603050405020304" pitchFamily="18" typeface="Times New Roman"/>
              </a:rPr>
              <a:t>Linee guida per la promozione dell’attività fisica e l’attuazione di programmi multicomponente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3EB405-7325-444B-A879-AD0C09D55EF1}"/>
              </a:ext>
            </a:extLst>
          </p:cNvPr>
          <p:cNvSpPr txBox="1"/>
          <p:nvPr/>
        </p:nvSpPr>
        <p:spPr>
          <a:xfrm>
            <a:off x="2873849" y="4959655"/>
            <a:ext cx="3339538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it-IT" sz="3200">
                <a:latin charset="0" panose="02020603050405020304" pitchFamily="18" typeface="Times New Roman"/>
                <a:cs charset="0" panose="02020603050405020304" pitchFamily="18" typeface="Times New Roman"/>
              </a:rPr>
              <a:t>Dario Colella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18EE74-82E9-4164-976A-6D24065AF2C6}"/>
              </a:ext>
            </a:extLst>
          </p:cNvPr>
          <p:cNvSpPr txBox="1"/>
          <p:nvPr/>
        </p:nvSpPr>
        <p:spPr>
          <a:xfrm>
            <a:off x="2691285" y="6029395"/>
            <a:ext cx="3465726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it-IT" sz="2000"/>
              <a:t>Trani, 1° Ottobre 2022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70A0355-82B6-0814-667F-86952247C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" r="-54"/>
          <a:stretch/>
        </p:blipFill>
        <p:spPr>
          <a:xfrm>
            <a:off x="379196" y="256453"/>
            <a:ext cx="3974440" cy="1969940"/>
          </a:xfrm>
          <a:prstGeom prst="rect">
            <a:avLst/>
          </a:prstGeom>
        </p:spPr>
      </p:pic>
      <p:pic>
        <p:nvPicPr>
          <p:cNvPr descr="UNIVERSITÀ DEL SALENTO - Campus Orienta Digital" id="10" name="Picture 2">
            <a:extLst>
              <a:ext uri="{FF2B5EF4-FFF2-40B4-BE49-F238E27FC236}">
                <a16:creationId xmlns:a16="http://schemas.microsoft.com/office/drawing/2014/main" id="{354A08F9-7CD3-0589-2784-585764D3E275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47" y="476967"/>
            <a:ext cx="32956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54107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EB18CF-3044-4F67-92AB-F7A43B17AE8F}"/>
              </a:ext>
            </a:extLst>
          </p:cNvPr>
          <p:cNvSpPr txBox="1"/>
          <p:nvPr/>
        </p:nvSpPr>
        <p:spPr>
          <a:xfrm>
            <a:off x="559559" y="4166204"/>
            <a:ext cx="7923260" cy="206210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dirty="0" lang="it-IT" sz="1600">
                <a:latin charset="0" panose="02020603050405020304" pitchFamily="18" typeface="Times New Roman"/>
                <a:cs charset="0" panose="02020603050405020304" pitchFamily="18" typeface="Times New Roman"/>
              </a:rPr>
              <a:t>Obiettivi: indagare e fornire un riepilogo quantitativo dei tassi di aderenza alle linee guida </a:t>
            </a:r>
            <a:r>
              <a:rPr b="1" dirty="0" lang="it-IT" sz="1600" u="sng">
                <a:latin charset="0" panose="02020603050405020304" pitchFamily="18" typeface="Times New Roman"/>
                <a:cs charset="0" panose="02020603050405020304" pitchFamily="18" typeface="Times New Roman"/>
              </a:rPr>
              <a:t>sull'attività fisica aerobica </a:t>
            </a:r>
            <a:r>
              <a:rPr dirty="0" lang="it-IT" sz="1600">
                <a:latin charset="0" panose="02020603050405020304" pitchFamily="18" typeface="Times New Roman"/>
                <a:cs charset="0" panose="02020603050405020304" pitchFamily="18" typeface="Times New Roman"/>
              </a:rPr>
              <a:t>tra le persone con condizioni croniche. Risultati: la ricerca in letteratura ha identificato 1616 studi potenzialmente ammissibili, di cui 30 studi (pubblicati tra il 2000 e il 2018, inclusi 3.721 partecipanti) hanno soddisfatto i criteri di inclusione. Sono state considerate tre popolazioni: cancro (n = 14), malattie cardiovascolari (n = 7) e diabete (n = 9). </a:t>
            </a:r>
            <a:r>
              <a:rPr b="1" dirty="0" lang="it-IT" sz="16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Conclusioni: le prove attuali suggeriscono che le persone con condizioni croniche sono in grado di sostenere l'attività fisica aerobica per 3+ mesi, come forma di trattamento</a:t>
            </a:r>
            <a:r>
              <a:rPr dirty="0" lang="it-IT" sz="1600"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DF4D09-01E3-46B0-A5A2-19267DE72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65" r="-19"/>
          <a:stretch/>
        </p:blipFill>
        <p:spPr>
          <a:xfrm>
            <a:off x="1037230" y="752523"/>
            <a:ext cx="6387151" cy="28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72783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F21EFD5-D75C-4233-B574-408DDDB98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125415"/>
            <a:ext cx="8636000" cy="553056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BA23FF4-FED5-43AE-9E83-6729E8C6E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9" r="-49"/>
          <a:stretch/>
        </p:blipFill>
        <p:spPr>
          <a:xfrm>
            <a:off x="7419310" y="336474"/>
            <a:ext cx="1330746" cy="9296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DFC715E-1751-4D32-9205-55B041201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4" y="336474"/>
            <a:ext cx="1165577" cy="1652079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5624D6CB-D1AC-47F2-85D6-5BEEF8AFA0FF}"/>
              </a:ext>
            </a:extLst>
          </p:cNvPr>
          <p:cNvSpPr/>
          <p:nvPr/>
        </p:nvSpPr>
        <p:spPr>
          <a:xfrm>
            <a:off x="548640" y="4670474"/>
            <a:ext cx="2518117" cy="92846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A559EC55-E4E6-4F86-9FEE-3474D78B5111}"/>
              </a:ext>
            </a:extLst>
          </p:cNvPr>
          <p:cNvSpPr/>
          <p:nvPr/>
        </p:nvSpPr>
        <p:spPr>
          <a:xfrm>
            <a:off x="1320019" y="5686012"/>
            <a:ext cx="2518117" cy="92846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740568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6"/>
      <p:bldP animBg="1" grpId="0" spid="7"/>
    </p:bld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40190E8-62F4-053D-E015-93391BABE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" r="-27"/>
          <a:stretch/>
        </p:blipFill>
        <p:spPr>
          <a:xfrm>
            <a:off x="750628" y="359844"/>
            <a:ext cx="7042244" cy="352976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8112A8-A01E-4788-E237-A57021C30D64}"/>
              </a:ext>
            </a:extLst>
          </p:cNvPr>
          <p:cNvSpPr txBox="1"/>
          <p:nvPr/>
        </p:nvSpPr>
        <p:spPr>
          <a:xfrm>
            <a:off x="736979" y="4330637"/>
            <a:ext cx="7670041" cy="175432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dirty="0" lang="it-IT"/>
              <a:t>Sono state individuate e condivise a livello internazionale le definizioni per i termini </a:t>
            </a:r>
            <a:r>
              <a:rPr dirty="0" i="1" lang="it-IT"/>
              <a:t>inattività fisica</a:t>
            </a:r>
            <a:r>
              <a:rPr dirty="0" lang="it-IT"/>
              <a:t>, </a:t>
            </a:r>
            <a:r>
              <a:rPr dirty="0" i="1" lang="it-IT"/>
              <a:t>comportamento sedentario</a:t>
            </a:r>
            <a:r>
              <a:rPr dirty="0" lang="it-IT"/>
              <a:t>, in </a:t>
            </a:r>
            <a:r>
              <a:rPr dirty="0" i="1" lang="it-IT"/>
              <a:t>piedi</a:t>
            </a:r>
            <a:r>
              <a:rPr dirty="0" lang="it-IT"/>
              <a:t>, tempo davanti al monitor, tempo sedentario non davanti al monitor, comportamento </a:t>
            </a:r>
            <a:r>
              <a:rPr dirty="0" i="1" lang="it-IT"/>
              <a:t>seduto</a:t>
            </a:r>
            <a:r>
              <a:rPr dirty="0" lang="it-IT"/>
              <a:t>, </a:t>
            </a:r>
            <a:r>
              <a:rPr dirty="0" i="1" lang="it-IT"/>
              <a:t>sdraiato</a:t>
            </a:r>
            <a:r>
              <a:rPr dirty="0" lang="it-IT"/>
              <a:t>, nonché per i termini </a:t>
            </a:r>
            <a:r>
              <a:rPr dirty="0" i="1" lang="it-IT"/>
              <a:t>pause</a:t>
            </a:r>
            <a:r>
              <a:rPr dirty="0" lang="it-IT"/>
              <a:t> e </a:t>
            </a:r>
            <a:r>
              <a:rPr dirty="0" i="1" lang="it-IT"/>
              <a:t>interruzioni</a:t>
            </a:r>
            <a:r>
              <a:rPr dirty="0" lang="it-IT"/>
              <a:t>. Si auspica che le definizioni promuovano il processo partecipativo per giungere ad una terminologia standardizzata ampiamente supportata </a:t>
            </a:r>
          </a:p>
        </p:txBody>
      </p:sp>
    </p:spTree>
    <p:extLst>
      <p:ext uri="{BB962C8B-B14F-4D97-AF65-F5344CB8AC3E}">
        <p14:creationId xmlns:p14="http://schemas.microsoft.com/office/powerpoint/2010/main" val="804734805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772EF21-DEBA-EDB4-6C16-22880ECB9E23}"/>
              </a:ext>
            </a:extLst>
          </p:cNvPr>
          <p:cNvSpPr txBox="1"/>
          <p:nvPr/>
        </p:nvSpPr>
        <p:spPr>
          <a:xfrm>
            <a:off x="1519083" y="4135274"/>
            <a:ext cx="6105833" cy="23083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dirty="0" lang="it-IT">
                <a:latin charset="0" panose="02020603050405020304" pitchFamily="18" typeface="Times New Roman"/>
                <a:cs charset="0" panose="02020603050405020304" pitchFamily="18" typeface="Times New Roman"/>
              </a:rPr>
              <a:t>Una giornata fisicamente attiva include l'interruzione dei lunghi periodi di comportamento sedentario e l’inclusione di </a:t>
            </a:r>
            <a:r>
              <a:rPr b="1" dirty="0" lang="it-IT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varie tipologie di attività, limitando i compiti sedentari.</a:t>
            </a:r>
            <a:r>
              <a:rPr dirty="0" lang="it-IT">
                <a:latin charset="0" panose="02020603050405020304" pitchFamily="18" typeface="Times New Roman"/>
                <a:cs charset="0" panose="02020603050405020304" pitchFamily="18" typeface="Times New Roman"/>
              </a:rPr>
              <a:t> La </a:t>
            </a:r>
            <a:r>
              <a:rPr b="1" dirty="0" lang="it-IT">
                <a:solidFill>
                  <a:srgbClr val="0000CC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sostituzione</a:t>
            </a:r>
            <a:r>
              <a:rPr dirty="0" lang="it-IT">
                <a:latin charset="0" panose="02020603050405020304" pitchFamily="18" typeface="Times New Roman"/>
                <a:cs charset="0" panose="02020603050405020304" pitchFamily="18" typeface="Times New Roman"/>
              </a:rPr>
              <a:t> delle attività sedentarie con attività di apprendimento basate sull’attività fisica e la sostituzione delle attività basate sull’uso di monitor con attività di apprendimento </a:t>
            </a:r>
            <a:r>
              <a:rPr b="1" dirty="0" lang="it-IT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non basate sull’uso dei monitor</a:t>
            </a:r>
            <a:r>
              <a:rPr dirty="0" lang="it-IT">
                <a:latin charset="0" panose="02020603050405020304" pitchFamily="18" typeface="Times New Roman"/>
                <a:cs charset="0" panose="02020603050405020304" pitchFamily="18" typeface="Times New Roman"/>
              </a:rPr>
              <a:t>, possono supportare ulteriormente la salute e il benessere degli studenti.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FE313C-E47C-F22E-A9BB-4DDF9B74B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3" r="-39"/>
          <a:stretch/>
        </p:blipFill>
        <p:spPr>
          <a:xfrm>
            <a:off x="313898" y="354841"/>
            <a:ext cx="6496334" cy="307415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EF98A8F-921C-DD37-1489-B436F56FDFAE}"/>
              </a:ext>
            </a:extLst>
          </p:cNvPr>
          <p:cNvSpPr txBox="1"/>
          <p:nvPr/>
        </p:nvSpPr>
        <p:spPr>
          <a:xfrm>
            <a:off x="6810231" y="639591"/>
            <a:ext cx="2169996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dirty="0" lang="en-US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</a:rPr>
              <a:t>Il comportamento sedentario è </a:t>
            </a:r>
            <a:r>
              <a:rPr dirty="0" err="1" lang="en-US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</a:rPr>
              <a:t>caratterizzato</a:t>
            </a:r>
            <a:r>
              <a:rPr dirty="0" lang="en-US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</a:rPr>
              <a:t> da un dispendio </a:t>
            </a:r>
            <a:r>
              <a:rPr dirty="0" err="1" lang="en-US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</a:rPr>
              <a:t>energetico</a:t>
            </a:r>
            <a:r>
              <a:rPr dirty="0" lang="en-US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</a:rPr>
              <a:t> ≤1,5 ​​METs in </a:t>
            </a:r>
            <a:r>
              <a:rPr dirty="0" err="1" lang="en-US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</a:rPr>
              <a:t>posizione</a:t>
            </a:r>
            <a:r>
              <a:rPr dirty="0" lang="en-US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dirty="0" err="1" lang="en-US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</a:rPr>
              <a:t>seduta</a:t>
            </a:r>
            <a:r>
              <a:rPr dirty="0" lang="en-US" sz="1200">
                <a:latin charset="0" panose="02020603050405020304" pitchFamily="18" typeface="Times New Roman"/>
                <a:ea charset="0" panose="02020603050405020304" pitchFamily="18" typeface="Times New Roman"/>
              </a:rPr>
              <a:t> o </a:t>
            </a:r>
            <a:r>
              <a:rPr dirty="0" err="1" lang="en-US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</a:rPr>
              <a:t>sdraiata</a:t>
            </a:r>
            <a:r>
              <a:rPr dirty="0" lang="en-US" sz="1200">
                <a:latin charset="0" panose="02020603050405020304" pitchFamily="18" typeface="Times New Roman"/>
                <a:ea charset="0" panose="02020603050405020304" pitchFamily="18" typeface="Times New Roman"/>
              </a:rPr>
              <a:t>.</a:t>
            </a:r>
            <a:endParaRPr dirty="0" lang="it-IT" sz="1200"/>
          </a:p>
        </p:txBody>
      </p:sp>
    </p:spTree>
    <p:extLst>
      <p:ext uri="{BB962C8B-B14F-4D97-AF65-F5344CB8AC3E}">
        <p14:creationId xmlns:p14="http://schemas.microsoft.com/office/powerpoint/2010/main" val="3927644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CasellaDiTesto 1"/>
          <p:cNvSpPr txBox="1">
            <a:spLocks noChangeArrowheads="1"/>
          </p:cNvSpPr>
          <p:nvPr/>
        </p:nvSpPr>
        <p:spPr bwMode="auto">
          <a:xfrm>
            <a:off x="282575" y="6426199"/>
            <a:ext cx="1871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FFFFFF"/>
                </a:solidFill>
              </a:rPr>
              <a:t>McLeroy,1988; modif.</a:t>
            </a:r>
          </a:p>
        </p:txBody>
      </p:sp>
      <p:pic>
        <p:nvPicPr>
          <p:cNvPr id="113669" name="Picture 8" descr="child_climbing_rock_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84" y="332656"/>
            <a:ext cx="1720056" cy="136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15" descr="bimboScuo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618" y="3356992"/>
            <a:ext cx="11922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12" descr="00168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76" y="3356992"/>
            <a:ext cx="115093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ASUS PC\Pictures\bimbi su paralle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57" y="1916832"/>
            <a:ext cx="2093911" cy="10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66" y="4916958"/>
            <a:ext cx="2745105" cy="160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2" descr="Grafico 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53" y="1578078"/>
            <a:ext cx="5803673" cy="484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43453" y="332656"/>
            <a:ext cx="6096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Quali opportunità per l’attività fisica ? </a:t>
            </a:r>
          </a:p>
        </p:txBody>
      </p:sp>
    </p:spTree>
    <p:extLst>
      <p:ext uri="{BB962C8B-B14F-4D97-AF65-F5344CB8AC3E}">
        <p14:creationId xmlns:p14="http://schemas.microsoft.com/office/powerpoint/2010/main" val="2101880522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isultati immagini per sviluppo motorio del  bambino tappe" id="37890" name="AutoShape 2">
            <a:extLst>
              <a:ext uri="{FF2B5EF4-FFF2-40B4-BE49-F238E27FC236}">
                <a16:creationId xmlns:a16="http://schemas.microsoft.com/office/drawing/2014/main" id="{51A33F40-0411-84C4-9D90-653C5EEDF65B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1476375" y="19161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it-IT" lang="it-IT" sz="1800">
              <a:solidFill>
                <a:srgbClr val="000000"/>
              </a:solidFill>
            </a:endParaRPr>
          </a:p>
        </p:txBody>
      </p:sp>
      <p:pic>
        <p:nvPicPr>
          <p:cNvPr id="37891" name="Immagine 2">
            <a:extLst>
              <a:ext uri="{FF2B5EF4-FFF2-40B4-BE49-F238E27FC236}">
                <a16:creationId xmlns:a16="http://schemas.microsoft.com/office/drawing/2014/main" id="{BF3821F4-AF9F-0829-608C-E410C7997E47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" r="30"/>
          <a:stretch>
            <a:fillRect/>
          </a:stretch>
        </p:blipFill>
        <p:spPr bwMode="auto">
          <a:xfrm>
            <a:off x="755650" y="2220913"/>
            <a:ext cx="809625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asellaDiTesto 3">
            <a:extLst>
              <a:ext uri="{FF2B5EF4-FFF2-40B4-BE49-F238E27FC236}">
                <a16:creationId xmlns:a16="http://schemas.microsoft.com/office/drawing/2014/main" id="{50DCDEF4-4C5A-DD47-006E-B8FEF583D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53188"/>
            <a:ext cx="20891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it-IT" lang="it-IT" sz="1100">
                <a:solidFill>
                  <a:srgbClr val="000000"/>
                </a:solidFill>
              </a:rPr>
              <a:t>Hulteen et al.2018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58DD2C84-4BE3-2A62-37F1-393242FE9ADB}"/>
              </a:ext>
            </a:extLst>
          </p:cNvPr>
          <p:cNvSpPr/>
          <p:nvPr/>
        </p:nvSpPr>
        <p:spPr>
          <a:xfrm>
            <a:off x="4803775" y="2220913"/>
            <a:ext cx="1136650" cy="106362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32A5352-F162-17A6-F1D3-07AEB0DE73D5}"/>
              </a:ext>
            </a:extLst>
          </p:cNvPr>
          <p:cNvSpPr/>
          <p:nvPr/>
        </p:nvSpPr>
        <p:spPr>
          <a:xfrm>
            <a:off x="6029325" y="2349500"/>
            <a:ext cx="1136650" cy="792163"/>
          </a:xfrm>
          <a:prstGeom prst="ellipse">
            <a:avLst/>
          </a:prstGeom>
          <a:noFill/>
          <a:ln w="349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37895" name="Immagine 7">
            <a:extLst>
              <a:ext uri="{FF2B5EF4-FFF2-40B4-BE49-F238E27FC236}">
                <a16:creationId xmlns:a16="http://schemas.microsoft.com/office/drawing/2014/main" id="{376BCD20-B70B-A059-83FA-83758F8B46B5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 r="27"/>
          <a:stretch>
            <a:fillRect/>
          </a:stretch>
        </p:blipFill>
        <p:spPr bwMode="auto">
          <a:xfrm>
            <a:off x="365125" y="280988"/>
            <a:ext cx="61563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5"/>
      <p:bldP animBg="1" grpId="0" spid="6"/>
    </p:bld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magine 1">
            <a:extLst>
              <a:ext uri="{FF2B5EF4-FFF2-40B4-BE49-F238E27FC236}">
                <a16:creationId xmlns:a16="http://schemas.microsoft.com/office/drawing/2014/main" id="{383A3F61-6794-D611-562A-FFAE84699F95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" r="38"/>
          <a:stretch>
            <a:fillRect/>
          </a:stretch>
        </p:blipFill>
        <p:spPr bwMode="auto">
          <a:xfrm>
            <a:off x="611188" y="1871663"/>
            <a:ext cx="7921625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Immagine 2">
            <a:extLst>
              <a:ext uri="{FF2B5EF4-FFF2-40B4-BE49-F238E27FC236}">
                <a16:creationId xmlns:a16="http://schemas.microsoft.com/office/drawing/2014/main" id="{E1F9818B-DB42-1CB9-3532-39163001174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6" r="20"/>
          <a:stretch>
            <a:fillRect/>
          </a:stretch>
        </p:blipFill>
        <p:spPr bwMode="auto">
          <a:xfrm>
            <a:off x="468313" y="115888"/>
            <a:ext cx="525621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0BAD61BA-C7C3-C417-DDD8-9F50D4931FD1}"/>
              </a:ext>
            </a:extLst>
          </p:cNvPr>
          <p:cNvSpPr/>
          <p:nvPr/>
        </p:nvSpPr>
        <p:spPr>
          <a:xfrm>
            <a:off x="2124075" y="2205038"/>
            <a:ext cx="1655763" cy="863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>
              <a:solidFill>
                <a:prstClr val="white"/>
              </a:solidFill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AE1710C-9991-921A-99DB-71F2A1454209}"/>
              </a:ext>
            </a:extLst>
          </p:cNvPr>
          <p:cNvSpPr/>
          <p:nvPr/>
        </p:nvSpPr>
        <p:spPr>
          <a:xfrm>
            <a:off x="1331913" y="5157788"/>
            <a:ext cx="1008062" cy="71913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>
              <a:solidFill>
                <a:prstClr val="white"/>
              </a:solidFill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DF096657-5A5D-4948-3A4A-A083989012D2}"/>
              </a:ext>
            </a:extLst>
          </p:cNvPr>
          <p:cNvSpPr/>
          <p:nvPr/>
        </p:nvSpPr>
        <p:spPr>
          <a:xfrm>
            <a:off x="1331913" y="4221163"/>
            <a:ext cx="1008062" cy="62865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Immagine 1">
            <a:extLst>
              <a:ext uri="{FF2B5EF4-FFF2-40B4-BE49-F238E27FC236}">
                <a16:creationId xmlns:a16="http://schemas.microsoft.com/office/drawing/2014/main" id="{2931FDFF-C9D8-6138-E71F-426ABB14E874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" r="9"/>
          <a:stretch>
            <a:fillRect/>
          </a:stretch>
        </p:blipFill>
        <p:spPr bwMode="auto">
          <a:xfrm>
            <a:off x="377825" y="533400"/>
            <a:ext cx="5224463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9" name="Immagine 2">
            <a:extLst>
              <a:ext uri="{FF2B5EF4-FFF2-40B4-BE49-F238E27FC236}">
                <a16:creationId xmlns:a16="http://schemas.microsoft.com/office/drawing/2014/main" id="{DAF2F4BA-6962-54D6-A7D9-313E2C6E3805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" r="-3"/>
          <a:stretch>
            <a:fillRect/>
          </a:stretch>
        </p:blipFill>
        <p:spPr bwMode="auto">
          <a:xfrm>
            <a:off x="4899025" y="2484438"/>
            <a:ext cx="4146550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Immagine 4">
            <a:extLst>
              <a:ext uri="{FF2B5EF4-FFF2-40B4-BE49-F238E27FC236}">
                <a16:creationId xmlns:a16="http://schemas.microsoft.com/office/drawing/2014/main" id="{1283DF94-FA3D-6184-1F76-4AD45816BF7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" r="16"/>
          <a:stretch>
            <a:fillRect/>
          </a:stretch>
        </p:blipFill>
        <p:spPr bwMode="auto">
          <a:xfrm>
            <a:off x="377825" y="3140075"/>
            <a:ext cx="414496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BE51CE09-8A03-F983-B85B-26BD5DD0E378}"/>
              </a:ext>
            </a:extLst>
          </p:cNvPr>
          <p:cNvSpPr/>
          <p:nvPr/>
        </p:nvSpPr>
        <p:spPr>
          <a:xfrm>
            <a:off x="6278563" y="3316288"/>
            <a:ext cx="1350962" cy="1187450"/>
          </a:xfrm>
          <a:prstGeom prst="ellipse">
            <a:avLst/>
          </a:prstGeom>
          <a:noFill/>
          <a:ln w="349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panose="020F0502020204030204" typeface="Calibri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C4D6431-06F7-AF35-ADDF-6C796E37944D}"/>
              </a:ext>
            </a:extLst>
          </p:cNvPr>
          <p:cNvSpPr/>
          <p:nvPr/>
        </p:nvSpPr>
        <p:spPr>
          <a:xfrm>
            <a:off x="5621338" y="4503738"/>
            <a:ext cx="1350962" cy="118745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panose="020F0502020204030204" typeface="Calibri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7ED5B1C-CAEA-FE5C-2D04-098274A06CCB}"/>
              </a:ext>
            </a:extLst>
          </p:cNvPr>
          <p:cNvSpPr/>
          <p:nvPr/>
        </p:nvSpPr>
        <p:spPr>
          <a:xfrm>
            <a:off x="7175500" y="4503738"/>
            <a:ext cx="1350963" cy="1187450"/>
          </a:xfrm>
          <a:prstGeom prst="ellipse">
            <a:avLst/>
          </a:prstGeom>
          <a:noFill/>
          <a:ln w="349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panose="020F0502020204030204" typeface="Calibri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"/>
      <p:bldP animBg="1" grpId="0" spid="6"/>
      <p:bldP animBg="1" grpId="0" spid="7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542E7AB-608F-4156-82B4-6F26A6EF4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1" y="1760935"/>
            <a:ext cx="2535814" cy="356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029">
            <a:extLst>
              <a:ext uri="{FF2B5EF4-FFF2-40B4-BE49-F238E27FC236}">
                <a16:creationId xmlns:a16="http://schemas.microsoft.com/office/drawing/2014/main" id="{FE978300-9E36-47A8-815F-AD3E6C85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316" y="1463516"/>
            <a:ext cx="5235961" cy="19654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alt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Adattare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intervento didattico significa predisporre modifiche in modo da rendere le proposte accessibili a ogni persona scegliendo e integrando, l’adattamento più coerente con i bisogni, le attività, il contesto, le difficoltà. </a:t>
            </a:r>
            <a:r>
              <a:rPr lang="it-IT" alt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PERSONALIZZARE</a:t>
            </a:r>
          </a:p>
        </p:txBody>
      </p:sp>
      <p:graphicFrame>
        <p:nvGraphicFramePr>
          <p:cNvPr id="5" name="Group 2051">
            <a:extLst>
              <a:ext uri="{FF2B5EF4-FFF2-40B4-BE49-F238E27FC236}">
                <a16:creationId xmlns:a16="http://schemas.microsoft.com/office/drawing/2014/main" id="{CCDBC450-0DF2-4A5C-B3B0-62BADAE98EA6}"/>
              </a:ext>
            </a:extLst>
          </p:cNvPr>
          <p:cNvGraphicFramePr>
            <a:graphicFrameLocks noGrp="1"/>
          </p:cNvGraphicFramePr>
          <p:nvPr/>
        </p:nvGraphicFramePr>
        <p:xfrm>
          <a:off x="4417255" y="4014097"/>
          <a:ext cx="4353912" cy="2430475"/>
        </p:xfrm>
        <a:graphic>
          <a:graphicData uri="http://schemas.openxmlformats.org/drawingml/2006/table">
            <a:tbl>
              <a:tblPr/>
              <a:tblGrid>
                <a:gridCol w="1895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0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ts val="1600"/>
                        <a:buFont typeface="Comic Sans MS" pitchFamily="66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-Spazi /ambienti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ts val="1600"/>
                        <a:buFont typeface="Comic Sans MS" pitchFamily="66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-Attrezzi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ts val="1600"/>
                        <a:buFont typeface="Comic Sans MS" pitchFamily="66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-Durata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ts val="1600"/>
                        <a:buFont typeface="Comic Sans MS" pitchFamily="66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-Intensità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ts val="1600"/>
                        <a:buFont typeface="Comic Sans MS" pitchFamily="66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-Intervalli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ts val="1600"/>
                        <a:buFont typeface="Comic Sans MS" pitchFamily="66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-Tempo di impegno motorio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ts val="1600"/>
                        <a:buFont typeface="Comic Sans MS" pitchFamily="66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-Varietà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ts val="1600"/>
                        <a:buFont typeface="Comic Sans MS" pitchFamily="66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-Quantità di un compito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ts val="1600"/>
                        <a:buFont typeface="Comic Sans MS" pitchFamily="66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-Difficoltà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ts val="1600"/>
                        <a:buFont typeface="Comic Sans MS" pitchFamily="66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-Gruppi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ts val="1600"/>
                        <a:buFont typeface="Comic Sans MS" pitchFamily="66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-Motivazione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ts val="1600"/>
                        <a:buFont typeface="Comic Sans MS" pitchFamily="66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-Regole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ts val="1600"/>
                        <a:buFont typeface="Comic Sans MS" pitchFamily="66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- Contenuti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ts val="1600"/>
                        <a:buFont typeface="Comic Sans MS" pitchFamily="66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A- 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Attività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16797C-8766-45C7-99B4-E6CA2113EE31}"/>
              </a:ext>
            </a:extLst>
          </p:cNvPr>
          <p:cNvSpPr txBox="1"/>
          <p:nvPr/>
        </p:nvSpPr>
        <p:spPr>
          <a:xfrm>
            <a:off x="1345207" y="522979"/>
            <a:ext cx="621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Prescrizione: un tema di grande attualità</a:t>
            </a:r>
          </a:p>
        </p:txBody>
      </p:sp>
    </p:spTree>
    <p:extLst>
      <p:ext uri="{BB962C8B-B14F-4D97-AF65-F5344CB8AC3E}">
        <p14:creationId xmlns:p14="http://schemas.microsoft.com/office/powerpoint/2010/main" val="3163460034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40474D0-9458-4A56-81B9-8A3F55EA0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43" y="2692281"/>
            <a:ext cx="6492240" cy="387096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3AA2094-AB3F-4542-858F-E80342B0B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"/>
          <a:stretch/>
        </p:blipFill>
        <p:spPr>
          <a:xfrm>
            <a:off x="399004" y="424543"/>
            <a:ext cx="3974876" cy="209005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1ADF63C-2DDC-41FC-813F-0519ACE30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38" y="294759"/>
            <a:ext cx="3503573" cy="28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4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magine 1">
            <a:extLst>
              <a:ext uri="{FF2B5EF4-FFF2-40B4-BE49-F238E27FC236}">
                <a16:creationId xmlns:a16="http://schemas.microsoft.com/office/drawing/2014/main" id="{0FD166B9-0625-3BCF-3008-CAFB728F2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3481387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magine 2">
            <a:extLst>
              <a:ext uri="{FF2B5EF4-FFF2-40B4-BE49-F238E27FC236}">
                <a16:creationId xmlns:a16="http://schemas.microsoft.com/office/drawing/2014/main" id="{1B924E3F-A9CD-A7B0-F1D0-681318D6E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101975"/>
            <a:ext cx="5040313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asellaDiTesto 3">
            <a:extLst>
              <a:ext uri="{FF2B5EF4-FFF2-40B4-BE49-F238E27FC236}">
                <a16:creationId xmlns:a16="http://schemas.microsoft.com/office/drawing/2014/main" id="{A88A35EE-7764-23D2-6A00-091E581BF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8775"/>
            <a:ext cx="7993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Attività Motorie e Processo Educativo</a:t>
            </a:r>
          </a:p>
        </p:txBody>
      </p:sp>
      <p:pic>
        <p:nvPicPr>
          <p:cNvPr id="27653" name="Immagine 4">
            <a:extLst>
              <a:ext uri="{FF2B5EF4-FFF2-40B4-BE49-F238E27FC236}">
                <a16:creationId xmlns:a16="http://schemas.microsoft.com/office/drawing/2014/main" id="{7FFDB83B-409E-08FD-D634-B52D773E3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358900"/>
            <a:ext cx="246538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179512" y="476672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79512" y="6440655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00CC"/>
                </a:solidFill>
              </a:rPr>
              <a:t>Colella,2015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719572" y="5733255"/>
            <a:ext cx="2088232" cy="4430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 rot="8280794">
            <a:off x="7506871" y="3304794"/>
            <a:ext cx="971017" cy="3204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 rot="8280794">
            <a:off x="7722895" y="976355"/>
            <a:ext cx="971017" cy="3204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5" grpId="0" animBg="1"/>
      <p:bldP spid="6" grpId="0" animBg="1"/>
    </p:bld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92AA61D-E162-4432-A418-C9AB1CE55E6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" r="64"/>
          <a:stretch>
            <a:fillRect/>
          </a:stretch>
        </p:blipFill>
        <p:spPr bwMode="auto">
          <a:xfrm>
            <a:off x="346075" y="207963"/>
            <a:ext cx="3436938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B642322-E71D-46AA-9CE6-87F5A070CC97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"/>
          <a:stretch>
            <a:fillRect/>
          </a:stretch>
        </p:blipFill>
        <p:spPr bwMode="auto">
          <a:xfrm>
            <a:off x="0" y="3892550"/>
            <a:ext cx="367188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772C6FB-CAD9-426B-8E2F-60C27B96103C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" r="-48"/>
          <a:stretch>
            <a:fillRect/>
          </a:stretch>
        </p:blipFill>
        <p:spPr bwMode="auto">
          <a:xfrm>
            <a:off x="3606800" y="2035175"/>
            <a:ext cx="19304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411804C-1B74-49AB-A05F-6ECA41C5377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779588"/>
            <a:ext cx="3235325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93C7C54-7EB4-40A5-9A70-7F29A2262C83}"/>
              </a:ext>
            </a:extLst>
          </p:cNvPr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14" y="231775"/>
            <a:ext cx="2466536" cy="1387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ottotitolo 3"/>
          <p:cNvSpPr>
            <a:spLocks noGrp="1"/>
          </p:cNvSpPr>
          <p:nvPr>
            <p:ph type="subTitle" idx="1"/>
          </p:nvPr>
        </p:nvSpPr>
        <p:spPr>
          <a:xfrm>
            <a:off x="467544" y="1314369"/>
            <a:ext cx="8208912" cy="4817559"/>
          </a:xfrm>
        </p:spPr>
        <p:txBody>
          <a:bodyPr>
            <a:noAutofit/>
          </a:bodyPr>
          <a:lstStyle/>
          <a:p>
            <a:pPr algn="l"/>
            <a:endParaRPr lang="it-IT" sz="1400" b="1" i="1" dirty="0">
              <a:solidFill>
                <a:srgbClr val="FFE6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Obiettivo 2.2 - Promuovere l'attività fisica nelle scuole </a:t>
            </a:r>
          </a:p>
          <a:p>
            <a:pPr algn="just"/>
            <a:endParaRPr lang="it-IT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Stati membri dovrebbero porre le basi per la partecipazione dei bambini all’ attività fisica. </a:t>
            </a:r>
          </a:p>
          <a:p>
            <a:pPr algn="just"/>
            <a:r>
              <a:rPr lang="it-IT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importante rendere asili e scuole più attivi</a:t>
            </a: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fornendo loro supporto metodologico-organizzativo e risorse adeguate. </a:t>
            </a:r>
          </a:p>
          <a:p>
            <a:pPr algn="just"/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Stati membri dovrebbero considerare </a:t>
            </a:r>
            <a:r>
              <a:rPr lang="it-IT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l'utilizzo di misure fiscali per promuovere l’attività fisica a tutte le diverse fasce della popolazione. </a:t>
            </a:r>
          </a:p>
          <a:p>
            <a:pPr algn="just"/>
            <a:endParaRPr lang="it-IT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Obiettivo 2.3 - Promuovere l'attività fisica ricreativa per bambini e adolescenti</a:t>
            </a:r>
          </a:p>
          <a:p>
            <a:pPr algn="just"/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stati membri potrebbero </a:t>
            </a:r>
            <a:r>
              <a:rPr lang="it-IT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sperimentare incentivi fiscali per promuovere la partecipazione dei bambini e degli adolescenti nei programmi di attività fisica extra scolastica </a:t>
            </a: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soprattutto per i bambini provenienti da ambienti socialmente svantaggiati o con disabilità.</a:t>
            </a:r>
          </a:p>
          <a:p>
            <a:pPr algn="just"/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Dovrebbero utilizzare anche </a:t>
            </a:r>
            <a:r>
              <a:rPr lang="it-IT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approcci innovativi </a:t>
            </a: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attraverso la tecnologia dell’informazione e della comunicazione (social, media) </a:t>
            </a:r>
            <a:r>
              <a:rPr lang="it-IT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coinvolgere i giovani nelle attività motorie.</a:t>
            </a:r>
          </a:p>
          <a:p>
            <a:pPr algn="just"/>
            <a:endParaRPr lang="it-IT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58503" y="362601"/>
            <a:ext cx="64269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itchFamily="34" charset="0"/>
                <a:cs typeface="Arial" pitchFamily="34" charset="0"/>
              </a:rPr>
              <a:t>Strategia  per  la promozione dell’attività fisica per la Regione europea durante il periodo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itchFamily="34" charset="0"/>
                <a:cs typeface="Arial" pitchFamily="34" charset="0"/>
              </a:rPr>
              <a:t>2016-2025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32093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magine 2">
            <a:extLst>
              <a:ext uri="{FF2B5EF4-FFF2-40B4-BE49-F238E27FC236}">
                <a16:creationId xmlns:a16="http://schemas.microsoft.com/office/drawing/2014/main" id="{C2C3BDFB-C093-450A-AFC7-EC68DF4E6BAF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6"/>
          <a:stretch>
            <a:fillRect/>
          </a:stretch>
        </p:blipFill>
        <p:spPr bwMode="auto">
          <a:xfrm>
            <a:off x="6659732" y="3628286"/>
            <a:ext cx="2337558" cy="30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magine 4">
            <a:extLst>
              <a:ext uri="{FF2B5EF4-FFF2-40B4-BE49-F238E27FC236}">
                <a16:creationId xmlns:a16="http://schemas.microsoft.com/office/drawing/2014/main" id="{C88BB257-4A2D-444B-88C3-EF3BDE5EF4D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" r="-74"/>
          <a:stretch>
            <a:fillRect/>
          </a:stretch>
        </p:blipFill>
        <p:spPr bwMode="auto">
          <a:xfrm>
            <a:off x="3474154" y="1880326"/>
            <a:ext cx="2849453" cy="349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mmagine 6">
            <a:extLst>
              <a:ext uri="{FF2B5EF4-FFF2-40B4-BE49-F238E27FC236}">
                <a16:creationId xmlns:a16="http://schemas.microsoft.com/office/drawing/2014/main" id="{CE8D7876-F6F4-496C-B902-4C5F22647EAC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" r="-48"/>
          <a:stretch>
            <a:fillRect/>
          </a:stretch>
        </p:blipFill>
        <p:spPr bwMode="auto">
          <a:xfrm>
            <a:off x="339267" y="336474"/>
            <a:ext cx="2798762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71F8468-F235-400B-8129-609A9F6CAD1B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43" y="1753475"/>
            <a:ext cx="2466536" cy="138742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0454B8B-A54C-3B30-899F-B8F5C211FC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9" r="-49"/>
          <a:stretch/>
        </p:blipFill>
        <p:spPr>
          <a:xfrm>
            <a:off x="7419310" y="336474"/>
            <a:ext cx="1330746" cy="9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37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026">
            <a:extLst>
              <a:ext uri="{FF2B5EF4-FFF2-40B4-BE49-F238E27FC236}">
                <a16:creationId xmlns:a16="http://schemas.microsoft.com/office/drawing/2014/main" id="{B9C945F7-D831-4401-80F6-A00155374F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66700"/>
            <a:ext cx="7772400" cy="947951"/>
          </a:xfrm>
        </p:spPr>
        <p:txBody>
          <a:bodyPr anchor="ctr"/>
          <a:lstStyle/>
          <a:p>
            <a:pPr algn="ctr"/>
            <a:r>
              <a:rPr lang="nl-NL" altLang="it-IT" dirty="0"/>
              <a:t>Linee Guida (2020)</a:t>
            </a:r>
            <a:endParaRPr lang="en-GB" altLang="it-IT" dirty="0"/>
          </a:p>
        </p:txBody>
      </p:sp>
      <p:sp>
        <p:nvSpPr>
          <p:cNvPr id="59396" name="Rectangle 1027">
            <a:extLst>
              <a:ext uri="{FF2B5EF4-FFF2-40B4-BE49-F238E27FC236}">
                <a16:creationId xmlns:a16="http://schemas.microsoft.com/office/drawing/2014/main" id="{DBAF65D8-E8C7-45D7-8F37-239C97916EE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838200"/>
            <a:ext cx="8305800" cy="554312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it-IT" dirty="0"/>
              <a:t>	</a:t>
            </a:r>
          </a:p>
          <a:p>
            <a:pPr marL="342900" indent="-34290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it-IT" dirty="0"/>
              <a:t>Organizzazione Mondiale della Sanità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it-IT" dirty="0"/>
              <a:t>	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it-IT" b="1" dirty="0"/>
              <a:t>L’obbiettivo </a:t>
            </a:r>
          </a:p>
          <a:p>
            <a:pPr marL="342900" indent="-342900">
              <a:lnSpc>
                <a:spcPct val="90000"/>
              </a:lnSpc>
            </a:pPr>
            <a:r>
              <a:rPr lang="nl-NL" altLang="it-IT" dirty="0"/>
              <a:t>minimo di 30 minuti al giono</a:t>
            </a:r>
          </a:p>
          <a:p>
            <a:pPr marL="342900" indent="-342900">
              <a:lnSpc>
                <a:spcPct val="90000"/>
              </a:lnSpc>
            </a:pPr>
            <a:r>
              <a:rPr lang="nl-NL" altLang="it-IT" dirty="0"/>
              <a:t>attività fisica di media intensità</a:t>
            </a:r>
          </a:p>
          <a:p>
            <a:pPr marL="342900" indent="-342900">
              <a:lnSpc>
                <a:spcPct val="90000"/>
              </a:lnSpc>
            </a:pPr>
            <a:r>
              <a:rPr lang="nl-NL" altLang="it-IT" dirty="0"/>
              <a:t>per 5 giorni alla settimana</a:t>
            </a:r>
          </a:p>
          <a:p>
            <a:pPr marL="342900" indent="-342900">
              <a:lnSpc>
                <a:spcPct val="90000"/>
              </a:lnSpc>
            </a:pPr>
            <a:r>
              <a:rPr lang="nl-NL" altLang="it-IT" dirty="0"/>
              <a:t>almeno 20 minuti di attività intensa </a:t>
            </a:r>
          </a:p>
          <a:p>
            <a:pPr marL="342900" indent="-342900">
              <a:lnSpc>
                <a:spcPct val="90000"/>
              </a:lnSpc>
            </a:pPr>
            <a:r>
              <a:rPr lang="nl-NL" altLang="it-IT" dirty="0"/>
              <a:t>3 giorni alla settimana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it-IT" dirty="0"/>
              <a:t>	</a:t>
            </a:r>
            <a:r>
              <a:rPr lang="nl-NL" altLang="it-IT" b="1" dirty="0"/>
              <a:t>Sono consigliati periodi brevi di almeno 10-15 minuti</a:t>
            </a:r>
            <a:endParaRPr lang="en-GB" altLang="it-IT" b="1" dirty="0"/>
          </a:p>
        </p:txBody>
      </p:sp>
    </p:spTree>
    <p:extLst>
      <p:ext uri="{BB962C8B-B14F-4D97-AF65-F5344CB8AC3E}">
        <p14:creationId xmlns:p14="http://schemas.microsoft.com/office/powerpoint/2010/main" val="356445039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349A0BD-0851-EF8F-511D-6B492CB09CD5}"/>
              </a:ext>
            </a:extLst>
          </p:cNvPr>
          <p:cNvGrpSpPr>
            <a:grpSpLocks/>
          </p:cNvGrpSpPr>
          <p:nvPr/>
        </p:nvGrpSpPr>
        <p:grpSpPr bwMode="auto">
          <a:xfrm>
            <a:off x="792760" y="324074"/>
            <a:ext cx="7558479" cy="5764593"/>
            <a:chOff x="1400" y="1"/>
            <a:chExt cx="9106" cy="9002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70A6BA1F-5736-0361-9DB3-F8E1628C4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" y="482"/>
              <a:ext cx="9071" cy="8520"/>
            </a:xfrm>
            <a:prstGeom prst="rect">
              <a:avLst/>
            </a:prstGeom>
            <a:solidFill>
              <a:srgbClr val="F7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42E9F622-397D-79DF-975E-91128A4B1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" y="1"/>
              <a:ext cx="9106" cy="422"/>
            </a:xfrm>
            <a:prstGeom prst="rect">
              <a:avLst/>
            </a:prstGeom>
            <a:solidFill>
              <a:srgbClr val="B0C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A2914C1D-05FB-CD47-8A37-BEAB0A157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2342"/>
              <a:ext cx="8880" cy="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9BB046-6297-C92A-6289-80B4D35B8F2E}"/>
              </a:ext>
            </a:extLst>
          </p:cNvPr>
          <p:cNvSpPr txBox="1"/>
          <p:nvPr/>
        </p:nvSpPr>
        <p:spPr>
          <a:xfrm>
            <a:off x="300251" y="5585261"/>
            <a:ext cx="8543498" cy="106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8220" marR="1035050" algn="just">
              <a:lnSpc>
                <a:spcPct val="112000"/>
              </a:lnSpc>
              <a:spcAft>
                <a:spcPts val="0"/>
              </a:spcAft>
            </a:pPr>
            <a:r>
              <a:rPr lang="en-US" sz="105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The</a:t>
            </a:r>
            <a:r>
              <a:rPr lang="en-US" sz="1050" spc="-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2020</a:t>
            </a:r>
            <a:r>
              <a:rPr lang="en-US" sz="1050" spc="-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World</a:t>
            </a:r>
            <a:r>
              <a:rPr lang="en-US" sz="1050" spc="-2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Health</a:t>
            </a:r>
            <a:r>
              <a:rPr lang="en-US" sz="1050" spc="-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Organization</a:t>
            </a:r>
            <a:r>
              <a:rPr lang="en-US" sz="1050" spc="-2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(WHO)</a:t>
            </a:r>
            <a:r>
              <a:rPr lang="en-US" sz="1050" spc="-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guidelines</a:t>
            </a:r>
            <a:r>
              <a:rPr lang="en-US" sz="1050" spc="-2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on</a:t>
            </a:r>
            <a:r>
              <a:rPr lang="en-US" sz="1050" spc="-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physical</a:t>
            </a:r>
            <a:r>
              <a:rPr lang="en-US" sz="1050" spc="-2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activity</a:t>
            </a:r>
            <a:r>
              <a:rPr lang="en-US" sz="1050" spc="-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and</a:t>
            </a:r>
            <a:r>
              <a:rPr lang="en-US" sz="1050" spc="-2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sedentary</a:t>
            </a:r>
            <a:r>
              <a:rPr lang="en-US" sz="1050" spc="-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behaviour</a:t>
            </a:r>
            <a:r>
              <a:rPr lang="en-US" sz="1050" spc="-2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spc="-28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summarized in Fig. 1, provide an evidence-based consensus on the type and amount of physical activity that</a:t>
            </a:r>
            <a:r>
              <a:rPr lang="en-US" sz="1050" spc="-2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benefits</a:t>
            </a:r>
            <a:r>
              <a:rPr lang="en-US" sz="105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health</a:t>
            </a:r>
            <a:r>
              <a:rPr lang="en-US" sz="105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across</a:t>
            </a:r>
            <a:r>
              <a:rPr lang="en-US" sz="105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the</a:t>
            </a:r>
            <a:r>
              <a:rPr lang="en-US" sz="105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life-course,</a:t>
            </a:r>
            <a:r>
              <a:rPr lang="en-US" sz="1050" spc="-5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including</a:t>
            </a:r>
            <a:r>
              <a:rPr lang="en-US" sz="105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for</a:t>
            </a:r>
            <a:r>
              <a:rPr lang="en-US" sz="105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people</a:t>
            </a:r>
            <a:r>
              <a:rPr lang="en-US" sz="105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living</a:t>
            </a:r>
            <a:r>
              <a:rPr lang="en-US" sz="105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with</a:t>
            </a:r>
            <a:r>
              <a:rPr lang="en-US" sz="1050" spc="-5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chronic</a:t>
            </a:r>
            <a:r>
              <a:rPr lang="en-US" sz="105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conditions</a:t>
            </a:r>
            <a:r>
              <a:rPr lang="en-US" sz="105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and</a:t>
            </a:r>
            <a:r>
              <a:rPr lang="en-US" sz="105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disability.</a:t>
            </a:r>
            <a:endParaRPr lang="it-IT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998220" algn="just">
              <a:spcBef>
                <a:spcPts val="805"/>
              </a:spcBef>
            </a:pPr>
            <a:r>
              <a:rPr lang="en-US" sz="105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Fig.</a:t>
            </a:r>
            <a:r>
              <a:rPr lang="en-US" sz="1050" b="1" spc="5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1.</a:t>
            </a:r>
            <a:r>
              <a:rPr lang="en-US" sz="1050" b="1" spc="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b="1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Summary</a:t>
            </a:r>
            <a:r>
              <a:rPr lang="en-US" sz="1050" b="1" spc="6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b="1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of</a:t>
            </a:r>
            <a:r>
              <a:rPr lang="en-US" sz="1050" b="1" spc="6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b="1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the</a:t>
            </a:r>
            <a:r>
              <a:rPr lang="en-US" sz="1050" b="1" spc="6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b="1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WHO</a:t>
            </a:r>
            <a:r>
              <a:rPr lang="en-US" sz="1050" b="1" spc="55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b="1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guidelines</a:t>
            </a:r>
            <a:r>
              <a:rPr lang="en-US" sz="1050" b="1" spc="6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b="1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on</a:t>
            </a:r>
            <a:r>
              <a:rPr lang="en-US" sz="1050" b="1" spc="6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b="1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physical</a:t>
            </a:r>
            <a:r>
              <a:rPr lang="en-US" sz="1050" b="1" spc="6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b="1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activity</a:t>
            </a:r>
            <a:r>
              <a:rPr lang="en-US" sz="1050" b="1" spc="6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b="1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and</a:t>
            </a:r>
            <a:r>
              <a:rPr lang="en-US" sz="1050" b="1" spc="55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b="1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sedentary</a:t>
            </a:r>
            <a:r>
              <a:rPr lang="en-US" sz="1050" b="1" spc="6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050" b="1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behaviour</a:t>
            </a:r>
            <a:endParaRPr lang="it-IT" sz="105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endParaRPr lang="it-IT" sz="1050" dirty="0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3229F875-C08B-7CCD-641E-963AEF707D2E}"/>
              </a:ext>
            </a:extLst>
          </p:cNvPr>
          <p:cNvGrpSpPr>
            <a:grpSpLocks/>
          </p:cNvGrpSpPr>
          <p:nvPr/>
        </p:nvGrpSpPr>
        <p:grpSpPr bwMode="auto">
          <a:xfrm>
            <a:off x="792760" y="324259"/>
            <a:ext cx="2361063" cy="1666194"/>
            <a:chOff x="0" y="-3200"/>
            <a:chExt cx="11906" cy="8985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315AA26A-50BA-858F-904F-D2A14129E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3201"/>
              <a:ext cx="11906" cy="5939"/>
            </a:xfrm>
            <a:prstGeom prst="rect">
              <a:avLst/>
            </a:prstGeom>
            <a:solidFill>
              <a:srgbClr val="B0C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F9B59ED8-D23D-5FB1-ED6A-36CC2C6EF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38"/>
              <a:ext cx="11906" cy="3046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72F64211-1AB6-EEB7-AC0F-991B6439E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" y="706"/>
              <a:ext cx="2384" cy="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F66E814D-4EBD-A231-6366-861E035D4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-1085"/>
              <a:ext cx="1250" cy="1114"/>
            </a:xfrm>
            <a:custGeom>
              <a:avLst/>
              <a:gdLst>
                <a:gd name="T0" fmla="+- 0 2007 1878"/>
                <a:gd name="T1" fmla="*/ T0 w 1250"/>
                <a:gd name="T2" fmla="+- 0 -486 -1085"/>
                <a:gd name="T3" fmla="*/ -486 h 1114"/>
                <a:gd name="T4" fmla="+- 0 1978 1878"/>
                <a:gd name="T5" fmla="*/ T4 w 1250"/>
                <a:gd name="T6" fmla="+- 0 -500 -1085"/>
                <a:gd name="T7" fmla="*/ -500 h 1114"/>
                <a:gd name="T8" fmla="+- 0 1938 1878"/>
                <a:gd name="T9" fmla="*/ T8 w 1250"/>
                <a:gd name="T10" fmla="+- 0 -513 -1085"/>
                <a:gd name="T11" fmla="*/ -513 h 1114"/>
                <a:gd name="T12" fmla="+- 0 1903 1878"/>
                <a:gd name="T13" fmla="*/ T12 w 1250"/>
                <a:gd name="T14" fmla="+- 0 -534 -1085"/>
                <a:gd name="T15" fmla="*/ -534 h 1114"/>
                <a:gd name="T16" fmla="+- 0 1878 1878"/>
                <a:gd name="T17" fmla="*/ T16 w 1250"/>
                <a:gd name="T18" fmla="+- 0 -529 -1085"/>
                <a:gd name="T19" fmla="*/ -529 h 1114"/>
                <a:gd name="T20" fmla="+- 0 1923 1878"/>
                <a:gd name="T21" fmla="*/ T20 w 1250"/>
                <a:gd name="T22" fmla="+- 0 -472 -1085"/>
                <a:gd name="T23" fmla="*/ -472 h 1114"/>
                <a:gd name="T24" fmla="+- 0 1962 1878"/>
                <a:gd name="T25" fmla="*/ T24 w 1250"/>
                <a:gd name="T26" fmla="+- 0 -457 -1085"/>
                <a:gd name="T27" fmla="*/ -457 h 1114"/>
                <a:gd name="T28" fmla="+- 0 2001 1878"/>
                <a:gd name="T29" fmla="*/ T28 w 1250"/>
                <a:gd name="T30" fmla="+- 0 -455 -1085"/>
                <a:gd name="T31" fmla="*/ -455 h 1114"/>
                <a:gd name="T32" fmla="+- 0 2011 1878"/>
                <a:gd name="T33" fmla="*/ T32 w 1250"/>
                <a:gd name="T34" fmla="+- 0 -476 -1085"/>
                <a:gd name="T35" fmla="*/ -476 h 1114"/>
                <a:gd name="T36" fmla="+- 0 2051 1878"/>
                <a:gd name="T37" fmla="*/ T36 w 1250"/>
                <a:gd name="T38" fmla="+- 0 -603 -1085"/>
                <a:gd name="T39" fmla="*/ -603 h 1114"/>
                <a:gd name="T40" fmla="+- 0 2024 1878"/>
                <a:gd name="T41" fmla="*/ T40 w 1250"/>
                <a:gd name="T42" fmla="+- 0 -599 -1085"/>
                <a:gd name="T43" fmla="*/ -599 h 1114"/>
                <a:gd name="T44" fmla="+- 0 1989 1878"/>
                <a:gd name="T45" fmla="*/ T44 w 1250"/>
                <a:gd name="T46" fmla="+- 0 -612 -1085"/>
                <a:gd name="T47" fmla="*/ -612 h 1114"/>
                <a:gd name="T48" fmla="+- 0 1956 1878"/>
                <a:gd name="T49" fmla="*/ T48 w 1250"/>
                <a:gd name="T50" fmla="+- 0 -614 -1085"/>
                <a:gd name="T51" fmla="*/ -614 h 1114"/>
                <a:gd name="T52" fmla="+- 0 1946 1878"/>
                <a:gd name="T53" fmla="*/ T52 w 1250"/>
                <a:gd name="T54" fmla="+- 0 -594 -1085"/>
                <a:gd name="T55" fmla="*/ -594 h 1114"/>
                <a:gd name="T56" fmla="+- 0 1962 1878"/>
                <a:gd name="T57" fmla="*/ T56 w 1250"/>
                <a:gd name="T58" fmla="+- 0 -577 -1085"/>
                <a:gd name="T59" fmla="*/ -577 h 1114"/>
                <a:gd name="T60" fmla="+- 0 1999 1878"/>
                <a:gd name="T61" fmla="*/ T60 w 1250"/>
                <a:gd name="T62" fmla="+- 0 -563 -1085"/>
                <a:gd name="T63" fmla="*/ -563 h 1114"/>
                <a:gd name="T64" fmla="+- 0 2039 1878"/>
                <a:gd name="T65" fmla="*/ T64 w 1250"/>
                <a:gd name="T66" fmla="+- 0 -546 -1085"/>
                <a:gd name="T67" fmla="*/ -546 h 1114"/>
                <a:gd name="T68" fmla="+- 0 2069 1878"/>
                <a:gd name="T69" fmla="*/ T68 w 1250"/>
                <a:gd name="T70" fmla="+- 0 -516 -1085"/>
                <a:gd name="T71" fmla="*/ -516 h 1114"/>
                <a:gd name="T72" fmla="+- 0 3127 1878"/>
                <a:gd name="T73" fmla="*/ T72 w 1250"/>
                <a:gd name="T74" fmla="+- 0 -528 -1085"/>
                <a:gd name="T75" fmla="*/ -528 h 1114"/>
                <a:gd name="T76" fmla="+- 0 2191 1878"/>
                <a:gd name="T77" fmla="*/ T76 w 1250"/>
                <a:gd name="T78" fmla="+- 0 -1085 -1085"/>
                <a:gd name="T79" fmla="*/ -1085 h 1114"/>
                <a:gd name="T80" fmla="+- 0 1969 1878"/>
                <a:gd name="T81" fmla="*/ T80 w 1250"/>
                <a:gd name="T82" fmla="+- 0 -670 -1085"/>
                <a:gd name="T83" fmla="*/ -670 h 1114"/>
                <a:gd name="T84" fmla="+- 0 1991 1878"/>
                <a:gd name="T85" fmla="*/ T84 w 1250"/>
                <a:gd name="T86" fmla="+- 0 -669 -1085"/>
                <a:gd name="T87" fmla="*/ -669 h 1114"/>
                <a:gd name="T88" fmla="+- 0 2023 1878"/>
                <a:gd name="T89" fmla="*/ T88 w 1250"/>
                <a:gd name="T90" fmla="+- 0 -663 -1085"/>
                <a:gd name="T91" fmla="*/ -663 h 1114"/>
                <a:gd name="T92" fmla="+- 0 2038 1878"/>
                <a:gd name="T93" fmla="*/ T92 w 1250"/>
                <a:gd name="T94" fmla="+- 0 -666 -1085"/>
                <a:gd name="T95" fmla="*/ -666 h 1114"/>
                <a:gd name="T96" fmla="+- 0 2069 1878"/>
                <a:gd name="T97" fmla="*/ T96 w 1250"/>
                <a:gd name="T98" fmla="+- 0 -734 -1085"/>
                <a:gd name="T99" fmla="*/ -734 h 1114"/>
                <a:gd name="T100" fmla="+- 0 2141 1878"/>
                <a:gd name="T101" fmla="*/ T100 w 1250"/>
                <a:gd name="T102" fmla="+- 0 -666 -1085"/>
                <a:gd name="T103" fmla="*/ -666 h 1114"/>
                <a:gd name="T104" fmla="+- 0 2202 1878"/>
                <a:gd name="T105" fmla="*/ T104 w 1250"/>
                <a:gd name="T106" fmla="+- 0 -623 -1085"/>
                <a:gd name="T107" fmla="*/ -623 h 1114"/>
                <a:gd name="T108" fmla="+- 0 2248 1878"/>
                <a:gd name="T109" fmla="*/ T108 w 1250"/>
                <a:gd name="T110" fmla="+- 0 -658 -1085"/>
                <a:gd name="T111" fmla="*/ -658 h 1114"/>
                <a:gd name="T112" fmla="+- 0 2309 1878"/>
                <a:gd name="T113" fmla="*/ T112 w 1250"/>
                <a:gd name="T114" fmla="+- 0 -671 -1085"/>
                <a:gd name="T115" fmla="*/ -671 h 1114"/>
                <a:gd name="T116" fmla="+- 0 2383 1878"/>
                <a:gd name="T117" fmla="*/ T116 w 1250"/>
                <a:gd name="T118" fmla="+- 0 -650 -1085"/>
                <a:gd name="T119" fmla="*/ -650 h 1114"/>
                <a:gd name="T120" fmla="+- 0 2433 1878"/>
                <a:gd name="T121" fmla="*/ T120 w 1250"/>
                <a:gd name="T122" fmla="+- 0 -596 -1085"/>
                <a:gd name="T123" fmla="*/ -596 h 1114"/>
                <a:gd name="T124" fmla="+- 0 2505 1878"/>
                <a:gd name="T125" fmla="*/ T124 w 1250"/>
                <a:gd name="T126" fmla="+- 0 -666 -1085"/>
                <a:gd name="T127" fmla="*/ -666 h 1114"/>
                <a:gd name="T128" fmla="+- 0 2520 1878"/>
                <a:gd name="T129" fmla="*/ T128 w 1250"/>
                <a:gd name="T130" fmla="+- 0 -645 -1085"/>
                <a:gd name="T131" fmla="*/ -645 h 1114"/>
                <a:gd name="T132" fmla="+- 0 2560 1878"/>
                <a:gd name="T133" fmla="*/ T132 w 1250"/>
                <a:gd name="T134" fmla="+- 0 -668 -1085"/>
                <a:gd name="T135" fmla="*/ -668 h 1114"/>
                <a:gd name="T136" fmla="+- 0 2631 1878"/>
                <a:gd name="T137" fmla="*/ T136 w 1250"/>
                <a:gd name="T138" fmla="+- 0 -662 -1085"/>
                <a:gd name="T139" fmla="*/ -662 h 1114"/>
                <a:gd name="T140" fmla="+- 0 2695 1878"/>
                <a:gd name="T141" fmla="*/ T140 w 1250"/>
                <a:gd name="T142" fmla="+- 0 -593 -1085"/>
                <a:gd name="T143" fmla="*/ -593 h 1114"/>
                <a:gd name="T144" fmla="+- 0 2695 1878"/>
                <a:gd name="T145" fmla="*/ T144 w 1250"/>
                <a:gd name="T146" fmla="+- 0 -475 -1085"/>
                <a:gd name="T147" fmla="*/ -475 h 1114"/>
                <a:gd name="T148" fmla="+- 0 2631 1878"/>
                <a:gd name="T149" fmla="*/ T148 w 1250"/>
                <a:gd name="T150" fmla="+- 0 -407 -1085"/>
                <a:gd name="T151" fmla="*/ -407 h 1114"/>
                <a:gd name="T152" fmla="+- 0 2559 1878"/>
                <a:gd name="T153" fmla="*/ T152 w 1250"/>
                <a:gd name="T154" fmla="+- 0 -401 -1085"/>
                <a:gd name="T155" fmla="*/ -401 h 1114"/>
                <a:gd name="T156" fmla="+- 0 2519 1878"/>
                <a:gd name="T157" fmla="*/ T156 w 1250"/>
                <a:gd name="T158" fmla="+- 0 -422 -1085"/>
                <a:gd name="T159" fmla="*/ -422 h 1114"/>
                <a:gd name="T160" fmla="+- 0 2505 1878"/>
                <a:gd name="T161" fmla="*/ T160 w 1250"/>
                <a:gd name="T162" fmla="+- 0 -324 -1085"/>
                <a:gd name="T163" fmla="*/ -324 h 1114"/>
                <a:gd name="T164" fmla="+- 0 2433 1878"/>
                <a:gd name="T165" fmla="*/ T164 w 1250"/>
                <a:gd name="T166" fmla="+- 0 -472 -1085"/>
                <a:gd name="T167" fmla="*/ -472 h 1114"/>
                <a:gd name="T168" fmla="+- 0 2383 1878"/>
                <a:gd name="T169" fmla="*/ T168 w 1250"/>
                <a:gd name="T170" fmla="+- 0 -417 -1085"/>
                <a:gd name="T171" fmla="*/ -417 h 1114"/>
                <a:gd name="T172" fmla="+- 0 2308 1878"/>
                <a:gd name="T173" fmla="*/ T172 w 1250"/>
                <a:gd name="T174" fmla="+- 0 -396 -1085"/>
                <a:gd name="T175" fmla="*/ -396 h 1114"/>
                <a:gd name="T176" fmla="+- 0 2248 1878"/>
                <a:gd name="T177" fmla="*/ T176 w 1250"/>
                <a:gd name="T178" fmla="+- 0 -409 -1085"/>
                <a:gd name="T179" fmla="*/ -409 h 1114"/>
                <a:gd name="T180" fmla="+- 0 2202 1878"/>
                <a:gd name="T181" fmla="*/ T180 w 1250"/>
                <a:gd name="T182" fmla="+- 0 -444 -1085"/>
                <a:gd name="T183" fmla="*/ -444 h 1114"/>
                <a:gd name="T184" fmla="+- 0 2190 1878"/>
                <a:gd name="T185" fmla="*/ T184 w 1250"/>
                <a:gd name="T186" fmla="+- 0 -407 -1085"/>
                <a:gd name="T187" fmla="*/ -407 h 1114"/>
                <a:gd name="T188" fmla="+- 0 2162 1878"/>
                <a:gd name="T189" fmla="*/ T188 w 1250"/>
                <a:gd name="T190" fmla="+- 0 -399 -1085"/>
                <a:gd name="T191" fmla="*/ -399 h 1114"/>
                <a:gd name="T192" fmla="+- 0 2119 1878"/>
                <a:gd name="T193" fmla="*/ T192 w 1250"/>
                <a:gd name="T194" fmla="+- 0 -400 -1085"/>
                <a:gd name="T195" fmla="*/ -400 h 1114"/>
                <a:gd name="T196" fmla="+- 0 2082 1878"/>
                <a:gd name="T197" fmla="*/ T196 w 1250"/>
                <a:gd name="T198" fmla="+- 0 -425 -1085"/>
                <a:gd name="T199" fmla="*/ -425 h 1114"/>
                <a:gd name="T200" fmla="+- 0 2059 1878"/>
                <a:gd name="T201" fmla="*/ T200 w 1250"/>
                <a:gd name="T202" fmla="+- 0 -427 -1085"/>
                <a:gd name="T203" fmla="*/ -427 h 1114"/>
                <a:gd name="T204" fmla="+- 0 2012 1878"/>
                <a:gd name="T205" fmla="*/ T204 w 1250"/>
                <a:gd name="T206" fmla="+- 0 -400 -1085"/>
                <a:gd name="T207" fmla="*/ -400 h 1114"/>
                <a:gd name="T208" fmla="+- 0 1971 1878"/>
                <a:gd name="T209" fmla="*/ T208 w 1250"/>
                <a:gd name="T210" fmla="+- 0 -397 -1085"/>
                <a:gd name="T211" fmla="*/ -397 h 1114"/>
                <a:gd name="T212" fmla="+- 0 1952 1878"/>
                <a:gd name="T213" fmla="*/ T212 w 1250"/>
                <a:gd name="T214" fmla="+- 0 -400 -1085"/>
                <a:gd name="T215" fmla="*/ -400 h 1114"/>
                <a:gd name="T216" fmla="+- 0 2816 1878"/>
                <a:gd name="T217" fmla="*/ T216 w 1250"/>
                <a:gd name="T218" fmla="+- 0 29 -1085"/>
                <a:gd name="T219" fmla="*/ 29 h 11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1250" h="1114">
                  <a:moveTo>
                    <a:pt x="133" y="609"/>
                  </a:moveTo>
                  <a:lnTo>
                    <a:pt x="129" y="599"/>
                  </a:lnTo>
                  <a:lnTo>
                    <a:pt x="117" y="591"/>
                  </a:lnTo>
                  <a:lnTo>
                    <a:pt x="100" y="585"/>
                  </a:lnTo>
                  <a:lnTo>
                    <a:pt x="80" y="579"/>
                  </a:lnTo>
                  <a:lnTo>
                    <a:pt x="60" y="572"/>
                  </a:lnTo>
                  <a:lnTo>
                    <a:pt x="41" y="563"/>
                  </a:lnTo>
                  <a:lnTo>
                    <a:pt x="25" y="551"/>
                  </a:lnTo>
                  <a:lnTo>
                    <a:pt x="12" y="535"/>
                  </a:lnTo>
                  <a:lnTo>
                    <a:pt x="0" y="556"/>
                  </a:lnTo>
                  <a:lnTo>
                    <a:pt x="25" y="601"/>
                  </a:lnTo>
                  <a:lnTo>
                    <a:pt x="45" y="613"/>
                  </a:lnTo>
                  <a:lnTo>
                    <a:pt x="65" y="622"/>
                  </a:lnTo>
                  <a:lnTo>
                    <a:pt x="84" y="628"/>
                  </a:lnTo>
                  <a:lnTo>
                    <a:pt x="102" y="630"/>
                  </a:lnTo>
                  <a:lnTo>
                    <a:pt x="123" y="630"/>
                  </a:lnTo>
                  <a:lnTo>
                    <a:pt x="133" y="622"/>
                  </a:lnTo>
                  <a:lnTo>
                    <a:pt x="133" y="609"/>
                  </a:lnTo>
                  <a:close/>
                  <a:moveTo>
                    <a:pt x="191" y="482"/>
                  </a:moveTo>
                  <a:lnTo>
                    <a:pt x="173" y="482"/>
                  </a:lnTo>
                  <a:lnTo>
                    <a:pt x="165" y="496"/>
                  </a:lnTo>
                  <a:lnTo>
                    <a:pt x="146" y="486"/>
                  </a:lnTo>
                  <a:lnTo>
                    <a:pt x="128" y="478"/>
                  </a:lnTo>
                  <a:lnTo>
                    <a:pt x="111" y="473"/>
                  </a:lnTo>
                  <a:lnTo>
                    <a:pt x="95" y="471"/>
                  </a:lnTo>
                  <a:lnTo>
                    <a:pt x="78" y="471"/>
                  </a:lnTo>
                  <a:lnTo>
                    <a:pt x="68" y="479"/>
                  </a:lnTo>
                  <a:lnTo>
                    <a:pt x="68" y="491"/>
                  </a:lnTo>
                  <a:lnTo>
                    <a:pt x="73" y="500"/>
                  </a:lnTo>
                  <a:lnTo>
                    <a:pt x="84" y="508"/>
                  </a:lnTo>
                  <a:lnTo>
                    <a:pt x="101" y="515"/>
                  </a:lnTo>
                  <a:lnTo>
                    <a:pt x="121" y="522"/>
                  </a:lnTo>
                  <a:lnTo>
                    <a:pt x="141" y="530"/>
                  </a:lnTo>
                  <a:lnTo>
                    <a:pt x="161" y="539"/>
                  </a:lnTo>
                  <a:lnTo>
                    <a:pt x="178" y="552"/>
                  </a:lnTo>
                  <a:lnTo>
                    <a:pt x="191" y="569"/>
                  </a:lnTo>
                  <a:lnTo>
                    <a:pt x="191" y="482"/>
                  </a:lnTo>
                  <a:close/>
                  <a:moveTo>
                    <a:pt x="1249" y="557"/>
                  </a:moveTo>
                  <a:lnTo>
                    <a:pt x="938" y="0"/>
                  </a:lnTo>
                  <a:lnTo>
                    <a:pt x="313" y="0"/>
                  </a:lnTo>
                  <a:lnTo>
                    <a:pt x="79" y="416"/>
                  </a:lnTo>
                  <a:lnTo>
                    <a:pt x="91" y="415"/>
                  </a:lnTo>
                  <a:lnTo>
                    <a:pt x="97" y="415"/>
                  </a:lnTo>
                  <a:lnTo>
                    <a:pt x="113" y="416"/>
                  </a:lnTo>
                  <a:lnTo>
                    <a:pt x="129" y="418"/>
                  </a:lnTo>
                  <a:lnTo>
                    <a:pt x="145" y="422"/>
                  </a:lnTo>
                  <a:lnTo>
                    <a:pt x="160" y="428"/>
                  </a:lnTo>
                  <a:lnTo>
                    <a:pt x="160" y="419"/>
                  </a:lnTo>
                  <a:lnTo>
                    <a:pt x="191" y="419"/>
                  </a:lnTo>
                  <a:lnTo>
                    <a:pt x="191" y="351"/>
                  </a:lnTo>
                  <a:lnTo>
                    <a:pt x="263" y="351"/>
                  </a:lnTo>
                  <a:lnTo>
                    <a:pt x="263" y="419"/>
                  </a:lnTo>
                  <a:lnTo>
                    <a:pt x="324" y="419"/>
                  </a:lnTo>
                  <a:lnTo>
                    <a:pt x="324" y="462"/>
                  </a:lnTo>
                  <a:lnTo>
                    <a:pt x="345" y="442"/>
                  </a:lnTo>
                  <a:lnTo>
                    <a:pt x="370" y="427"/>
                  </a:lnTo>
                  <a:lnTo>
                    <a:pt x="399" y="418"/>
                  </a:lnTo>
                  <a:lnTo>
                    <a:pt x="431" y="414"/>
                  </a:lnTo>
                  <a:lnTo>
                    <a:pt x="471" y="420"/>
                  </a:lnTo>
                  <a:lnTo>
                    <a:pt x="505" y="435"/>
                  </a:lnTo>
                  <a:lnTo>
                    <a:pt x="534" y="458"/>
                  </a:lnTo>
                  <a:lnTo>
                    <a:pt x="555" y="489"/>
                  </a:lnTo>
                  <a:lnTo>
                    <a:pt x="555" y="419"/>
                  </a:lnTo>
                  <a:lnTo>
                    <a:pt x="627" y="419"/>
                  </a:lnTo>
                  <a:lnTo>
                    <a:pt x="627" y="457"/>
                  </a:lnTo>
                  <a:lnTo>
                    <a:pt x="642" y="440"/>
                  </a:lnTo>
                  <a:lnTo>
                    <a:pt x="660" y="426"/>
                  </a:lnTo>
                  <a:lnTo>
                    <a:pt x="682" y="417"/>
                  </a:lnTo>
                  <a:lnTo>
                    <a:pt x="708" y="414"/>
                  </a:lnTo>
                  <a:lnTo>
                    <a:pt x="753" y="423"/>
                  </a:lnTo>
                  <a:lnTo>
                    <a:pt x="790" y="449"/>
                  </a:lnTo>
                  <a:lnTo>
                    <a:pt x="817" y="492"/>
                  </a:lnTo>
                  <a:lnTo>
                    <a:pt x="827" y="551"/>
                  </a:lnTo>
                  <a:lnTo>
                    <a:pt x="817" y="610"/>
                  </a:lnTo>
                  <a:lnTo>
                    <a:pt x="791" y="652"/>
                  </a:lnTo>
                  <a:lnTo>
                    <a:pt x="753" y="678"/>
                  </a:lnTo>
                  <a:lnTo>
                    <a:pt x="708" y="687"/>
                  </a:lnTo>
                  <a:lnTo>
                    <a:pt x="681" y="684"/>
                  </a:lnTo>
                  <a:lnTo>
                    <a:pt x="659" y="676"/>
                  </a:lnTo>
                  <a:lnTo>
                    <a:pt x="641" y="663"/>
                  </a:lnTo>
                  <a:lnTo>
                    <a:pt x="627" y="648"/>
                  </a:lnTo>
                  <a:lnTo>
                    <a:pt x="627" y="761"/>
                  </a:lnTo>
                  <a:lnTo>
                    <a:pt x="555" y="761"/>
                  </a:lnTo>
                  <a:lnTo>
                    <a:pt x="555" y="613"/>
                  </a:lnTo>
                  <a:lnTo>
                    <a:pt x="534" y="644"/>
                  </a:lnTo>
                  <a:lnTo>
                    <a:pt x="505" y="668"/>
                  </a:lnTo>
                  <a:lnTo>
                    <a:pt x="470" y="683"/>
                  </a:lnTo>
                  <a:lnTo>
                    <a:pt x="430" y="689"/>
                  </a:lnTo>
                  <a:lnTo>
                    <a:pt x="399" y="685"/>
                  </a:lnTo>
                  <a:lnTo>
                    <a:pt x="370" y="676"/>
                  </a:lnTo>
                  <a:lnTo>
                    <a:pt x="345" y="661"/>
                  </a:lnTo>
                  <a:lnTo>
                    <a:pt x="324" y="641"/>
                  </a:lnTo>
                  <a:lnTo>
                    <a:pt x="324" y="672"/>
                  </a:lnTo>
                  <a:lnTo>
                    <a:pt x="312" y="678"/>
                  </a:lnTo>
                  <a:lnTo>
                    <a:pt x="299" y="683"/>
                  </a:lnTo>
                  <a:lnTo>
                    <a:pt x="284" y="686"/>
                  </a:lnTo>
                  <a:lnTo>
                    <a:pt x="267" y="687"/>
                  </a:lnTo>
                  <a:lnTo>
                    <a:pt x="241" y="685"/>
                  </a:lnTo>
                  <a:lnTo>
                    <a:pt x="220" y="676"/>
                  </a:lnTo>
                  <a:lnTo>
                    <a:pt x="204" y="660"/>
                  </a:lnTo>
                  <a:lnTo>
                    <a:pt x="195" y="635"/>
                  </a:lnTo>
                  <a:lnTo>
                    <a:pt x="181" y="658"/>
                  </a:lnTo>
                  <a:lnTo>
                    <a:pt x="160" y="675"/>
                  </a:lnTo>
                  <a:lnTo>
                    <a:pt x="134" y="685"/>
                  </a:lnTo>
                  <a:lnTo>
                    <a:pt x="102" y="688"/>
                  </a:lnTo>
                  <a:lnTo>
                    <a:pt x="93" y="688"/>
                  </a:lnTo>
                  <a:lnTo>
                    <a:pt x="84" y="687"/>
                  </a:lnTo>
                  <a:lnTo>
                    <a:pt x="74" y="685"/>
                  </a:lnTo>
                  <a:lnTo>
                    <a:pt x="314" y="1114"/>
                  </a:lnTo>
                  <a:lnTo>
                    <a:pt x="938" y="1114"/>
                  </a:lnTo>
                  <a:lnTo>
                    <a:pt x="1249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2055" name="Picture 7">
              <a:extLst>
                <a:ext uri="{FF2B5EF4-FFF2-40B4-BE49-F238E27FC236}">
                  <a16:creationId xmlns:a16="http://schemas.microsoft.com/office/drawing/2014/main" id="{D7B38F1F-67FB-A341-D769-02ACF2F45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" y="-608"/>
              <a:ext cx="125" cy="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88940A3-4982-ED0C-1B27-6C276E24E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-604"/>
              <a:ext cx="41" cy="139"/>
            </a:xfrm>
            <a:custGeom>
              <a:avLst/>
              <a:gdLst>
                <a:gd name="T0" fmla="+- 0 2190 2150"/>
                <a:gd name="T1" fmla="*/ T0 w 41"/>
                <a:gd name="T2" fmla="+- 0 -603 -603"/>
                <a:gd name="T3" fmla="*/ -603 h 139"/>
                <a:gd name="T4" fmla="+- 0 2150 2150"/>
                <a:gd name="T5" fmla="*/ T4 w 41"/>
                <a:gd name="T6" fmla="+- 0 -603 -603"/>
                <a:gd name="T7" fmla="*/ -603 h 139"/>
                <a:gd name="T8" fmla="+- 0 2150 2150"/>
                <a:gd name="T9" fmla="*/ T8 w 41"/>
                <a:gd name="T10" fmla="+- 0 -473 -603"/>
                <a:gd name="T11" fmla="*/ -473 h 139"/>
                <a:gd name="T12" fmla="+- 0 2156 2150"/>
                <a:gd name="T13" fmla="*/ T12 w 41"/>
                <a:gd name="T14" fmla="+- 0 -465 -603"/>
                <a:gd name="T15" fmla="*/ -465 h 139"/>
                <a:gd name="T16" fmla="+- 0 2176 2150"/>
                <a:gd name="T17" fmla="*/ T16 w 41"/>
                <a:gd name="T18" fmla="+- 0 -465 -603"/>
                <a:gd name="T19" fmla="*/ -465 h 139"/>
                <a:gd name="T20" fmla="+- 0 2182 2150"/>
                <a:gd name="T21" fmla="*/ T20 w 41"/>
                <a:gd name="T22" fmla="+- 0 -466 -603"/>
                <a:gd name="T23" fmla="*/ -466 h 139"/>
                <a:gd name="T24" fmla="+- 0 2188 2150"/>
                <a:gd name="T25" fmla="*/ T24 w 41"/>
                <a:gd name="T26" fmla="+- 0 -467 -603"/>
                <a:gd name="T27" fmla="*/ -467 h 139"/>
                <a:gd name="T28" fmla="+- 0 2182 2150"/>
                <a:gd name="T29" fmla="*/ T28 w 41"/>
                <a:gd name="T30" fmla="+- 0 -483 -603"/>
                <a:gd name="T31" fmla="*/ -483 h 139"/>
                <a:gd name="T32" fmla="+- 0 2177 2150"/>
                <a:gd name="T33" fmla="*/ T32 w 41"/>
                <a:gd name="T34" fmla="+- 0 -499 -603"/>
                <a:gd name="T35" fmla="*/ -499 h 139"/>
                <a:gd name="T36" fmla="+- 0 2174 2150"/>
                <a:gd name="T37" fmla="*/ T36 w 41"/>
                <a:gd name="T38" fmla="+- 0 -516 -603"/>
                <a:gd name="T39" fmla="*/ -516 h 139"/>
                <a:gd name="T40" fmla="+- 0 2173 2150"/>
                <a:gd name="T41" fmla="*/ T40 w 41"/>
                <a:gd name="T42" fmla="+- 0 -534 -603"/>
                <a:gd name="T43" fmla="*/ -534 h 139"/>
                <a:gd name="T44" fmla="+- 0 2174 2150"/>
                <a:gd name="T45" fmla="*/ T44 w 41"/>
                <a:gd name="T46" fmla="+- 0 -553 -603"/>
                <a:gd name="T47" fmla="*/ -553 h 139"/>
                <a:gd name="T48" fmla="+- 0 2177 2150"/>
                <a:gd name="T49" fmla="*/ T48 w 41"/>
                <a:gd name="T50" fmla="+- 0 -570 -603"/>
                <a:gd name="T51" fmla="*/ -570 h 139"/>
                <a:gd name="T52" fmla="+- 0 2182 2150"/>
                <a:gd name="T53" fmla="*/ T52 w 41"/>
                <a:gd name="T54" fmla="+- 0 -587 -603"/>
                <a:gd name="T55" fmla="*/ -587 h 139"/>
                <a:gd name="T56" fmla="+- 0 2189 2150"/>
                <a:gd name="T57" fmla="*/ T56 w 41"/>
                <a:gd name="T58" fmla="+- 0 -603 -603"/>
                <a:gd name="T59" fmla="*/ -603 h 139"/>
                <a:gd name="T60" fmla="+- 0 2190 2150"/>
                <a:gd name="T61" fmla="*/ T60 w 41"/>
                <a:gd name="T62" fmla="+- 0 -603 -603"/>
                <a:gd name="T63" fmla="*/ -603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41" h="139">
                  <a:moveTo>
                    <a:pt x="40" y="0"/>
                  </a:moveTo>
                  <a:lnTo>
                    <a:pt x="0" y="0"/>
                  </a:lnTo>
                  <a:lnTo>
                    <a:pt x="0" y="130"/>
                  </a:lnTo>
                  <a:lnTo>
                    <a:pt x="6" y="138"/>
                  </a:lnTo>
                  <a:lnTo>
                    <a:pt x="26" y="138"/>
                  </a:lnTo>
                  <a:lnTo>
                    <a:pt x="32" y="137"/>
                  </a:lnTo>
                  <a:lnTo>
                    <a:pt x="38" y="136"/>
                  </a:lnTo>
                  <a:lnTo>
                    <a:pt x="32" y="120"/>
                  </a:lnTo>
                  <a:lnTo>
                    <a:pt x="27" y="104"/>
                  </a:lnTo>
                  <a:lnTo>
                    <a:pt x="24" y="87"/>
                  </a:lnTo>
                  <a:lnTo>
                    <a:pt x="23" y="69"/>
                  </a:lnTo>
                  <a:lnTo>
                    <a:pt x="24" y="50"/>
                  </a:lnTo>
                  <a:lnTo>
                    <a:pt x="27" y="33"/>
                  </a:lnTo>
                  <a:lnTo>
                    <a:pt x="32" y="16"/>
                  </a:lnTo>
                  <a:lnTo>
                    <a:pt x="39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2057" name="Picture 9">
              <a:extLst>
                <a:ext uri="{FF2B5EF4-FFF2-40B4-BE49-F238E27FC236}">
                  <a16:creationId xmlns:a16="http://schemas.microsoft.com/office/drawing/2014/main" id="{EF797132-015E-DE32-7DC0-A73240C39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" y="-607"/>
              <a:ext cx="134" cy="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BB38A054-625C-B093-14E1-AA6D599DC7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-2782"/>
              <a:ext cx="6058" cy="5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>
              <a:extLst>
                <a:ext uri="{FF2B5EF4-FFF2-40B4-BE49-F238E27FC236}">
                  <a16:creationId xmlns:a16="http://schemas.microsoft.com/office/drawing/2014/main" id="{FD5FFA07-E09D-A8FC-454D-57C0B867E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" y="-2299"/>
              <a:ext cx="2816" cy="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1154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1F85C9A-AB07-103E-1882-0BC3F5887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39" y="381822"/>
            <a:ext cx="4844955" cy="5766807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8066D2A-9AC3-6B63-3E73-1F761108E0E5}"/>
              </a:ext>
            </a:extLst>
          </p:cNvPr>
          <p:cNvSpPr/>
          <p:nvPr/>
        </p:nvSpPr>
        <p:spPr>
          <a:xfrm>
            <a:off x="3370997" y="1937982"/>
            <a:ext cx="805218" cy="5868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869D04D6-27D8-C45F-6228-DAB63DB9283E}"/>
              </a:ext>
            </a:extLst>
          </p:cNvPr>
          <p:cNvSpPr/>
          <p:nvPr/>
        </p:nvSpPr>
        <p:spPr>
          <a:xfrm>
            <a:off x="2086970" y="1937982"/>
            <a:ext cx="805218" cy="5868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0CD2211C-E464-95EB-61DB-A1609963BA03}"/>
              </a:ext>
            </a:extLst>
          </p:cNvPr>
          <p:cNvSpPr/>
          <p:nvPr/>
        </p:nvSpPr>
        <p:spPr>
          <a:xfrm>
            <a:off x="4465093" y="1937982"/>
            <a:ext cx="805218" cy="5868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E8707543-6F8D-7DB8-9735-1D124F2CCC3A}"/>
              </a:ext>
            </a:extLst>
          </p:cNvPr>
          <p:cNvSpPr/>
          <p:nvPr/>
        </p:nvSpPr>
        <p:spPr>
          <a:xfrm>
            <a:off x="5641076" y="1937982"/>
            <a:ext cx="805218" cy="5868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2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magine 1">
            <a:extLst>
              <a:ext uri="{FF2B5EF4-FFF2-40B4-BE49-F238E27FC236}">
                <a16:creationId xmlns:a16="http://schemas.microsoft.com/office/drawing/2014/main" id="{98031531-4422-4602-A6BD-50C0D4008237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9" r="83"/>
          <a:stretch>
            <a:fillRect/>
          </a:stretch>
        </p:blipFill>
        <p:spPr bwMode="auto">
          <a:xfrm>
            <a:off x="166688" y="158750"/>
            <a:ext cx="39544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CasellaDiTesto 2">
            <a:extLst>
              <a:ext uri="{FF2B5EF4-FFF2-40B4-BE49-F238E27FC236}">
                <a16:creationId xmlns:a16="http://schemas.microsoft.com/office/drawing/2014/main" id="{60936A84-81B6-413F-B560-388D25683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0950"/>
            <a:ext cx="918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altLang="it-IT" b="1" lang="it-IT" sz="1800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Il contesto della pratica dell’AF: scuola, famiglia, comunità, ambiente lavorativo, sportivo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294F09-C10C-44AD-BE44-7758F9D918B5}"/>
              </a:ext>
            </a:extLst>
          </p:cNvPr>
          <p:cNvSpPr txBox="1"/>
          <p:nvPr/>
        </p:nvSpPr>
        <p:spPr>
          <a:xfrm>
            <a:off x="396875" y="4865688"/>
            <a:ext cx="83502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b="1" dirty="0" lang="it-IT" sz="16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Strategie: </a:t>
            </a:r>
          </a:p>
          <a:p>
            <a:pPr indent="-342900" marL="342900">
              <a:buFont typeface="+mj-lt"/>
              <a:buAutoNum type="alphaLcParenR"/>
              <a:defRPr/>
            </a:pPr>
            <a:r>
              <a:rPr b="1" dirty="0" lang="it-IT" sz="16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Attuare interventi  </a:t>
            </a:r>
            <a:r>
              <a:rPr b="1" dirty="0" i="1" lang="it-IT" sz="16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multicomponente</a:t>
            </a:r>
            <a:r>
              <a:rPr b="1" dirty="0" lang="it-IT" sz="16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; </a:t>
            </a:r>
          </a:p>
          <a:p>
            <a:pPr indent="-342900" marL="342900">
              <a:buFont typeface="+mj-lt"/>
              <a:buAutoNum type="alphaLcParenR"/>
              <a:defRPr/>
            </a:pPr>
            <a:r>
              <a:rPr b="1" dirty="0" lang="it-IT" sz="16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Coinvolgere un ampio numero di stakeholder;</a:t>
            </a:r>
          </a:p>
          <a:p>
            <a:pPr indent="-342900" marL="342900">
              <a:buFont typeface="+mj-lt"/>
              <a:buAutoNum type="alphaLcParenR"/>
              <a:defRPr/>
            </a:pPr>
            <a:r>
              <a:rPr b="1" dirty="0" lang="it-IT" sz="16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Promuovere una programmazione condivisa;</a:t>
            </a:r>
          </a:p>
          <a:p>
            <a:pPr indent="-342900" marL="342900">
              <a:buFont typeface="+mj-lt"/>
              <a:buAutoNum type="alphaLcParenR"/>
              <a:defRPr/>
            </a:pPr>
            <a:r>
              <a:rPr b="1" dirty="0" lang="it-IT" sz="16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Promuovere interventi di formazione comune rivolti  ai professionisti dei settori coinvolti.</a:t>
            </a:r>
          </a:p>
        </p:txBody>
      </p:sp>
      <p:pic>
        <p:nvPicPr>
          <p:cNvPr id="35845" name="Immagine 4">
            <a:extLst>
              <a:ext uri="{FF2B5EF4-FFF2-40B4-BE49-F238E27FC236}">
                <a16:creationId xmlns:a16="http://schemas.microsoft.com/office/drawing/2014/main" id="{8FA0F117-5A5E-4E7B-B963-DB75AD992006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341438"/>
            <a:ext cx="31496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237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F0EF084-7823-4892-A78A-8D733090C973}"/>
              </a:ext>
            </a:extLst>
          </p:cNvPr>
          <p:cNvSpPr txBox="1"/>
          <p:nvPr/>
        </p:nvSpPr>
        <p:spPr>
          <a:xfrm>
            <a:off x="253218" y="2588729"/>
            <a:ext cx="86656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1: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L'individuo fisicamente alfabetizzato dimostra competenza in una </a:t>
            </a: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varietà di abilità motorie e  ambiti, contesti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,,,,..</a:t>
            </a:r>
          </a:p>
          <a:p>
            <a:pPr algn="just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2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L'individuo fisicamente alfabetizzato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conoscenza dei concetti, principi, strategie e tattiche legate al movimento e alla performance..</a:t>
            </a:r>
          </a:p>
          <a:p>
            <a:pPr algn="just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3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L'individuo fisicamente alfabetizzato dimostra le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conoscenze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le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abilità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raggiungere e mantenere un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livello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attività fisica ed efficienza fisica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favorevole alla salute..</a:t>
            </a:r>
          </a:p>
          <a:p>
            <a:pPr algn="just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4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L'individuo fisicamente alfabetizzato mostra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responsabilità personale e sociale comportamento rispettoso di sé e degli altri..</a:t>
            </a:r>
          </a:p>
          <a:p>
            <a:pPr algn="just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5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L'individuo fisicamente alfabetizzato riconosce il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valore dell'attività fisica per la salute, il divertimento, la sfida, l'espressione di sé e/o l'interazione sociale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34A116-376C-43AC-9D5A-8F55627F3688}"/>
              </a:ext>
            </a:extLst>
          </p:cNvPr>
          <p:cNvSpPr txBox="1"/>
          <p:nvPr/>
        </p:nvSpPr>
        <p:spPr>
          <a:xfrm>
            <a:off x="5387926" y="6374381"/>
            <a:ext cx="37560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>
                <a:hlinkClick r:id="rId2"/>
              </a:rPr>
              <a:t>https://www.shapeamerica.org/standards/pe/</a:t>
            </a:r>
            <a:r>
              <a:rPr lang="it-IT" sz="1350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7C5967-97DD-410C-AC15-2DBF71762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90" y="206781"/>
            <a:ext cx="1778794" cy="22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65248"/>
      </p:ext>
    </p:extLst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5A3091B-8B66-4138-A3B3-EA073DCD2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59" r="-33"/>
          <a:stretch/>
        </p:blipFill>
        <p:spPr>
          <a:xfrm>
            <a:off x="453901" y="370077"/>
            <a:ext cx="2849738" cy="246526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4CBFA20-1574-40FA-882C-664AF1964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" r="-38"/>
          <a:stretch/>
        </p:blipFill>
        <p:spPr>
          <a:xfrm>
            <a:off x="4387988" y="370077"/>
            <a:ext cx="3560116" cy="288126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ECD7EC7-43E9-492C-8E07-9A6A136206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1" r="28"/>
          <a:stretch/>
        </p:blipFill>
        <p:spPr>
          <a:xfrm>
            <a:off x="416007" y="3566691"/>
            <a:ext cx="3395326" cy="277249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2B5188D-94FE-4B3E-A3EC-1AB3200816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1" r="-5"/>
          <a:stretch/>
        </p:blipFill>
        <p:spPr>
          <a:xfrm>
            <a:off x="4107768" y="3606658"/>
            <a:ext cx="4620225" cy="273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98188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numero diapositiva 2">
            <a:extLst>
              <a:ext uri="{FF2B5EF4-FFF2-40B4-BE49-F238E27FC236}">
                <a16:creationId xmlns:a16="http://schemas.microsoft.com/office/drawing/2014/main" id="{A7E2A637-3EC5-48EB-AB70-B4B57D545937}"/>
              </a:ext>
            </a:extLst>
          </p:cNvPr>
          <p:cNvSpPr>
            <a:spLocks noChangeArrowheads="1" noGrp="1"/>
          </p:cNvSpPr>
          <p:nvPr>
            <p:ph idx="12" sz="quarter" type="sldNum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49EA66-2A5C-445C-8B9F-3678A0BFC0BA}" type="slidenum">
              <a:rPr altLang="it-IT" lang="it-IT" smtClean="0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altLang="it-IT" lang="it-IT" sz="1400"/>
          </a:p>
        </p:txBody>
      </p:sp>
      <p:pic>
        <p:nvPicPr>
          <p:cNvPr descr="C:\Users\Cri\Downloads\10625.jpg" id="56323" name="Picture 2">
            <a:extLst>
              <a:ext uri="{FF2B5EF4-FFF2-40B4-BE49-F238E27FC236}">
                <a16:creationId xmlns:a16="http://schemas.microsoft.com/office/drawing/2014/main" id="{B8036792-E2F4-418A-88C8-45F0EEA60E1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2676"/>
            <a:ext cx="313948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Immagine 6">
            <a:extLst>
              <a:ext uri="{FF2B5EF4-FFF2-40B4-BE49-F238E27FC236}">
                <a16:creationId xmlns:a16="http://schemas.microsoft.com/office/drawing/2014/main" id="{8594A41C-391B-4C4B-97F7-9E2D0916B2E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4" r="-35"/>
          <a:stretch>
            <a:fillRect/>
          </a:stretch>
        </p:blipFill>
        <p:spPr bwMode="auto">
          <a:xfrm>
            <a:off x="4067175" y="333375"/>
            <a:ext cx="4826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A73D0BE-F22F-443D-9B20-370803231763}"/>
              </a:ext>
            </a:extLst>
          </p:cNvPr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1" y="333375"/>
            <a:ext cx="2466536" cy="138742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96A3A073-F15C-FA00-CF4C-E85B8AAE48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226" y="427704"/>
          <a:ext cx="8745547" cy="5987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20012" imgH="5667018" progId="AcroExch.Document.DC">
                  <p:embed/>
                </p:oleObj>
              </mc:Choice>
              <mc:Fallback>
                <p:oleObj name="Acrobat Document" r:id="rId2" imgW="8020012" imgH="5667018" progId="AcroExch.Document.DC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96A3A073-F15C-FA00-CF4C-E85B8AAE48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226" y="427704"/>
                        <a:ext cx="8745547" cy="5987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8024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A71E0EB-BABF-4FBF-9F2A-DA56AB5D2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2887"/>
            <a:ext cx="868680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69565"/>
      </p:ext>
    </p:extLst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326389" cy="374441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b="-85" r="-35"/>
          <a:stretch/>
        </p:blipFill>
        <p:spPr>
          <a:xfrm>
            <a:off x="3419872" y="4111396"/>
            <a:ext cx="5400600" cy="257432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139952" y="280567"/>
            <a:ext cx="3960440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it-IT" noProof="0" normalizeH="0" spc="0" strike="noStrike" sz="2800" u="none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Sollecitazioni istituzionali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2696" y="4941168"/>
            <a:ext cx="2808312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it-IT" noProof="0" normalizeH="0" spc="0" strike="noStrike" sz="24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Quali implicazioni organizzative e metodologiche 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20FB44-78B5-3899-70C8-B84682DC7FC5}"/>
              </a:ext>
            </a:extLst>
          </p:cNvPr>
          <p:cNvSpPr txBox="1"/>
          <p:nvPr/>
        </p:nvSpPr>
        <p:spPr>
          <a:xfrm>
            <a:off x="3827590" y="973176"/>
            <a:ext cx="4883699" cy="255454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1184910">
              <a:spcBef>
                <a:spcPts val="5"/>
              </a:spcBef>
              <a:spcAft>
                <a:spcPts val="0"/>
              </a:spcAft>
              <a:buFont charset="2" panose="05000000000000000000" pitchFamily="2" typeface="Wingdings"/>
              <a:buChar char="ü"/>
              <a:tabLst>
                <a:tab algn="l" pos="1040130"/>
              </a:tabLst>
            </a:pPr>
            <a:r>
              <a:rPr dirty="0" lang="it-IT" sz="2000">
                <a:solidFill>
                  <a:srgbClr val="FF0000"/>
                </a:solidFill>
                <a:effectLst/>
                <a:latin charset="0" panose="02020603050405020304" pitchFamily="18" typeface="Times New Roman"/>
                <a:ea charset="0" panose="020B0604030504040204" pitchFamily="34" typeface="Tahoma"/>
              </a:rPr>
              <a:t>Educazione fisica di qualità</a:t>
            </a:r>
            <a:endParaRPr dirty="0" lang="it-IT" sz="2000">
              <a:latin charset="0" panose="020B0604030504040204" pitchFamily="34" typeface="Tahoma"/>
              <a:ea charset="0" panose="020B0604030504040204" pitchFamily="34" typeface="Tahoma"/>
            </a:endParaRPr>
          </a:p>
          <a:p>
            <a:pPr indent="-285750" marL="1184910">
              <a:spcBef>
                <a:spcPts val="5"/>
              </a:spcBef>
              <a:spcAft>
                <a:spcPts val="0"/>
              </a:spcAft>
              <a:buFont charset="2" panose="05000000000000000000" pitchFamily="2" typeface="Wingdings"/>
              <a:buChar char="ü"/>
              <a:tabLst>
                <a:tab algn="l" pos="1040130"/>
              </a:tabLst>
            </a:pPr>
            <a:r>
              <a:rPr dirty="0" lang="it-IT" sz="2000">
                <a:solidFill>
                  <a:srgbClr val="FF0000"/>
                </a:solidFill>
                <a:latin charset="0" panose="02020603050405020304" pitchFamily="18" typeface="Times New Roman"/>
                <a:ea charset="0" panose="020B0604030504040204" pitchFamily="34" typeface="Tahoma"/>
              </a:rPr>
              <a:t>Trasporto </a:t>
            </a:r>
            <a:r>
              <a:rPr dirty="0" lang="it-IT" sz="2000">
                <a:solidFill>
                  <a:srgbClr val="FF0000"/>
                </a:solidFill>
                <a:effectLst/>
                <a:latin charset="0" panose="02020603050405020304" pitchFamily="18" typeface="Times New Roman"/>
                <a:ea charset="0" panose="020B0604030504040204" pitchFamily="34" typeface="Tahoma"/>
              </a:rPr>
              <a:t>attivo da e per la scuola</a:t>
            </a:r>
            <a:endParaRPr dirty="0" lang="it-IT" sz="2000">
              <a:latin charset="0" panose="020B0604030504040204" pitchFamily="34" typeface="Tahoma"/>
              <a:ea charset="0" panose="020B0604030504040204" pitchFamily="34" typeface="Tahoma"/>
            </a:endParaRPr>
          </a:p>
          <a:p>
            <a:pPr indent="-285750" marL="1184910">
              <a:spcBef>
                <a:spcPts val="5"/>
              </a:spcBef>
              <a:spcAft>
                <a:spcPts val="0"/>
              </a:spcAft>
              <a:buFont charset="2" panose="05000000000000000000" pitchFamily="2" typeface="Wingdings"/>
              <a:buChar char="ü"/>
              <a:tabLst>
                <a:tab algn="l" pos="1040130"/>
              </a:tabLst>
            </a:pPr>
            <a:r>
              <a:rPr dirty="0" lang="it-IT" sz="2000">
                <a:solidFill>
                  <a:srgbClr val="FF0000"/>
                </a:solidFill>
                <a:effectLst/>
                <a:latin charset="0" panose="02020603050405020304" pitchFamily="18" typeface="Times New Roman"/>
                <a:ea charset="0" panose="020B0604030504040204" pitchFamily="34" typeface="Tahoma"/>
              </a:rPr>
              <a:t>Programmi attivi pre e post scuola</a:t>
            </a:r>
            <a:endParaRPr dirty="0" lang="it-IT" sz="2000">
              <a:latin charset="0" panose="020B0604030504040204" pitchFamily="34" typeface="Tahoma"/>
              <a:ea charset="0" panose="020B0604030504040204" pitchFamily="34" typeface="Tahoma"/>
            </a:endParaRPr>
          </a:p>
          <a:p>
            <a:pPr indent="-285750" marL="1184910">
              <a:spcBef>
                <a:spcPts val="5"/>
              </a:spcBef>
              <a:spcAft>
                <a:spcPts val="0"/>
              </a:spcAft>
              <a:buFont charset="2" panose="05000000000000000000" pitchFamily="2" typeface="Wingdings"/>
              <a:buChar char="ü"/>
              <a:tabLst>
                <a:tab algn="l" pos="1040130"/>
              </a:tabLst>
            </a:pPr>
            <a:r>
              <a:rPr dirty="0" lang="it-IT" sz="2000">
                <a:solidFill>
                  <a:srgbClr val="FF0000"/>
                </a:solidFill>
                <a:effectLst/>
                <a:latin charset="0" panose="02020603050405020304" pitchFamily="18" typeface="Times New Roman"/>
                <a:ea charset="0" panose="020B0604030504040204" pitchFamily="34" typeface="Tahoma"/>
              </a:rPr>
              <a:t>Opportunità durante la ricreazione per incoraggiare l'attività fisica</a:t>
            </a:r>
            <a:endParaRPr dirty="0" lang="it-IT" sz="2000">
              <a:latin charset="0" panose="020B0604030504040204" pitchFamily="34" typeface="Tahoma"/>
              <a:ea charset="0" panose="020B0604030504040204" pitchFamily="34" typeface="Tahoma"/>
            </a:endParaRPr>
          </a:p>
          <a:p>
            <a:pPr indent="-285750" marL="1184910">
              <a:spcBef>
                <a:spcPts val="5"/>
              </a:spcBef>
              <a:spcAft>
                <a:spcPts val="0"/>
              </a:spcAft>
              <a:buFont charset="2" panose="05000000000000000000" pitchFamily="2" typeface="Wingdings"/>
              <a:buChar char="ü"/>
              <a:tabLst>
                <a:tab algn="l" pos="1040130"/>
              </a:tabLst>
            </a:pPr>
            <a:r>
              <a:rPr dirty="0" lang="it-IT" sz="2000">
                <a:solidFill>
                  <a:srgbClr val="FF0000"/>
                </a:solidFill>
                <a:effectLst/>
                <a:latin charset="0" panose="02020603050405020304" pitchFamily="18" typeface="Times New Roman"/>
                <a:ea charset="0" panose="020B0604030504040204" pitchFamily="34" typeface="Tahoma"/>
              </a:rPr>
              <a:t>Aule attive</a:t>
            </a:r>
            <a:endParaRPr dirty="0" lang="it-IT" sz="2000">
              <a:latin charset="0" panose="020B0604030504040204" pitchFamily="34" typeface="Tahoma"/>
              <a:ea charset="0" panose="020B0604030504040204" pitchFamily="34" typeface="Tahoma"/>
            </a:endParaRPr>
          </a:p>
          <a:p>
            <a:pPr indent="-285750" marL="1184910">
              <a:spcBef>
                <a:spcPts val="5"/>
              </a:spcBef>
              <a:spcAft>
                <a:spcPts val="0"/>
              </a:spcAft>
              <a:buFont charset="2" panose="05000000000000000000" pitchFamily="2" typeface="Wingdings"/>
              <a:buChar char="ü"/>
              <a:tabLst>
                <a:tab algn="l" pos="1040130"/>
              </a:tabLst>
            </a:pPr>
            <a:r>
              <a:rPr dirty="0" lang="it-IT" sz="2000">
                <a:solidFill>
                  <a:srgbClr val="FF0000"/>
                </a:solidFill>
                <a:effectLst/>
                <a:latin charset="0" panose="02020603050405020304" pitchFamily="18" typeface="Times New Roman"/>
                <a:ea charset="0" panose="020B0604030504040204" pitchFamily="34" typeface="Tahoma"/>
              </a:rPr>
              <a:t>Approcci inclusivi all'attività fisica (Who,2022)</a:t>
            </a:r>
            <a:endParaRPr dirty="0" lang="it-IT" sz="2000"/>
          </a:p>
        </p:txBody>
      </p:sp>
    </p:spTree>
    <p:extLst>
      <p:ext uri="{BB962C8B-B14F-4D97-AF65-F5344CB8AC3E}">
        <p14:creationId xmlns:p14="http://schemas.microsoft.com/office/powerpoint/2010/main" val="40878952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7BE8B04-1D4E-24DF-7F99-B489EF958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08" y="354842"/>
            <a:ext cx="4124028" cy="58898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F35CB39-E200-37CB-5A5A-2337925F5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4" y="263782"/>
            <a:ext cx="4187787" cy="59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70736"/>
      </p:ext>
    </p:extLst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806622C-DD95-4BFD-897C-D6DB4B236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27" y="378677"/>
            <a:ext cx="6433667" cy="62319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8A0E948-2A4A-4D6B-B89D-038AE6394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9" r="-49"/>
          <a:stretch/>
        </p:blipFill>
        <p:spPr>
          <a:xfrm>
            <a:off x="7484013" y="378677"/>
            <a:ext cx="1392652" cy="9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81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3775FEB-739C-C41F-EEB3-28671FF9A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84" y="4544704"/>
            <a:ext cx="2257831" cy="2076202"/>
          </a:xfrm>
          <a:prstGeom prst="rect">
            <a:avLst/>
          </a:prstGeom>
        </p:spPr>
      </p:pic>
      <p:pic>
        <p:nvPicPr>
          <p:cNvPr id="3" name="image12.png">
            <a:extLst>
              <a:ext uri="{FF2B5EF4-FFF2-40B4-BE49-F238E27FC236}">
                <a16:creationId xmlns:a16="http://schemas.microsoft.com/office/drawing/2014/main" id="{68C17C97-46AA-63B9-47AE-05D68F25F8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9743" y="455458"/>
            <a:ext cx="4475547" cy="395241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42C2F9-577D-0B11-F779-419A45588666}"/>
              </a:ext>
            </a:extLst>
          </p:cNvPr>
          <p:cNvSpPr txBox="1"/>
          <p:nvPr/>
        </p:nvSpPr>
        <p:spPr>
          <a:xfrm>
            <a:off x="6441743" y="3429000"/>
            <a:ext cx="242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WHO,2022</a:t>
            </a:r>
          </a:p>
        </p:txBody>
      </p:sp>
    </p:spTree>
    <p:extLst>
      <p:ext uri="{BB962C8B-B14F-4D97-AF65-F5344CB8AC3E}">
        <p14:creationId xmlns:p14="http://schemas.microsoft.com/office/powerpoint/2010/main" val="1497294175"/>
      </p:ext>
    </p:extLst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D7B0E37-F903-4621-AAB0-6FA58B6EDE76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" r="85"/>
          <a:stretch>
            <a:fillRect/>
          </a:stretch>
        </p:blipFill>
        <p:spPr bwMode="auto">
          <a:xfrm>
            <a:off x="73025" y="434975"/>
            <a:ext cx="301625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E6CCEA6-0382-48BA-A67C-01CF179D3487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" r="94"/>
          <a:stretch>
            <a:fillRect/>
          </a:stretch>
        </p:blipFill>
        <p:spPr bwMode="auto">
          <a:xfrm>
            <a:off x="3089275" y="566738"/>
            <a:ext cx="2674938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3F969FE-B425-46FB-9AEB-34F399B4FC8C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4" r="94"/>
          <a:stretch>
            <a:fillRect/>
          </a:stretch>
        </p:blipFill>
        <p:spPr bwMode="auto">
          <a:xfrm>
            <a:off x="6122988" y="2732088"/>
            <a:ext cx="2674937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SUS PC\Pictures\ordin6.jpg" id="18437" name="Picture 6">
            <a:extLst>
              <a:ext uri="{FF2B5EF4-FFF2-40B4-BE49-F238E27FC236}">
                <a16:creationId xmlns:a16="http://schemas.microsoft.com/office/drawing/2014/main" id="{1D1BAB82-3F29-42A2-860B-F92F8C7BECF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398463"/>
            <a:ext cx="25431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SUS PC\Pictures\stile comando.jpg" id="18438" name="Picture 4">
            <a:extLst>
              <a:ext uri="{FF2B5EF4-FFF2-40B4-BE49-F238E27FC236}">
                <a16:creationId xmlns:a16="http://schemas.microsoft.com/office/drawing/2014/main" id="{9848A826-FE42-4C2F-89FB-BEC1292FDE02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778375"/>
            <a:ext cx="2817812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CasellaDiTesto 6">
            <a:extLst>
              <a:ext uri="{FF2B5EF4-FFF2-40B4-BE49-F238E27FC236}">
                <a16:creationId xmlns:a16="http://schemas.microsoft.com/office/drawing/2014/main" id="{B2CD6699-986F-4AE7-96D4-B4BB0A977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2008188"/>
            <a:ext cx="3492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altLang="it-IT" b="1" baseline="0" cap="none" i="0" kern="1200" kumimoji="0" lang="it-IT" noProof="0" normalizeH="0" spc="0" strike="noStrike" sz="2800" u="none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Scuola, </a:t>
            </a:r>
            <a:r>
              <a:rPr altLang="it-IT" b="1" baseline="0" cap="none" i="0" kern="1200" kumimoji="0" lang="it-IT" noProof="0" normalizeH="0" spc="0" strike="noStrike" sz="2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Sanità</a:t>
            </a:r>
            <a:r>
              <a:rPr altLang="it-IT" b="1" baseline="0" cap="none" i="0" kern="1200" kumimoji="0" lang="it-IT" noProof="0" normalizeH="0" spc="0" strike="noStrike" sz="2800" u="none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, </a:t>
            </a:r>
            <a:r>
              <a:rPr altLang="it-IT" b="1" baseline="0" cap="none" i="0" kern="1200" kumimoji="0" lang="it-IT" noProof="0" normalizeH="0" spc="0" strike="noStrike" sz="2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Sport</a:t>
            </a:r>
          </a:p>
        </p:txBody>
      </p:sp>
      <p:pic>
        <p:nvPicPr>
          <p:cNvPr id="18440" name="Immagine 7">
            <a:extLst>
              <a:ext uri="{FF2B5EF4-FFF2-40B4-BE49-F238E27FC236}">
                <a16:creationId xmlns:a16="http://schemas.microsoft.com/office/drawing/2014/main" id="{6F8190FA-FFBA-4CE5-9EAE-A538F5106CA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4775200"/>
            <a:ext cx="28733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040B2C0-9F84-40BC-8E92-3039C2F9C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2" y="857250"/>
            <a:ext cx="858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51247"/>
      </p:ext>
    </p:extLst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F2E7F9C-7E96-4AF4-AD3C-3652438D5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78" r="29"/>
          <a:stretch/>
        </p:blipFill>
        <p:spPr>
          <a:xfrm>
            <a:off x="196949" y="281354"/>
            <a:ext cx="8721968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57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405BE918-36C0-4FC6-8924-14C106C194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3030"/>
            <a:ext cx="8229600" cy="7747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it-IT" sz="4000" dirty="0">
                <a:latin typeface="Times New Roman" panose="02020603050405020304" pitchFamily="18" charset="0"/>
              </a:rPr>
              <a:t>Come aumentare l’attività fisica?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ED9BCBA-3CA6-4F5D-BD89-8A5B77E8159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107716"/>
            <a:ext cx="8077200" cy="4127841"/>
          </a:xfrm>
        </p:spPr>
        <p:txBody>
          <a:bodyPr/>
          <a:lstStyle/>
          <a:p>
            <a:pPr marL="342900" indent="-342900"/>
            <a:r>
              <a:rPr lang="nl-NL" altLang="it-IT" b="1" dirty="0"/>
              <a:t>Tipo di AF</a:t>
            </a:r>
          </a:p>
          <a:p>
            <a:pPr marL="742950" lvl="1" indent="-285750"/>
            <a:r>
              <a:rPr lang="nl-NL" altLang="it-IT" sz="2000" dirty="0"/>
              <a:t>suggerire un’attività che piace </a:t>
            </a:r>
            <a:r>
              <a:rPr lang="nl-NL" altLang="it-IT" sz="2000" dirty="0">
                <a:sym typeface="Wingdings" panose="05000000000000000000" pitchFamily="2" charset="2"/>
              </a:rPr>
              <a:t> effetto aumentato</a:t>
            </a:r>
            <a:endParaRPr lang="nl-NL" altLang="it-IT" sz="2000" dirty="0"/>
          </a:p>
          <a:p>
            <a:pPr marL="342900" indent="-342900"/>
            <a:r>
              <a:rPr lang="nl-NL" altLang="it-IT" b="1" dirty="0"/>
              <a:t>AF nella vita quotidiana</a:t>
            </a:r>
          </a:p>
          <a:p>
            <a:pPr marL="742950" lvl="1" indent="-285750"/>
            <a:r>
              <a:rPr lang="nl-NL" altLang="it-IT" sz="2000" dirty="0"/>
              <a:t>usare le scale invece dell’ascensore</a:t>
            </a:r>
          </a:p>
          <a:p>
            <a:pPr marL="342900" indent="-342900"/>
            <a:r>
              <a:rPr lang="nl-NL" altLang="it-IT" b="1" dirty="0"/>
              <a:t>Tutti i tipi di AF sono efficaci</a:t>
            </a:r>
          </a:p>
          <a:p>
            <a:pPr marL="742950" lvl="1" indent="-285750"/>
            <a:r>
              <a:rPr lang="nl-NL" altLang="it-IT" sz="2000" dirty="0"/>
              <a:t>andare in bicicletta, camminare, giocare a tennis, golf, ecc</a:t>
            </a:r>
          </a:p>
          <a:p>
            <a:pPr marL="342900" indent="-342900"/>
            <a:r>
              <a:rPr lang="nl-NL" altLang="it-IT" b="1" dirty="0"/>
              <a:t>Mantenere abitudine regolare</a:t>
            </a:r>
          </a:p>
          <a:p>
            <a:pPr marL="742950" lvl="1" indent="-285750"/>
            <a:r>
              <a:rPr lang="nl-NL" altLang="it-IT" sz="2000" dirty="0"/>
              <a:t>2-3 volte alla settimana, ogni settimana</a:t>
            </a:r>
          </a:p>
          <a:p>
            <a:pPr marL="342900" indent="-342900"/>
            <a:r>
              <a:rPr lang="nl-NL" altLang="it-IT" b="1" dirty="0"/>
              <a:t>Importante coinvolgere amici o parenti nell’AF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FB860AB-D9FA-4DAF-BB04-4BF884F39A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72" y="963638"/>
            <a:ext cx="1841916" cy="10360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>
            <a:extLst>
              <a:ext uri="{FF2B5EF4-FFF2-40B4-BE49-F238E27FC236}">
                <a16:creationId xmlns:a16="http://schemas.microsoft.com/office/drawing/2014/main" id="{90B89ECF-E105-478D-9F0A-8E170517C87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" r="-2"/>
          <a:stretch>
            <a:fillRect/>
          </a:stretch>
        </p:blipFill>
        <p:spPr bwMode="auto">
          <a:xfrm>
            <a:off x="611188" y="1628775"/>
            <a:ext cx="8064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5">
            <a:extLst>
              <a:ext uri="{FF2B5EF4-FFF2-40B4-BE49-F238E27FC236}">
                <a16:creationId xmlns:a16="http://schemas.microsoft.com/office/drawing/2014/main" id="{87B30E57-B771-437C-8C4D-921DE0E1BB5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" r="-37"/>
          <a:stretch>
            <a:fillRect/>
          </a:stretch>
        </p:blipFill>
        <p:spPr bwMode="auto">
          <a:xfrm>
            <a:off x="593725" y="4005263"/>
            <a:ext cx="8101013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6">
            <a:extLst>
              <a:ext uri="{FF2B5EF4-FFF2-40B4-BE49-F238E27FC236}">
                <a16:creationId xmlns:a16="http://schemas.microsoft.com/office/drawing/2014/main" id="{4F80C65D-FE2A-4D7B-BE78-92AED6D05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altLang="it-IT" b="1" baseline="0" cap="none" i="0" kern="1200" kumimoji="0" lang="it-IT" noProof="0" normalizeH="0" spc="0" strike="noStrike" sz="2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typeface="+mn-cs"/>
              </a:rPr>
              <a:t>Promozione della salute attraverso le attività fisiche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992F513C-0DF9-4C55-A7C9-81FF0DEBCC9D}"/>
              </a:ext>
            </a:extLst>
          </p:cNvPr>
          <p:cNvSpPr txBox="1">
            <a:spLocks/>
          </p:cNvSpPr>
          <p:nvPr/>
        </p:nvSpPr>
        <p:spPr>
          <a:xfrm>
            <a:off x="196947" y="1013536"/>
            <a:ext cx="8510954" cy="5289453"/>
          </a:xfrm>
          <a:prstGeom prst="rect">
            <a:avLst/>
          </a:prstGeom>
        </p:spPr>
        <p:txBody>
          <a:bodyPr bIns="34290" lIns="68580" rIns="68580" rtlCol="0" tIns="34290" vert="horz">
            <a:normAutofit/>
          </a:bodyPr>
          <a:lstStyle>
            <a:lvl1pPr algn="l" defTabSz="914400" eaLnBrk="1" hangingPunct="1" indent="-228600" latinLnBrk="0" marL="228600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charset="2" panose="05000000000000000000" pitchFamily="2" typeface="Wingdings"/>
              <a:buChar char="§"/>
              <a:defRPr kern="1200" sz="18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charset="2" panose="05000000000000000000" pitchFamily="2" typeface="Wingdings"/>
              <a:buChar char="§"/>
              <a:defRPr kern="1200" sz="16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charset="2" panose="05000000000000000000" pitchFamily="2" typeface="Wingdings"/>
              <a:buChar char="§"/>
              <a:defRPr kern="1200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charset="2" panose="05000000000000000000" pitchFamily="2" typeface="Wingdings"/>
              <a:buChar char="§"/>
              <a:defRPr kern="1200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charset="2" panose="05000000000000000000" pitchFamily="2" typeface="Wingdings"/>
              <a:buChar char="§"/>
              <a:defRPr kern="1200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charset="2" panose="05000000000000000000" pitchFamily="2" typeface="Wingdings"/>
              <a:buChar char="§"/>
              <a:defRPr kern="1200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charset="2" panose="05000000000000000000" pitchFamily="2" typeface="Wingdings"/>
              <a:buChar char="§"/>
              <a:defRPr kern="1200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charset="2" panose="05000000000000000000" pitchFamily="2" typeface="Wingdings"/>
              <a:buChar char="§"/>
              <a:defRPr kern="1200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charset="2" panose="05000000000000000000" pitchFamily="2" typeface="Wingdings"/>
              <a:buChar char="§"/>
              <a:defRPr kern="1200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altLang="it-IT" b="1" dirty="0" lang="it-IT" sz="2550"/>
              <a:t>FITT + D:</a:t>
            </a:r>
            <a:endParaRPr altLang="it-IT" dirty="0" lang="it-IT" sz="1350">
              <a:solidFill>
                <a:schemeClr val="bg1"/>
              </a:solidFill>
            </a:endParaRPr>
          </a:p>
          <a:p>
            <a:pPr>
              <a:buFont charset="2" panose="05000000000000000000" pitchFamily="2" typeface="Wingdings"/>
              <a:buChar char="Ø"/>
            </a:pPr>
            <a:r>
              <a:rPr altLang="it-IT" b="1" dirty="0" lang="it-IT" sz="2400">
                <a:solidFill>
                  <a:srgbClr val="0000CC"/>
                </a:solidFill>
              </a:rPr>
              <a:t>Frequenza</a:t>
            </a:r>
            <a:r>
              <a:rPr altLang="it-IT" b="1" dirty="0" lang="it-IT" sz="2400">
                <a:solidFill>
                  <a:schemeClr val="bg1"/>
                </a:solidFill>
              </a:rPr>
              <a:t>: </a:t>
            </a:r>
            <a:r>
              <a:rPr altLang="it-IT" b="1" dirty="0" lang="it-IT" sz="2400"/>
              <a:t>sistematicità dell’esercizio, accumulando almeno un'ora di attività quotidiana</a:t>
            </a:r>
          </a:p>
          <a:p>
            <a:pPr>
              <a:buFont charset="2" panose="05000000000000000000" pitchFamily="2" typeface="Wingdings"/>
              <a:buChar char="Ø"/>
            </a:pPr>
            <a:r>
              <a:rPr altLang="it-IT" b="1" dirty="0" lang="it-IT" sz="2400">
                <a:solidFill>
                  <a:srgbClr val="0000CC"/>
                </a:solidFill>
              </a:rPr>
              <a:t>Intensità</a:t>
            </a:r>
            <a:r>
              <a:rPr altLang="it-IT" b="1" dirty="0" lang="it-IT" sz="2400">
                <a:solidFill>
                  <a:schemeClr val="bg1"/>
                </a:solidFill>
              </a:rPr>
              <a:t>: </a:t>
            </a:r>
            <a:r>
              <a:rPr altLang="it-IT" b="1" dirty="0" lang="it-IT" sz="2400"/>
              <a:t>modulazione  dell’intensità. </a:t>
            </a:r>
          </a:p>
          <a:p>
            <a:pPr>
              <a:buFont charset="2" panose="05000000000000000000" pitchFamily="2" typeface="Wingdings"/>
              <a:buChar char="Ø"/>
            </a:pPr>
            <a:r>
              <a:rPr altLang="it-IT" b="1" dirty="0" lang="it-IT" sz="2400">
                <a:solidFill>
                  <a:srgbClr val="0000CC"/>
                </a:solidFill>
              </a:rPr>
              <a:t>Tipo</a:t>
            </a:r>
            <a:r>
              <a:rPr altLang="it-IT" b="1" dirty="0" lang="it-IT" sz="2400"/>
              <a:t>: contenuti specifici e metodologie</a:t>
            </a:r>
            <a:r>
              <a:rPr altLang="it-IT" b="1" dirty="0" lang="it-IT" sz="2400">
                <a:solidFill>
                  <a:schemeClr val="bg1"/>
                </a:solidFill>
              </a:rPr>
              <a:t>. </a:t>
            </a:r>
          </a:p>
          <a:p>
            <a:pPr>
              <a:buFont charset="2" panose="05000000000000000000" pitchFamily="2" typeface="Wingdings"/>
              <a:buChar char="Ø"/>
            </a:pPr>
            <a:r>
              <a:rPr altLang="it-IT" b="1" dirty="0" lang="it-IT" sz="2400">
                <a:solidFill>
                  <a:srgbClr val="0000CC"/>
                </a:solidFill>
              </a:rPr>
              <a:t>Tempo</a:t>
            </a:r>
            <a:r>
              <a:rPr altLang="it-IT" b="1" dirty="0" lang="it-IT" sz="2400">
                <a:solidFill>
                  <a:schemeClr val="bg1"/>
                </a:solidFill>
              </a:rPr>
              <a:t>: </a:t>
            </a:r>
            <a:r>
              <a:rPr altLang="it-IT" b="1" dirty="0" lang="it-IT" sz="2400"/>
              <a:t>durata della lezione /sessione  [&gt; numero di ripetizioni e serie; modalità organizzative] </a:t>
            </a:r>
            <a:r>
              <a:rPr altLang="it-IT" b="1" dirty="0" lang="it-IT" sz="1400"/>
              <a:t>(U.S. Department of Health &amp; Human Service, 2008)</a:t>
            </a:r>
            <a:r>
              <a:rPr altLang="it-IT" b="1" dirty="0" lang="it-IT" sz="2400"/>
              <a:t>.</a:t>
            </a:r>
          </a:p>
          <a:p>
            <a:pPr>
              <a:buFont charset="2" panose="05000000000000000000" pitchFamily="2" typeface="Wingdings"/>
              <a:buChar char="Ø"/>
            </a:pPr>
            <a:r>
              <a:rPr altLang="it-IT" b="1" dirty="0" lang="it-IT" sz="2400">
                <a:solidFill>
                  <a:srgbClr val="0000CC"/>
                </a:solidFill>
              </a:rPr>
              <a:t>Difficoltà</a:t>
            </a:r>
            <a:r>
              <a:rPr altLang="it-IT" b="1" dirty="0" lang="it-IT" sz="2400"/>
              <a:t> esecutiva</a:t>
            </a:r>
          </a:p>
          <a:p>
            <a:pPr>
              <a:buFont charset="2" panose="05000000000000000000" pitchFamily="2" typeface="Wingdings"/>
              <a:buChar char="Ø"/>
            </a:pPr>
            <a:endParaRPr altLang="it-IT" dirty="0" lang="it-IT" sz="12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7369EE-0C68-4DD7-9314-2F51123C2EAE}"/>
              </a:ext>
            </a:extLst>
          </p:cNvPr>
          <p:cNvSpPr txBox="1"/>
          <p:nvPr/>
        </p:nvSpPr>
        <p:spPr>
          <a:xfrm>
            <a:off x="351692" y="6421902"/>
            <a:ext cx="1153551" cy="2462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it-IT" sz="1000"/>
              <a:t>ACSM’S,2019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46407D-07D0-48D3-9E22-A1ABE1CDF31B}"/>
              </a:ext>
            </a:extLst>
          </p:cNvPr>
          <p:cNvSpPr txBox="1"/>
          <p:nvPr/>
        </p:nvSpPr>
        <p:spPr>
          <a:xfrm>
            <a:off x="351692" y="248292"/>
            <a:ext cx="8201465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it-IT" sz="3600"/>
              <a:t>I parametri dell’Attività Fisica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DE655FA-AEF3-9A24-9FFD-88DB83FEF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104" r="40"/>
          <a:stretch/>
        </p:blipFill>
        <p:spPr>
          <a:xfrm>
            <a:off x="5102591" y="4717233"/>
            <a:ext cx="3126892" cy="195089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ED6DA2C-609B-2774-2390-EDE7EE93C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18" r="-70"/>
          <a:stretch/>
        </p:blipFill>
        <p:spPr>
          <a:xfrm>
            <a:off x="5958348" y="2174310"/>
            <a:ext cx="2988705" cy="167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97008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 descr="walking2">
            <a:extLst>
              <a:ext uri="{FF2B5EF4-FFF2-40B4-BE49-F238E27FC236}">
                <a16:creationId xmlns:a16="http://schemas.microsoft.com/office/drawing/2014/main" id="{150116D6-DFB1-43AD-AE80-F038B517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0" y="3354388"/>
            <a:ext cx="1506538" cy="16811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89803" dir="2700000" algn="ctr" rotWithShape="0">
              <a:schemeClr val="accent2"/>
            </a:outerShdw>
          </a:effectLst>
        </p:spPr>
      </p:pic>
      <p:pic>
        <p:nvPicPr>
          <p:cNvPr id="456707" name="Picture 3" descr="joging3">
            <a:extLst>
              <a:ext uri="{FF2B5EF4-FFF2-40B4-BE49-F238E27FC236}">
                <a16:creationId xmlns:a16="http://schemas.microsoft.com/office/drawing/2014/main" id="{557B22E9-8FD2-49CB-8822-25D00CBF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3257550"/>
            <a:ext cx="1028700" cy="17716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89803" dir="2700000" algn="ctr" rotWithShape="0">
              <a:schemeClr val="accent2"/>
            </a:outerShdw>
          </a:effectLst>
        </p:spPr>
      </p:pic>
      <p:pic>
        <p:nvPicPr>
          <p:cNvPr id="456708" name="Picture 4">
            <a:extLst>
              <a:ext uri="{FF2B5EF4-FFF2-40B4-BE49-F238E27FC236}">
                <a16:creationId xmlns:a16="http://schemas.microsoft.com/office/drawing/2014/main" id="{B3EC0264-DC0B-4D20-969F-884D29BC0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2000" y="152400"/>
            <a:ext cx="1143000" cy="1600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89803" dir="2700000" algn="ctr" rotWithShape="0">
              <a:schemeClr val="accent2"/>
            </a:outerShdw>
          </a:effectLst>
        </p:spPr>
      </p:pic>
      <p:pic>
        <p:nvPicPr>
          <p:cNvPr id="456709" name="Picture 5">
            <a:extLst>
              <a:ext uri="{FF2B5EF4-FFF2-40B4-BE49-F238E27FC236}">
                <a16:creationId xmlns:a16="http://schemas.microsoft.com/office/drawing/2014/main" id="{B056E70C-79FB-4F7B-B690-73109132E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1000"/>
            <a:ext cx="1693863" cy="1384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89803" dir="2700000" algn="ctr" rotWithShape="0">
              <a:schemeClr val="accent2"/>
            </a:outerShdw>
          </a:effectLst>
        </p:spPr>
      </p:pic>
      <p:sp>
        <p:nvSpPr>
          <p:cNvPr id="456710" name="Line 6">
            <a:extLst>
              <a:ext uri="{FF2B5EF4-FFF2-40B4-BE49-F238E27FC236}">
                <a16:creationId xmlns:a16="http://schemas.microsoft.com/office/drawing/2014/main" id="{30AD887D-D8A8-4A92-BAD1-3EF6DEB43D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86138" y="3200400"/>
            <a:ext cx="830262" cy="1752600"/>
          </a:xfrm>
          <a:prstGeom prst="line">
            <a:avLst/>
          </a:prstGeom>
          <a:noFill/>
          <a:ln w="63500">
            <a:solidFill>
              <a:srgbClr val="00008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hlink"/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56711" name="Line 7">
            <a:extLst>
              <a:ext uri="{FF2B5EF4-FFF2-40B4-BE49-F238E27FC236}">
                <a16:creationId xmlns:a16="http://schemas.microsoft.com/office/drawing/2014/main" id="{B2D10B4E-C301-4066-98FE-237A24150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088" y="3200400"/>
            <a:ext cx="806450" cy="1757363"/>
          </a:xfrm>
          <a:prstGeom prst="line">
            <a:avLst/>
          </a:prstGeom>
          <a:noFill/>
          <a:ln w="63500">
            <a:solidFill>
              <a:srgbClr val="00008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hlink"/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56712" name="AutoShape 8">
            <a:extLst>
              <a:ext uri="{FF2B5EF4-FFF2-40B4-BE49-F238E27FC236}">
                <a16:creationId xmlns:a16="http://schemas.microsoft.com/office/drawing/2014/main" id="{587356BA-A58E-452E-A87D-B94361B4A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5110163"/>
            <a:ext cx="4335463" cy="9144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767676"/>
              </a:gs>
              <a:gs pos="50000">
                <a:schemeClr val="bg1"/>
              </a:gs>
              <a:gs pos="100000">
                <a:srgbClr val="767676"/>
              </a:gs>
            </a:gsLst>
            <a:lin ang="54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>
              <a:defRPr/>
            </a:pPr>
            <a:r>
              <a:rPr lang="it-IT" sz="2000">
                <a:latin typeface="Arial" charset="0"/>
                <a:ea typeface="+mn-ea"/>
                <a:cs typeface="Arial" charset="0"/>
              </a:rPr>
              <a:t>camminare lentamente in piano</a:t>
            </a:r>
          </a:p>
          <a:p>
            <a:pPr marL="457200" indent="-457200" algn="ctr">
              <a:defRPr/>
            </a:pPr>
            <a:r>
              <a:rPr lang="it-IT" sz="2400">
                <a:latin typeface="Arial" charset="0"/>
                <a:ea typeface="+mn-ea"/>
                <a:cs typeface="Arial" charset="0"/>
              </a:rPr>
              <a:t>3.0 METs</a:t>
            </a:r>
          </a:p>
        </p:txBody>
      </p:sp>
      <p:sp>
        <p:nvSpPr>
          <p:cNvPr id="456713" name="Line 9">
            <a:extLst>
              <a:ext uri="{FF2B5EF4-FFF2-40B4-BE49-F238E27FC236}">
                <a16:creationId xmlns:a16="http://schemas.microsoft.com/office/drawing/2014/main" id="{02CA9615-4E3A-4B37-AE50-4725481017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1143000"/>
            <a:ext cx="1074738" cy="1860550"/>
          </a:xfrm>
          <a:prstGeom prst="line">
            <a:avLst/>
          </a:prstGeom>
          <a:noFill/>
          <a:ln w="63500">
            <a:solidFill>
              <a:srgbClr val="00008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hlink"/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56714" name="AutoShape 10">
            <a:extLst>
              <a:ext uri="{FF2B5EF4-FFF2-40B4-BE49-F238E27FC236}">
                <a16:creationId xmlns:a16="http://schemas.microsoft.com/office/drawing/2014/main" id="{8F917A9E-BA34-4544-8A1A-F1616FBE2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738" y="152400"/>
            <a:ext cx="2286000" cy="9144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767676"/>
              </a:gs>
              <a:gs pos="50000">
                <a:schemeClr val="bg1"/>
              </a:gs>
              <a:gs pos="100000">
                <a:srgbClr val="767676"/>
              </a:gs>
            </a:gsLst>
            <a:lin ang="54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>
              <a:defRPr/>
            </a:pPr>
            <a:r>
              <a:rPr lang="it-IT" sz="2400">
                <a:latin typeface="Arial" charset="0"/>
                <a:ea typeface="+mn-ea"/>
                <a:cs typeface="Arial" charset="0"/>
              </a:rPr>
              <a:t>cucinare</a:t>
            </a:r>
          </a:p>
          <a:p>
            <a:pPr marL="457200" indent="-457200" algn="ctr">
              <a:defRPr/>
            </a:pPr>
            <a:r>
              <a:rPr lang="it-IT" sz="2400">
                <a:latin typeface="Arial" charset="0"/>
                <a:ea typeface="+mn-ea"/>
                <a:cs typeface="Arial" charset="0"/>
              </a:rPr>
              <a:t>2.0 METs</a:t>
            </a:r>
          </a:p>
        </p:txBody>
      </p:sp>
      <p:sp>
        <p:nvSpPr>
          <p:cNvPr id="456715" name="Line 11">
            <a:extLst>
              <a:ext uri="{FF2B5EF4-FFF2-40B4-BE49-F238E27FC236}">
                <a16:creationId xmlns:a16="http://schemas.microsoft.com/office/drawing/2014/main" id="{E2CA238D-C6D5-4549-BB6E-8B46EE5EEF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2938" y="1143000"/>
            <a:ext cx="1016000" cy="1839913"/>
          </a:xfrm>
          <a:prstGeom prst="line">
            <a:avLst/>
          </a:prstGeom>
          <a:noFill/>
          <a:ln w="63500">
            <a:solidFill>
              <a:srgbClr val="00008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hlink"/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56716" name="AutoShape 12">
            <a:extLst>
              <a:ext uri="{FF2B5EF4-FFF2-40B4-BE49-F238E27FC236}">
                <a16:creationId xmlns:a16="http://schemas.microsoft.com/office/drawing/2014/main" id="{E7F5A6F3-8F10-4D49-AD96-C26798F33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863" y="152400"/>
            <a:ext cx="2286000" cy="9144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767676"/>
              </a:gs>
              <a:gs pos="50000">
                <a:schemeClr val="bg1"/>
              </a:gs>
              <a:gs pos="100000">
                <a:srgbClr val="767676"/>
              </a:gs>
            </a:gsLst>
            <a:lin ang="54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>
              <a:defRPr/>
            </a:pPr>
            <a:r>
              <a:rPr lang="it-IT" sz="2400">
                <a:latin typeface="Arial" charset="0"/>
                <a:ea typeface="+mn-ea"/>
                <a:cs typeface="Arial" charset="0"/>
              </a:rPr>
              <a:t>dormire </a:t>
            </a:r>
          </a:p>
          <a:p>
            <a:pPr marL="457200" indent="-457200" algn="ctr">
              <a:defRPr/>
            </a:pPr>
            <a:r>
              <a:rPr lang="it-IT" sz="2400">
                <a:latin typeface="Arial" charset="0"/>
                <a:ea typeface="+mn-ea"/>
                <a:cs typeface="Arial" charset="0"/>
              </a:rPr>
              <a:t>0.9 METs</a:t>
            </a:r>
          </a:p>
        </p:txBody>
      </p:sp>
      <p:sp>
        <p:nvSpPr>
          <p:cNvPr id="456717" name="AutoShape 13">
            <a:extLst>
              <a:ext uri="{FF2B5EF4-FFF2-40B4-BE49-F238E27FC236}">
                <a16:creationId xmlns:a16="http://schemas.microsoft.com/office/drawing/2014/main" id="{5A851699-575A-4562-85A8-056387773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71800"/>
            <a:ext cx="4724400" cy="914400"/>
          </a:xfrm>
          <a:prstGeom prst="roundRect">
            <a:avLst>
              <a:gd name="adj" fmla="val 28995"/>
            </a:avLst>
          </a:prstGeom>
          <a:gradFill rotWithShape="0">
            <a:gsLst>
              <a:gs pos="0">
                <a:srgbClr val="767676"/>
              </a:gs>
              <a:gs pos="50000">
                <a:schemeClr val="bg1"/>
              </a:gs>
              <a:gs pos="100000">
                <a:srgbClr val="767676"/>
              </a:gs>
            </a:gsLst>
            <a:lin ang="54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>
              <a:defRPr/>
            </a:pPr>
            <a:r>
              <a:rPr lang="it-IT" sz="2400">
                <a:latin typeface="Arial" charset="0"/>
                <a:ea typeface="+mn-ea"/>
                <a:cs typeface="Arial" charset="0"/>
              </a:rPr>
              <a:t>Costo energetico</a:t>
            </a:r>
          </a:p>
          <a:p>
            <a:pPr marL="914400" lvl="1" indent="-457200" algn="ctr">
              <a:defRPr/>
            </a:pPr>
            <a:r>
              <a:rPr lang="it-IT">
                <a:latin typeface="Arial" charset="0"/>
                <a:ea typeface="+mn-ea"/>
                <a:cs typeface="Arial" charset="0"/>
              </a:rPr>
              <a:t>1 MET = 3.5 mL • kg-1 • min-1  V0</a:t>
            </a:r>
            <a:r>
              <a:rPr lang="it-IT" baseline="-25000">
                <a:latin typeface="Arial" charset="0"/>
                <a:ea typeface="+mn-ea"/>
                <a:cs typeface="Arial" charset="0"/>
              </a:rPr>
              <a:t>2</a:t>
            </a:r>
            <a:r>
              <a:rPr lang="it-IT" sz="2400"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456718" name="AutoShape 14">
            <a:extLst>
              <a:ext uri="{FF2B5EF4-FFF2-40B4-BE49-F238E27FC236}">
                <a16:creationId xmlns:a16="http://schemas.microsoft.com/office/drawing/2014/main" id="{5B05D431-A0CC-44C8-B38B-6F44D6657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5105400"/>
            <a:ext cx="4335463" cy="9144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767676"/>
              </a:gs>
              <a:gs pos="50000">
                <a:schemeClr val="bg1"/>
              </a:gs>
              <a:gs pos="100000">
                <a:srgbClr val="767676"/>
              </a:gs>
            </a:gsLst>
            <a:lin ang="54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>
              <a:defRPr/>
            </a:pPr>
            <a:r>
              <a:rPr lang="it-IT" sz="2000">
                <a:latin typeface="Arial" charset="0"/>
                <a:ea typeface="+mn-ea"/>
                <a:cs typeface="Arial" charset="0"/>
              </a:rPr>
              <a:t>correre velocemente in piano</a:t>
            </a:r>
          </a:p>
          <a:p>
            <a:pPr marL="457200" indent="-457200" algn="ctr">
              <a:defRPr/>
            </a:pPr>
            <a:r>
              <a:rPr lang="it-IT" sz="2400">
                <a:latin typeface="Arial" charset="0"/>
                <a:ea typeface="+mn-ea"/>
                <a:cs typeface="Arial" charset="0"/>
              </a:rPr>
              <a:t>12.0 METs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5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5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5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2" grpId="0" animBg="1" autoUpdateAnimBg="0"/>
      <p:bldP spid="456714" grpId="0" animBg="1" autoUpdateAnimBg="0"/>
      <p:bldP spid="456716" grpId="0" animBg="1" autoUpdateAnimBg="0"/>
      <p:bldP spid="456717" grpId="0" animBg="1" autoUpdateAnimBg="0"/>
      <p:bldP spid="456718" grpId="0" animBg="1" autoUpdateAnimBg="0"/>
    </p:bldLst>
  </p:timing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4790726-3E9F-4F57-946C-43561B88B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119" r="-19"/>
          <a:stretch/>
        </p:blipFill>
        <p:spPr>
          <a:xfrm>
            <a:off x="309490" y="662293"/>
            <a:ext cx="5008099" cy="274320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95578B-054B-4B36-89CC-F1CCEA978313}"/>
              </a:ext>
            </a:extLst>
          </p:cNvPr>
          <p:cNvSpPr txBox="1"/>
          <p:nvPr/>
        </p:nvSpPr>
        <p:spPr>
          <a:xfrm>
            <a:off x="246184" y="4264578"/>
            <a:ext cx="8651631" cy="175432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it-IT" noProof="0" normalizeH="0" spc="0" strike="noStrike" sz="1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Comportamento in classe</a:t>
            </a:r>
            <a:r>
              <a:rPr b="0" baseline="0" cap="none" dirty="0" i="0" kern="1200" kumimoji="0" lang="it-IT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comportamenti osservati che possono promuovere o interferire con l'apprendimento in classe. </a:t>
            </a:r>
          </a:p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it-IT" noProof="0" normalizeH="0" spc="0" strike="noStrike" sz="1800" u="none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Funzioni cognitive</a:t>
            </a:r>
            <a:r>
              <a:rPr b="0" baseline="0" cap="none" dirty="0" i="0" kern="1200" kumimoji="0" lang="it-IT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processi mentali che possono influenzare le prestazioni scolastiche. </a:t>
            </a:r>
          </a:p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it-IT" noProof="0" normalizeH="0" spc="0" strike="noStrike" sz="1800" u="none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Risultati scolastici</a:t>
            </a:r>
            <a:r>
              <a:rPr b="0" baseline="0" cap="none" dirty="0" i="0" kern="1200" kumimoji="0" lang="it-IT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prestazioni dell’allievo sui compiti attraverso i voti in classe, i test nazionali standardizzati o strumenti di monitoraggio dei progressi, così come i risultati percepiti auto-riferiti alla competenza scolastica.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E081C0-2A24-4F63-9A60-CD7FE6A9A4CB}"/>
              </a:ext>
            </a:extLst>
          </p:cNvPr>
          <p:cNvSpPr txBox="1"/>
          <p:nvPr/>
        </p:nvSpPr>
        <p:spPr>
          <a:xfrm>
            <a:off x="5514536" y="464234"/>
            <a:ext cx="3319974" cy="31393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it-IT" noProof="0" normalizeH="0" spc="0" strike="noStrike" sz="1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Pause attive</a:t>
            </a:r>
            <a:r>
              <a:rPr b="0" baseline="0" cap="none" dirty="0" i="0" kern="1200" kumimoji="0" lang="it-IT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brevi periodi di attività fisica svolta durante la ricreazione;</a:t>
            </a:r>
          </a:p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it-IT" noProof="0" normalizeH="0" spc="0" strike="noStrike" sz="1800" u="none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Pause attive </a:t>
            </a:r>
            <a:r>
              <a:rPr b="0" baseline="0" cap="none" dirty="0" i="0" kern="1200" kumimoji="0" lang="it-IT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incentrate sul curriculum: brevi periodi di attività motoria durante la giornata; </a:t>
            </a:r>
          </a:p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it-IT" noProof="0" normalizeH="0" spc="0" strike="noStrike" sz="1800" u="none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Lezioni fisicamente attive</a:t>
            </a:r>
            <a:r>
              <a:rPr b="0" baseline="0" cap="none" dirty="0" i="0" kern="1200" kumimoji="0" lang="it-IT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l'integrazione di attività motorie in lezioni durante le lezioni di altri ambiti disciplinari.</a:t>
            </a:r>
          </a:p>
        </p:txBody>
      </p:sp>
    </p:spTree>
    <p:extLst>
      <p:ext uri="{BB962C8B-B14F-4D97-AF65-F5344CB8AC3E}">
        <p14:creationId xmlns:p14="http://schemas.microsoft.com/office/powerpoint/2010/main" val="1286427421"/>
      </p:ext>
    </p:extLst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/>
        </p:blipFill>
        <p:spPr bwMode="auto">
          <a:xfrm>
            <a:off x="4214562" y="2743994"/>
            <a:ext cx="43243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251520" y="114300"/>
            <a:ext cx="6125217" cy="262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" y="2743994"/>
            <a:ext cx="4176464" cy="35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6519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6C0AE0A-2309-4BA5-5908-5052A300A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8" y="283829"/>
            <a:ext cx="4686916" cy="606569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FC6D511-6822-9557-EE76-1D9D8865A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16" y="774700"/>
            <a:ext cx="377825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55733"/>
      </p:ext>
    </p:extLst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9EC4B6A-ACF5-4091-BCA7-A2EAB200D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" r="-15"/>
          <a:stretch/>
        </p:blipFill>
        <p:spPr>
          <a:xfrm>
            <a:off x="641445" y="1910687"/>
            <a:ext cx="7820167" cy="434955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30E88BC-E4CC-4F6B-89BA-65EA70A49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48" y="174920"/>
            <a:ext cx="2260652" cy="157069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34062F8-EC5C-45F3-A527-6A28F2942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63" y="263675"/>
            <a:ext cx="2384474" cy="145258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EC6EEFE-E14A-4FCE-9ED5-9B6F1AB7F9D6}"/>
              </a:ext>
            </a:extLst>
          </p:cNvPr>
          <p:cNvSpPr txBox="1"/>
          <p:nvPr/>
        </p:nvSpPr>
        <p:spPr>
          <a:xfrm>
            <a:off x="1210347" y="6150410"/>
            <a:ext cx="7109540" cy="5078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 sz="900">
                <a:solidFill>
                  <a:srgbClr val="00000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Hills, A.P., Dengel, D.R., Lubans, D.R., (2014). Supporting Public Health Priorities: Recommendations for Physical Education and Physical Activity Promotion in Schools; </a:t>
            </a:r>
            <a:r>
              <a:rPr dirty="0" i="1" lang="en-GB" sz="900">
                <a:solidFill>
                  <a:srgbClr val="00000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Prog Cardiovasc Dis</a:t>
            </a:r>
            <a:r>
              <a:rPr dirty="0" lang="en-GB" sz="900">
                <a:solidFill>
                  <a:srgbClr val="00000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; </a:t>
            </a:r>
            <a:r>
              <a:rPr dirty="0" lang="en-GB" sz="900" u="sng">
                <a:solidFill>
                  <a:srgbClr val="0000FF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  <a:hlinkClick r:id="rId5"/>
              </a:rPr>
              <a:t>http://dx.doi.org/10.1016/j.pcad.2014.09.010</a:t>
            </a:r>
            <a:endParaRPr dirty="0" lang="it-IT" sz="900"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endParaRPr dirty="0" lang="it-IT" sz="9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7BC013-A782-434B-93EF-122880885E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5" r="-21"/>
          <a:stretch/>
        </p:blipFill>
        <p:spPr>
          <a:xfrm>
            <a:off x="396200" y="319151"/>
            <a:ext cx="2145323" cy="11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22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5B7289-3FA4-E80D-709F-F02DFAF93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3" y="253218"/>
            <a:ext cx="4726388" cy="63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2F81FB-762A-93EA-2016-CD7AE98A7DA6}"/>
              </a:ext>
            </a:extLst>
          </p:cNvPr>
          <p:cNvSpPr txBox="1"/>
          <p:nvPr/>
        </p:nvSpPr>
        <p:spPr>
          <a:xfrm>
            <a:off x="4149969" y="6081561"/>
            <a:ext cx="482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https://www.ispah.org/creating-a-solution-that-transforms-physical-activity-culture-in-schools/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D3E1214-9777-E7B8-18EA-3ACA118D3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11" y="1797146"/>
            <a:ext cx="2312729" cy="3263705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E28FB1DB-33BF-F51B-D30F-4ABA8ADABCB8}"/>
              </a:ext>
            </a:extLst>
          </p:cNvPr>
          <p:cNvSpPr/>
          <p:nvPr/>
        </p:nvSpPr>
        <p:spPr>
          <a:xfrm>
            <a:off x="1160060" y="1797146"/>
            <a:ext cx="3125337" cy="1041588"/>
          </a:xfrm>
          <a:prstGeom prst="ellipse">
            <a:avLst/>
          </a:prstGeom>
          <a:noFill/>
          <a:ln cmpd="thickThin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67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038192E-19AC-C1E3-44FB-65A0A4A93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" y="1269242"/>
            <a:ext cx="7438030" cy="46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74113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C3F1170-2DC5-409B-8CD1-F87194799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" r="-37"/>
          <a:stretch/>
        </p:blipFill>
        <p:spPr>
          <a:xfrm>
            <a:off x="754380" y="1994910"/>
            <a:ext cx="7189470" cy="427833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C83DBB2-AFA5-4D0F-B588-89774E73D4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" r="18"/>
          <a:stretch/>
        </p:blipFill>
        <p:spPr>
          <a:xfrm>
            <a:off x="315625" y="1169324"/>
            <a:ext cx="7189470" cy="371474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7C53CE7-F2D6-466E-8E6A-A43452B90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44" r="99"/>
          <a:stretch/>
        </p:blipFill>
        <p:spPr>
          <a:xfrm>
            <a:off x="7943850" y="1714501"/>
            <a:ext cx="1050957" cy="80009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BC3A8F9-9C74-45A8-963F-57BECE9EE4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-301" r="84817"/>
          <a:stretch/>
        </p:blipFill>
        <p:spPr>
          <a:xfrm>
            <a:off x="7943851" y="2783204"/>
            <a:ext cx="1050957" cy="7886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7290197-C2D7-42D4-92D9-B7763178FA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862" l="84667" r="21" t="26269"/>
          <a:stretch/>
        </p:blipFill>
        <p:spPr>
          <a:xfrm>
            <a:off x="7943850" y="3703321"/>
            <a:ext cx="1125855" cy="640080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AC772FE5-629B-48C9-B392-C87F90766F1B}"/>
              </a:ext>
            </a:extLst>
          </p:cNvPr>
          <p:cNvSpPr/>
          <p:nvPr/>
        </p:nvSpPr>
        <p:spPr>
          <a:xfrm>
            <a:off x="5173620" y="1502552"/>
            <a:ext cx="2057400" cy="180594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t-IT" sz="135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C494B2F2-A1E4-4096-9F21-3ED4C1AAEA26}"/>
              </a:ext>
            </a:extLst>
          </p:cNvPr>
          <p:cNvSpPr/>
          <p:nvPr/>
        </p:nvSpPr>
        <p:spPr>
          <a:xfrm rot="7600585">
            <a:off x="7215523" y="2016226"/>
            <a:ext cx="579145" cy="196648"/>
          </a:xfrm>
          <a:prstGeom prst="rightArrow">
            <a:avLst>
              <a:gd fmla="val 59486" name="adj1"/>
              <a:gd fmla="val 50000" name="adj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t-IT" sz="135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EBEA83-2CFC-D00D-4C15-9AD11764639A}"/>
              </a:ext>
            </a:extLst>
          </p:cNvPr>
          <p:cNvSpPr txBox="1"/>
          <p:nvPr/>
        </p:nvSpPr>
        <p:spPr>
          <a:xfrm>
            <a:off x="518615" y="488805"/>
            <a:ext cx="8161361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it-IT" sz="2000"/>
              <a:t>Abitudini sedentarie: Problemi per la sanità pubblica e le Agenzie formative</a:t>
            </a:r>
          </a:p>
        </p:txBody>
      </p:sp>
    </p:spTree>
    <p:extLst>
      <p:ext uri="{BB962C8B-B14F-4D97-AF65-F5344CB8AC3E}">
        <p14:creationId xmlns:p14="http://schemas.microsoft.com/office/powerpoint/2010/main" val="2019261719"/>
      </p:ext>
    </p:extLst>
  </p:cSld>
  <p:clrMapOvr>
    <a:masterClrMapping/>
  </p:clrMapOvr>
  <p:transition spd="med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8"/>
      <p:bldP animBg="1" grpId="0" spid="9"/>
    </p:bld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BC0C6F9-C4F4-41C9-8815-3ED43C91A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" r="-37"/>
          <a:stretch/>
        </p:blipFill>
        <p:spPr>
          <a:xfrm>
            <a:off x="393895" y="351694"/>
            <a:ext cx="2518117" cy="179503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B6309EB-EA67-4966-8F18-BD8CD024EA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8"/>
          <a:stretch/>
        </p:blipFill>
        <p:spPr>
          <a:xfrm>
            <a:off x="900332" y="2433710"/>
            <a:ext cx="7174523" cy="42343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473D0A-F7D6-4630-B517-B3F9E6855067}"/>
              </a:ext>
            </a:extLst>
          </p:cNvPr>
          <p:cNvSpPr txBox="1"/>
          <p:nvPr/>
        </p:nvSpPr>
        <p:spPr>
          <a:xfrm>
            <a:off x="3967091" y="434205"/>
            <a:ext cx="4712677" cy="6001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dirty="0" lang="it-IT" sz="1100">
                <a:solidFill>
                  <a:srgbClr val="FF0000"/>
                </a:solidFill>
              </a:rPr>
              <a:t>https://www.euro.who.int/en/health-topics/disease-prevention/physical-activity/data-and-statistics/physical-activity-fact-sheets/2021-physical-activity-country-factsheets</a:t>
            </a:r>
          </a:p>
        </p:txBody>
      </p:sp>
    </p:spTree>
    <p:extLst>
      <p:ext uri="{BB962C8B-B14F-4D97-AF65-F5344CB8AC3E}">
        <p14:creationId xmlns:p14="http://schemas.microsoft.com/office/powerpoint/2010/main" val="2286641142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E91368-6492-4548-91FA-FA60101DC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" r="-13"/>
          <a:stretch/>
        </p:blipFill>
        <p:spPr>
          <a:xfrm>
            <a:off x="395536" y="625661"/>
            <a:ext cx="5256584" cy="264074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9DEA50-7CCD-4782-A3EA-C22E844A89C4}"/>
              </a:ext>
            </a:extLst>
          </p:cNvPr>
          <p:cNvSpPr txBox="1"/>
          <p:nvPr/>
        </p:nvSpPr>
        <p:spPr>
          <a:xfrm>
            <a:off x="5858514" y="1443842"/>
            <a:ext cx="2889950" cy="13234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b="1" dirty="0" lang="it-IT" sz="1600"/>
              <a:t>Relazioni tra AF e rendimento scolastico: ci sono forti prove sugli effetti delle attività motorie e sportive nei compiti di matematica.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8ECF8A-A75C-46BC-A190-649C4731C7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66" r="44"/>
          <a:stretch/>
        </p:blipFill>
        <p:spPr>
          <a:xfrm>
            <a:off x="395536" y="3781504"/>
            <a:ext cx="4176464" cy="235718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7AA8A1-EC09-4D43-B9A3-FC5F361C22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" r="44"/>
          <a:stretch/>
        </p:blipFill>
        <p:spPr>
          <a:xfrm>
            <a:off x="4860032" y="3591598"/>
            <a:ext cx="419674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44920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magine 2">
            <a:extLst>
              <a:ext uri="{FF2B5EF4-FFF2-40B4-BE49-F238E27FC236}">
                <a16:creationId xmlns:a16="http://schemas.microsoft.com/office/drawing/2014/main" id="{0A430DD2-51C1-4A87-A35B-8D043721ADD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" r="63"/>
          <a:stretch>
            <a:fillRect/>
          </a:stretch>
        </p:blipFill>
        <p:spPr bwMode="auto">
          <a:xfrm>
            <a:off x="238125" y="258763"/>
            <a:ext cx="3538538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magine 4">
            <a:extLst>
              <a:ext uri="{FF2B5EF4-FFF2-40B4-BE49-F238E27FC236}">
                <a16:creationId xmlns:a16="http://schemas.microsoft.com/office/drawing/2014/main" id="{4109B81B-3718-4543-9420-5D3280F2416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" r="-5"/>
          <a:stretch>
            <a:fillRect/>
          </a:stretch>
        </p:blipFill>
        <p:spPr bwMode="auto">
          <a:xfrm>
            <a:off x="3776663" y="258763"/>
            <a:ext cx="5129212" cy="57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Immagine 6">
            <a:extLst>
              <a:ext uri="{FF2B5EF4-FFF2-40B4-BE49-F238E27FC236}">
                <a16:creationId xmlns:a16="http://schemas.microsoft.com/office/drawing/2014/main" id="{448FD68F-E5FD-4FDF-8004-01704C01536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" r="-53"/>
          <a:stretch>
            <a:fillRect/>
          </a:stretch>
        </p:blipFill>
        <p:spPr bwMode="auto">
          <a:xfrm>
            <a:off x="119063" y="4294188"/>
            <a:ext cx="3538537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magine 1">
            <a:extLst>
              <a:ext uri="{FF2B5EF4-FFF2-40B4-BE49-F238E27FC236}">
                <a16:creationId xmlns:a16="http://schemas.microsoft.com/office/drawing/2014/main" id="{31165C5A-C49A-43B4-A6E1-183675FC196F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71450"/>
            <a:ext cx="428942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Immagine 2">
            <a:extLst>
              <a:ext uri="{FF2B5EF4-FFF2-40B4-BE49-F238E27FC236}">
                <a16:creationId xmlns:a16="http://schemas.microsoft.com/office/drawing/2014/main" id="{35F57229-B1D3-4914-8F2A-11AE1D37B6E9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879600"/>
            <a:ext cx="7907338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9B0656D-0F7A-4D24-A095-CCC508DE0869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" r="20"/>
          <a:stretch>
            <a:fillRect/>
          </a:stretch>
        </p:blipFill>
        <p:spPr bwMode="auto">
          <a:xfrm>
            <a:off x="5027613" y="171450"/>
            <a:ext cx="3833812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1590</Words>
  <Application>Microsoft Office PowerPoint</Application>
  <PresentationFormat>Presentazione su schermo (4:3)</PresentationFormat>
  <Paragraphs>151</Paragraphs>
  <Slides>47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Comic Sans MS</vt:lpstr>
      <vt:lpstr>Tahoma</vt:lpstr>
      <vt:lpstr>Times New Roman</vt:lpstr>
      <vt:lpstr>Wingdings</vt:lpstr>
      <vt:lpstr>Tema di Office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Linee Guida (2020)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aumentare l’attività fisica?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Dario Colella</dc:creator>
  <cp:lastModifiedBy>Nicola Minutillo</cp:lastModifiedBy>
  <cp:revision>56</cp:revision>
  <cp:lastPrinted>2022-09-30T15:11:25Z</cp:lastPrinted>
  <dcterms:created xsi:type="dcterms:W3CDTF">2022-09-29T15:52:40Z</dcterms:created>
  <dcterms:modified xsi:type="dcterms:W3CDTF">2022-10-01T07:07:13Z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5355630</vt:lpwstr>
  </property>
  <property fmtid="{D5CDD505-2E9C-101B-9397-08002B2CF9AE}" name="NXPowerLiteSettings" pid="3">
    <vt:lpwstr>E700052003A000</vt:lpwstr>
  </property>
  <property fmtid="{D5CDD505-2E9C-101B-9397-08002B2CF9AE}" name="NXPowerLiteVersion" pid="4">
    <vt:lpwstr>D9.1.7</vt:lpwstr>
  </property>
</Properties>
</file>