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3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1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607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935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14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314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712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4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0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18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0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20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791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27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12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38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0F94-6F2C-40CF-8444-78D4B6B77C4F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BEEAEF-20FE-4C18-9F2E-8B1EC0FAC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1CD9DC-1A6D-4561-BF27-7CC5859C8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b="1" dirty="0"/>
              <a:t>Il ruolo dello psicologo nella prevenzione e nel trattamento della obesità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98F065-B06B-428D-90DB-07EFC1142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5386979"/>
            <a:ext cx="8915399" cy="1126283"/>
          </a:xfrm>
        </p:spPr>
        <p:txBody>
          <a:bodyPr>
            <a:normAutofit/>
          </a:bodyPr>
          <a:lstStyle/>
          <a:p>
            <a:r>
              <a:rPr lang="it-IT" sz="1400" i="1" dirty="0"/>
              <a:t>Dr.ssa Anna Palumbo</a:t>
            </a:r>
          </a:p>
          <a:p>
            <a:r>
              <a:rPr lang="it-IT" sz="1400" i="1" dirty="0"/>
              <a:t>Psicologo Psicoterapeuta</a:t>
            </a:r>
          </a:p>
          <a:p>
            <a:r>
              <a:rPr lang="it-IT" sz="1400" i="1" dirty="0"/>
              <a:t>Consigliere Ordine Psicologi della Regione Puglia</a:t>
            </a:r>
          </a:p>
        </p:txBody>
      </p:sp>
      <p:pic>
        <p:nvPicPr>
          <p:cNvPr id="4" name="Picture 5" descr="Risultati immagini per ordine psicologi puglia">
            <a:extLst>
              <a:ext uri="{FF2B5EF4-FFF2-40B4-BE49-F238E27FC236}">
                <a16:creationId xmlns:a16="http://schemas.microsoft.com/office/drawing/2014/main" id="{B4D15C1F-EC9B-46F0-8734-E431118BD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9" y="-196305"/>
            <a:ext cx="2500794" cy="177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AA2AF2-2336-4D2B-8205-406B5363F664}"/>
              </a:ext>
            </a:extLst>
          </p:cNvPr>
          <p:cNvSpPr txBox="1"/>
          <p:nvPr/>
        </p:nvSpPr>
        <p:spPr>
          <a:xfrm>
            <a:off x="3140766" y="504628"/>
            <a:ext cx="7898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Congresso</a:t>
            </a:r>
          </a:p>
          <a:p>
            <a:pPr algn="ctr"/>
            <a:r>
              <a:rPr lang="it-IT" b="1" dirty="0"/>
              <a:t>«</a:t>
            </a:r>
            <a:r>
              <a:rPr lang="it-IT" b="1" i="1" dirty="0"/>
              <a:t>Promozione di sani stili di vita ed evoluzione della salute: modelli multidimensionali tra i professionisti della salute»</a:t>
            </a:r>
          </a:p>
          <a:p>
            <a:pPr algn="ctr"/>
            <a:r>
              <a:rPr lang="it-IT" b="1" i="1" dirty="0"/>
              <a:t>Trani – 1 ottobre 2022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69438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6A9D8F-D3AF-4089-8E03-5D5685B0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i="1" dirty="0"/>
              <a:t>Obesità: fattori di rischio psicologici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84F741-EE02-4704-A144-54CEAAF2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I soggetti obesi della collettività generalmente non hanno una maggiore prevalenza di disturbi emotivi, rispetto alle persone non obese</a:t>
            </a:r>
          </a:p>
          <a:p>
            <a:pPr algn="just"/>
            <a:r>
              <a:rPr lang="it-IT" dirty="0"/>
              <a:t>I soggetti obesi che si rivolgono ad uno specialista per dimagrire hanno una maggiore prevalenza di disturbi emotivi</a:t>
            </a:r>
          </a:p>
          <a:p>
            <a:pPr algn="just"/>
            <a:r>
              <a:rPr lang="it-IT" dirty="0"/>
              <a:t>La vecchia teoria che gli obesi hanno uno specifico profilo di personalità non è più sostenuta</a:t>
            </a:r>
          </a:p>
          <a:p>
            <a:pPr algn="just"/>
            <a:r>
              <a:rPr lang="it-IT" dirty="0"/>
              <a:t>Molti studi ci fanno ritenere che le problematiche psicologiche osservate nei soggetti obesi siano la conseguenza diretta dell’obesità</a:t>
            </a:r>
          </a:p>
          <a:p>
            <a:pPr algn="just"/>
            <a:r>
              <a:rPr lang="it-IT" dirty="0"/>
              <a:t>È stato inoltre riscontrato che l’obesità è uno dei fattori di rischio per lo sviluppo dei disturbi del comportamento alimentare, di una immagine corporea negativa, di depressione</a:t>
            </a:r>
          </a:p>
          <a:p>
            <a:pPr marL="0" indent="0" algn="r">
              <a:buNone/>
            </a:pPr>
            <a:r>
              <a:rPr lang="it-IT" dirty="0"/>
              <a:t>(Dalle Grave, 2001)</a:t>
            </a:r>
          </a:p>
        </p:txBody>
      </p:sp>
    </p:spTree>
    <p:extLst>
      <p:ext uri="{BB962C8B-B14F-4D97-AF65-F5344CB8AC3E}">
        <p14:creationId xmlns:p14="http://schemas.microsoft.com/office/powerpoint/2010/main" val="18598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B4A43B-CD38-43EF-9ED4-5145CB84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Obesità: fattori di rischio psicologici per le ricadute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9A9FBC-1C2B-4152-A9DD-09ABD2287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recupero del peso corporeo è la conseguenza di </a:t>
            </a:r>
            <a:r>
              <a:rPr lang="it-IT" b="1" dirty="0"/>
              <a:t>due processi</a:t>
            </a:r>
            <a:r>
              <a:rPr lang="it-IT" dirty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1400" dirty="0"/>
              <a:t>Diminuzione progressiva della convinzione e della fiducia di poter controllare il peso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1400" dirty="0"/>
              <a:t>Ritorno alle abitudini alimentari precedenti</a:t>
            </a:r>
          </a:p>
          <a:p>
            <a:pPr algn="just"/>
            <a:r>
              <a:rPr lang="it-IT" dirty="0"/>
              <a:t>Questi due processi sono la conseguenza delle </a:t>
            </a:r>
            <a:r>
              <a:rPr lang="it-IT" b="1" dirty="0"/>
              <a:t>seguenti situazioni</a:t>
            </a:r>
            <a:r>
              <a:rPr lang="it-IT" dirty="0"/>
              <a:t>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Mancanza di «abilità» nel fronteggiare le situazioni ad alto rischio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Utilizzo del cibo come mezzo di gratificazione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Utilizzo del cibo come mezzo per far fronte allo stato di frustrazione derivante da uno stile di vita sbilanciato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Mancato raggiungimento degli obiettivi che porta ad abbandonare il tentativo </a:t>
            </a:r>
          </a:p>
        </p:txBody>
      </p:sp>
    </p:spTree>
    <p:extLst>
      <p:ext uri="{BB962C8B-B14F-4D97-AF65-F5344CB8AC3E}">
        <p14:creationId xmlns:p14="http://schemas.microsoft.com/office/powerpoint/2010/main" val="16559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41F079-4D35-4CDE-AD0B-2566B6E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i="1" dirty="0"/>
              <a:t>Obesità e prevenzione psicologica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BD0070-B593-42B6-BDA1-75A30B576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Un efficace lavoro di prevenzione deve basarsi sulla educazione ad un corretto stile di vita</a:t>
            </a:r>
          </a:p>
          <a:p>
            <a:pPr algn="just"/>
            <a:r>
              <a:rPr lang="it-IT" dirty="0"/>
              <a:t>L’educazione al corretto stile di vita non deve essere limitato al solo fornire le informazioni adeguate, </a:t>
            </a:r>
            <a:r>
              <a:rPr lang="it-IT" dirty="0" err="1"/>
              <a:t>benchè</a:t>
            </a:r>
            <a:r>
              <a:rPr lang="it-IT" dirty="0"/>
              <a:t> necessarie, ma è opportuno lavorare sulla motivazione personale e sullo sviluppo di un locus of control interno della messa in atto e del controllo dei comportamenti adeguati</a:t>
            </a:r>
          </a:p>
          <a:p>
            <a:pPr algn="just"/>
            <a:r>
              <a:rPr lang="it-IT" dirty="0"/>
              <a:t>Perché l’educazione alimentare sia efficace occorre che il messaggio salutare sia accattivante, piacevole, personale e che sia comprensibile non solo da un punto di vista razionale ma anche emotivo</a:t>
            </a:r>
          </a:p>
        </p:txBody>
      </p:sp>
    </p:spTree>
    <p:extLst>
      <p:ext uri="{BB962C8B-B14F-4D97-AF65-F5344CB8AC3E}">
        <p14:creationId xmlns:p14="http://schemas.microsoft.com/office/powerpoint/2010/main" val="187313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41F079-4D35-4CDE-AD0B-2566B6E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i="1" dirty="0"/>
              <a:t>Obesità e prevenzione psicologica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BD0070-B593-42B6-BDA1-75A30B576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Un corretto ed efficace lavoro di prevenzione deve: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Sviluppare la motivazione a perseguire comportamenti e stili di vita corretti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Favorire l’attivazione di comportamenti e stili di vita corretti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/>
              <a:t>Favorire l’attivazione di stati emotivi e mentali adeguati </a:t>
            </a:r>
            <a:r>
              <a:rPr lang="it-IT" dirty="0" err="1"/>
              <a:t>adeguati</a:t>
            </a:r>
            <a:endParaRPr lang="it-IT" dirty="0"/>
          </a:p>
          <a:p>
            <a:pPr algn="just">
              <a:buFont typeface="Courier New" panose="02070309020205020404" pitchFamily="49" charset="0"/>
              <a:buChar char="o"/>
            </a:pPr>
            <a:endParaRPr lang="it-IT" dirty="0"/>
          </a:p>
          <a:p>
            <a:pPr algn="just">
              <a:buFont typeface="Courier New" panose="02070309020205020404" pitchFamily="49" charset="0"/>
              <a:buChar char="o"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Attivare processi di </a:t>
            </a:r>
            <a:r>
              <a:rPr lang="it-IT" b="1" dirty="0"/>
              <a:t>AUTOEFFICACIA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dirty="0"/>
              <a:t>Fiducia nella propria capacità di attuare i giusti comportamenti e la possibilità di favorire un cambiamento duraturo nel tempo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706CD284-A5C5-4CD0-AF50-8B613F29E398}"/>
              </a:ext>
            </a:extLst>
          </p:cNvPr>
          <p:cNvSpPr/>
          <p:nvPr/>
        </p:nvSpPr>
        <p:spPr>
          <a:xfrm>
            <a:off x="6866912" y="3712811"/>
            <a:ext cx="360000" cy="6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519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D5CDA8-A1A9-4AFD-9895-11F292D7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i="1" dirty="0"/>
              <a:t>Obesità e trattamento psicologico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F5DA73-1D54-4C37-AE1A-0633BAF35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dirty="0"/>
              <a:t>PSICOTERAPIA</a:t>
            </a:r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endParaRPr lang="it-IT" sz="2000" b="1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7888C10B-DEA3-4E43-A00D-121E74EC24FF}"/>
              </a:ext>
            </a:extLst>
          </p:cNvPr>
          <p:cNvSpPr/>
          <p:nvPr/>
        </p:nvSpPr>
        <p:spPr>
          <a:xfrm rot="1883814">
            <a:off x="5963478" y="28624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FACC3620-C088-467D-8373-7B6E1B3A99BE}"/>
              </a:ext>
            </a:extLst>
          </p:cNvPr>
          <p:cNvSpPr/>
          <p:nvPr/>
        </p:nvSpPr>
        <p:spPr>
          <a:xfrm rot="19955943">
            <a:off x="7765774" y="28624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88BF808-F83F-4429-8BBC-23DB12EC3CD1}"/>
              </a:ext>
            </a:extLst>
          </p:cNvPr>
          <p:cNvSpPr/>
          <p:nvPr/>
        </p:nvSpPr>
        <p:spPr>
          <a:xfrm>
            <a:off x="3929173" y="3868090"/>
            <a:ext cx="2098800" cy="203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Trattamento della psiche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0C6A78F-9070-4404-976F-BD8D52C3F36C}"/>
              </a:ext>
            </a:extLst>
          </p:cNvPr>
          <p:cNvSpPr/>
          <p:nvPr/>
        </p:nvSpPr>
        <p:spPr>
          <a:xfrm>
            <a:off x="8132675" y="3895487"/>
            <a:ext cx="2100372" cy="20341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Utilizzo di strumenti psicologici per il benessere della persona</a:t>
            </a:r>
          </a:p>
        </p:txBody>
      </p:sp>
    </p:spTree>
    <p:extLst>
      <p:ext uri="{BB962C8B-B14F-4D97-AF65-F5344CB8AC3E}">
        <p14:creationId xmlns:p14="http://schemas.microsoft.com/office/powerpoint/2010/main" val="3703744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7C588-B436-490A-A610-FF64164AA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 e trattamento psicologico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23DB7-FC10-40B5-BFF6-F678A3E02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Psicoterapia individuale </a:t>
            </a:r>
          </a:p>
          <a:p>
            <a:r>
              <a:rPr lang="it-IT" dirty="0"/>
              <a:t>Psicoterapia di gruppo: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1400" dirty="0"/>
              <a:t>Il gruppo è basato su interazione e partecipazione e riduce il peso psicologico della obesità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1400" dirty="0"/>
              <a:t>Il paziente può far tesoro delle esperienze degli altri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All’interno del gruppo si può trovare la forza necessaria a far emergere le proprie risorse e superare i momenti di crisi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I momenti di crisi si trasformano in potenti stimoli di rinnovamento/cambiamento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/>
              <a:t>La vita di gruppo utilizza le relazioni per l’acquisizione di adeguati modelli di comportamento, liberi, consapevoli e costanti</a:t>
            </a:r>
          </a:p>
        </p:txBody>
      </p:sp>
    </p:spTree>
    <p:extLst>
      <p:ext uri="{BB962C8B-B14F-4D97-AF65-F5344CB8AC3E}">
        <p14:creationId xmlns:p14="http://schemas.microsoft.com/office/powerpoint/2010/main" val="3491395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7C588-B436-490A-A610-FF64164AA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 e trattamento psicologico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23DB7-FC10-40B5-BFF6-F678A3E02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Motivare al cambiamento </a:t>
            </a:r>
          </a:p>
          <a:p>
            <a:r>
              <a:rPr lang="it-IT" dirty="0"/>
              <a:t>Stabilire una relazione terapeutica</a:t>
            </a:r>
          </a:p>
          <a:p>
            <a:r>
              <a:rPr lang="it-IT" dirty="0"/>
              <a:t>Costruire la fiducia e l’autoefficacia</a:t>
            </a:r>
          </a:p>
          <a:p>
            <a:r>
              <a:rPr lang="it-IT" dirty="0"/>
              <a:t>Sviluppare la capacità di autocontrollo al fine di mantenere stabilmente i comportamenti adeguati</a:t>
            </a:r>
          </a:p>
          <a:p>
            <a:r>
              <a:rPr lang="it-IT" dirty="0"/>
              <a:t>Lavorare sui pensieri disfunzionali e </a:t>
            </a:r>
            <a:r>
              <a:rPr lang="it-IT" dirty="0" err="1"/>
              <a:t>autosabotanti</a:t>
            </a:r>
            <a:endParaRPr lang="it-IT" dirty="0"/>
          </a:p>
          <a:p>
            <a:r>
              <a:rPr lang="it-IT" dirty="0"/>
              <a:t>Sviluppare capacità di controllo degli stimoli</a:t>
            </a:r>
          </a:p>
          <a:p>
            <a:r>
              <a:rPr lang="it-IT" dirty="0"/>
              <a:t>Favorire lo sviluppo della calma interiore e dell’equilibrio emotivo</a:t>
            </a:r>
          </a:p>
        </p:txBody>
      </p:sp>
    </p:spTree>
    <p:extLst>
      <p:ext uri="{BB962C8B-B14F-4D97-AF65-F5344CB8AC3E}">
        <p14:creationId xmlns:p14="http://schemas.microsoft.com/office/powerpoint/2010/main" val="4207349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49347-9C76-4E1A-ADF0-C4181F56D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Conclusioni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69D75-B8ED-48AA-9990-8B95CB73D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2400" i="1"/>
          </a:p>
          <a:p>
            <a:pPr marL="0" indent="0" algn="ctr">
              <a:buNone/>
            </a:pPr>
            <a:r>
              <a:rPr lang="it-IT" sz="2400" i="1"/>
              <a:t>La </a:t>
            </a:r>
            <a:r>
              <a:rPr lang="it-IT" sz="2400" i="1" dirty="0"/>
              <a:t>prevenzione e il trattamento psicologico dell’obesità sono pertanto procedure necessarie sia per la salute psicologica e fisica dell’individuo e della collettività sia per lo sviluppo economico e sociale e per il miglioramento della qualità </a:t>
            </a:r>
            <a:r>
              <a:rPr lang="it-IT" sz="2400" i="1"/>
              <a:t>della vita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0661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E0EDAC-318C-44F0-A012-DADB5E3A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600" dirty="0"/>
              <a:t>«</a:t>
            </a:r>
            <a:r>
              <a:rPr lang="it-IT" sz="3600" i="1" dirty="0"/>
              <a:t>La salute è un bene essenziale per lo sviluppo sociale, economico e personale, ed è aspetto fondamentale della qualità della vita»</a:t>
            </a:r>
            <a:br>
              <a:rPr lang="it-IT" sz="3600" i="1" dirty="0"/>
            </a:br>
            <a:br>
              <a:rPr lang="it-IT" sz="3200" i="1" dirty="0"/>
            </a:br>
            <a:r>
              <a:rPr lang="it-IT" sz="1800" i="1" dirty="0"/>
              <a:t>(Carta di Ottawa, 1986)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1808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0ADFCE-7BA9-4997-A060-AC9537EC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Premessa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87BED-07F9-466B-B491-A06C0826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Sovrappeso e obesità sono tra i maggiori problemi di salute pubblica al livello globale e uno dei maggiori fattori di rischio per diverse patologie croniche. Infatti, hanno un notevole impatto sia sulla mortalità che sulle spese sanitarie</a:t>
            </a:r>
          </a:p>
          <a:p>
            <a:pPr algn="just"/>
            <a:r>
              <a:rPr lang="it-IT" dirty="0"/>
              <a:t>Nel </a:t>
            </a:r>
            <a:r>
              <a:rPr lang="it-IT" b="1" dirty="0"/>
              <a:t>2022</a:t>
            </a:r>
            <a:r>
              <a:rPr lang="it-IT" dirty="0"/>
              <a:t>, l’</a:t>
            </a:r>
            <a:r>
              <a:rPr lang="it-IT" b="1" dirty="0"/>
              <a:t>Ufficio Regionale della OMS </a:t>
            </a:r>
            <a:r>
              <a:rPr lang="it-IT" dirty="0"/>
              <a:t>ha pubblicato il </a:t>
            </a:r>
            <a:r>
              <a:rPr lang="it-IT" b="1" dirty="0"/>
              <a:t>Rapporto sulla Obesità</a:t>
            </a:r>
            <a:r>
              <a:rPr lang="it-IT" dirty="0"/>
              <a:t> in cui vengono evidenziati tassi di sovrappeso e obesità in proporzioni epidemiche</a:t>
            </a:r>
          </a:p>
          <a:p>
            <a:pPr algn="just"/>
            <a:r>
              <a:rPr lang="it-IT" dirty="0"/>
              <a:t>È emerso infatti che il 59% degli adulti europei e 1 bambino su 3 è in sovrappeso/obesità</a:t>
            </a:r>
          </a:p>
          <a:p>
            <a:pPr algn="just"/>
            <a:r>
              <a:rPr lang="it-IT" dirty="0"/>
              <a:t>Sovrappeso e obesità causano circa 1,2 milioni di decessi all’anno (13% della mortalità)</a:t>
            </a:r>
          </a:p>
        </p:txBody>
      </p:sp>
    </p:spTree>
    <p:extLst>
      <p:ext uri="{BB962C8B-B14F-4D97-AF65-F5344CB8AC3E}">
        <p14:creationId xmlns:p14="http://schemas.microsoft.com/office/powerpoint/2010/main" val="41381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0ADFCE-7BA9-4997-A060-AC9537EC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Premessa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87BED-07F9-466B-B491-A06C0826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Oltre alle patologie già storicamente conosciute, è stato riscontrato che le persone con obesità hanno un </a:t>
            </a:r>
            <a:r>
              <a:rPr lang="it-IT" i="1" dirty="0"/>
              <a:t>aumentato rischio di complicanze e mortalità</a:t>
            </a:r>
            <a:r>
              <a:rPr lang="it-IT" dirty="0"/>
              <a:t> nel caso di infezione da </a:t>
            </a:r>
            <a:r>
              <a:rPr lang="it-IT" b="1" dirty="0"/>
              <a:t>SARS-CoV-2</a:t>
            </a:r>
          </a:p>
          <a:p>
            <a:pPr algn="just"/>
            <a:r>
              <a:rPr lang="it-IT" dirty="0"/>
              <a:t>Inoltre, la stessa pandemia di Covid-19 ha peggiorato la situazione, in quanto i dati preliminari hanno evidenziato una maggiore esposizione ai fattori di rischio, un aumento dello stile di vita sedentario e del consumo di cibi malsani</a:t>
            </a:r>
          </a:p>
          <a:p>
            <a:pPr algn="just"/>
            <a:r>
              <a:rPr lang="it-IT" dirty="0"/>
              <a:t>Sempre secondo l’OMS l’obesità è una patologia complessa </a:t>
            </a:r>
            <a:r>
              <a:rPr lang="it-IT" i="1" u="sng" dirty="0"/>
              <a:t>le cui cause non sono solo legate a dieta inadeguata ed inattività fisica</a:t>
            </a:r>
          </a:p>
        </p:txBody>
      </p:sp>
    </p:spTree>
    <p:extLst>
      <p:ext uri="{BB962C8B-B14F-4D97-AF65-F5344CB8AC3E}">
        <p14:creationId xmlns:p14="http://schemas.microsoft.com/office/powerpoint/2010/main" val="1812994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DB5E11-2D17-426A-A46E-F6F2C48F1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Premessa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D3885B-0CD4-4E1B-9BAC-52095955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Lo stesso </a:t>
            </a:r>
            <a:r>
              <a:rPr lang="it-IT" b="1" dirty="0"/>
              <a:t>Ministero della Salute </a:t>
            </a:r>
            <a:r>
              <a:rPr lang="it-IT" dirty="0"/>
              <a:t>ha sottolineato che l’obesità infantile predispone non sono alle patologie cardiovascolari, diabete, asma, tumori, </a:t>
            </a:r>
            <a:r>
              <a:rPr lang="it-IT" dirty="0" err="1"/>
              <a:t>ecc</a:t>
            </a:r>
            <a:r>
              <a:rPr lang="it-IT" dirty="0"/>
              <a:t>…ma anche </a:t>
            </a:r>
            <a:r>
              <a:rPr lang="it-IT" b="1" dirty="0"/>
              <a:t>a successivi problemi psicologici e sociali</a:t>
            </a:r>
          </a:p>
          <a:p>
            <a:pPr algn="just"/>
            <a:r>
              <a:rPr lang="it-IT" dirty="0"/>
              <a:t>Per questo motivo, </a:t>
            </a:r>
            <a:r>
              <a:rPr lang="it-IT" i="1" dirty="0"/>
              <a:t>l’Istituto Superiore di Sanità</a:t>
            </a:r>
            <a:r>
              <a:rPr lang="it-IT" dirty="0"/>
              <a:t>, nel </a:t>
            </a:r>
            <a:r>
              <a:rPr lang="it-IT" b="1" dirty="0"/>
              <a:t>Piano Nazionale della Prevenzione 2020-2025</a:t>
            </a:r>
            <a:r>
              <a:rPr lang="it-IT" dirty="0"/>
              <a:t> ha specificato lo sviluppo di </a:t>
            </a:r>
            <a:r>
              <a:rPr lang="it-IT" i="1" u="sng" dirty="0"/>
              <a:t>azioni e di programmi intersettoriali, sottolineando l’importanza del supporto psicologico</a:t>
            </a:r>
          </a:p>
        </p:txBody>
      </p:sp>
    </p:spTree>
    <p:extLst>
      <p:ext uri="{BB962C8B-B14F-4D97-AF65-F5344CB8AC3E}">
        <p14:creationId xmlns:p14="http://schemas.microsoft.com/office/powerpoint/2010/main" val="79808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32D72C-ECB5-4692-BD8E-C12CA201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DSM-5</a:t>
            </a:r>
            <a:br>
              <a:rPr lang="it-IT" b="1" dirty="0"/>
            </a:br>
            <a:r>
              <a:rPr lang="it-IT" sz="2800" dirty="0"/>
              <a:t>Disturbi della nutrizione e dell’alimentazione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B283FB-B166-49E0-AC5E-3DC6FF4F7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Pica</a:t>
            </a:r>
          </a:p>
          <a:p>
            <a:r>
              <a:rPr lang="it-IT" dirty="0"/>
              <a:t>Disturbo da ruminazione</a:t>
            </a:r>
          </a:p>
          <a:p>
            <a:r>
              <a:rPr lang="it-IT" dirty="0"/>
              <a:t>Disturbo evitante/restrittivo dell’assunzione di cibo</a:t>
            </a:r>
          </a:p>
          <a:p>
            <a:r>
              <a:rPr lang="it-IT" dirty="0"/>
              <a:t>Anoressia nervosa</a:t>
            </a:r>
          </a:p>
          <a:p>
            <a:r>
              <a:rPr lang="it-IT" dirty="0"/>
              <a:t>Bulimia nervosa</a:t>
            </a:r>
          </a:p>
          <a:p>
            <a:r>
              <a:rPr lang="it-IT" dirty="0"/>
              <a:t>Disturbo da </a:t>
            </a:r>
            <a:r>
              <a:rPr lang="it-IT" dirty="0" err="1"/>
              <a:t>binge-eating</a:t>
            </a:r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2400" b="1" i="1" dirty="0"/>
              <a:t>Non è presente l’Obesità</a:t>
            </a:r>
          </a:p>
        </p:txBody>
      </p:sp>
    </p:spTree>
    <p:extLst>
      <p:ext uri="{BB962C8B-B14F-4D97-AF65-F5344CB8AC3E}">
        <p14:creationId xmlns:p14="http://schemas.microsoft.com/office/powerpoint/2010/main" val="335781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A1AE3A-ED39-432F-B4CF-5CD7AFC5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Obesità: considerazioni iniziali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92E723-CA20-4DD5-9FA6-8BB59EC2B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Spesso accade che le persone che hanno bisogno di perdere peso non riescono facilmente a mettere in pratica una dieta equilibrata e le  recidive, in caso di riacquisizione di peso, sono molto frequenti</a:t>
            </a:r>
          </a:p>
          <a:p>
            <a:pPr algn="just"/>
            <a:r>
              <a:rPr lang="it-IT" dirty="0"/>
              <a:t>Le recidive sono spesso determinate da diversi fattori: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b="1" dirty="0"/>
              <a:t>Fattori cognitivi</a:t>
            </a:r>
            <a:r>
              <a:rPr lang="it-IT" dirty="0"/>
              <a:t>: pensieri e credenze distorte che interferiscono con il processo di regolazione del peso, minando la fiducia e compromettendo la motivazione durante il percorso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b="1" dirty="0"/>
              <a:t>Fattori comportamentali</a:t>
            </a:r>
            <a:r>
              <a:rPr lang="it-IT" dirty="0"/>
              <a:t>: eccessive restrizioni che portano alla perdita di controllo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b="1" dirty="0"/>
              <a:t>Fattori emotivi</a:t>
            </a:r>
            <a:r>
              <a:rPr lang="it-IT" dirty="0"/>
              <a:t>: sensi di colpa e senso di fallimento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b="1" dirty="0"/>
              <a:t>Fattori legati alla gratificazione orale</a:t>
            </a:r>
          </a:p>
        </p:txBody>
      </p:sp>
    </p:spTree>
    <p:extLst>
      <p:ext uri="{BB962C8B-B14F-4D97-AF65-F5344CB8AC3E}">
        <p14:creationId xmlns:p14="http://schemas.microsoft.com/office/powerpoint/2010/main" val="190583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989C0-75C4-4CE8-AC07-836242FB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Obesità: considerazioni iniziali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4DA11E-8FEB-449E-A6DD-B84BB778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i="1" dirty="0"/>
          </a:p>
          <a:p>
            <a:pPr marL="0" indent="0" algn="ctr">
              <a:buNone/>
            </a:pPr>
            <a:r>
              <a:rPr lang="it-IT" i="1" dirty="0"/>
              <a:t>«Nella maggior parte dei casi le persone che stanno a dieta sanno che devono mangiare in modo nutriente, perdere peso lentamente, dare priorità alla dieta, adottare buone abitudini alimentari, tollerare la fame e le smanie di cibo, praticare attività fisica, astenersi dalla fame emotiva e motivarsi di continuo. Tuttavia, esse ignorano come fare queste cose, oppure non sanno farle con costanza»</a:t>
            </a:r>
          </a:p>
          <a:p>
            <a:pPr marL="0" indent="0" algn="ctr">
              <a:buNone/>
            </a:pPr>
            <a:endParaRPr lang="it-IT" i="1" dirty="0"/>
          </a:p>
          <a:p>
            <a:pPr marL="0" indent="0" algn="ctr">
              <a:buNone/>
            </a:pPr>
            <a:r>
              <a:rPr lang="it-IT" i="1" dirty="0"/>
              <a:t>(Beck J.,2007)</a:t>
            </a:r>
          </a:p>
        </p:txBody>
      </p:sp>
    </p:spTree>
    <p:extLst>
      <p:ext uri="{BB962C8B-B14F-4D97-AF65-F5344CB8AC3E}">
        <p14:creationId xmlns:p14="http://schemas.microsoft.com/office/powerpoint/2010/main" val="277014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989C0-75C4-4CE8-AC07-836242FB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Obesità: considerazioni iniziali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4DA11E-8FEB-449E-A6DD-B84BB778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i="1" dirty="0"/>
              <a:t>Spesso, le persone a dieta non riescono non perché non hanno forza di volontà, ma: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i="1" dirty="0"/>
              <a:t>Non sanno come motivarsi in maniera continuativa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i="1" dirty="0"/>
              <a:t>Non sanno cosa fare di fronte alla tentazione di «sgarrare»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i="1" dirty="0"/>
              <a:t>Non sanno come fare per considerare le «scivolate» come errori temporanei e non avvisaglie per cui arrendersi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i="1" dirty="0"/>
              <a:t>Non sanno cosa fare quando si sentono sopraffatte, senza speranza o incapaci di continuare</a:t>
            </a:r>
          </a:p>
          <a:p>
            <a:pPr marL="0" indent="0" algn="ctr">
              <a:buNone/>
            </a:pPr>
            <a:r>
              <a:rPr lang="it-IT" b="1" i="1" dirty="0"/>
              <a:t>È fondamentale costruire il giusto atteggiamento mentale ed emotivo per favorire un cambiamento stabile e duraturo</a:t>
            </a:r>
          </a:p>
        </p:txBody>
      </p:sp>
    </p:spTree>
    <p:extLst>
      <p:ext uri="{BB962C8B-B14F-4D97-AF65-F5344CB8AC3E}">
        <p14:creationId xmlns:p14="http://schemas.microsoft.com/office/powerpoint/2010/main" val="140914806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412</TotalTime>
  <Words>1208</Words>
  <Application>Microsoft Office PowerPoint</Application>
  <PresentationFormat>Widescreen</PresentationFormat>
  <Paragraphs>103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Courier New</vt:lpstr>
      <vt:lpstr>Wingdings 3</vt:lpstr>
      <vt:lpstr>Filo</vt:lpstr>
      <vt:lpstr>Il ruolo dello psicologo nella prevenzione e nel trattamento della obesità</vt:lpstr>
      <vt:lpstr>«La salute è un bene essenziale per lo sviluppo sociale, economico e personale, ed è aspetto fondamentale della qualità della vita»  (Carta di Ottawa, 1986)</vt:lpstr>
      <vt:lpstr>Premessa </vt:lpstr>
      <vt:lpstr>Premessa </vt:lpstr>
      <vt:lpstr>Premessa </vt:lpstr>
      <vt:lpstr>DSM-5 Disturbi della nutrizione e dell’alimentazione</vt:lpstr>
      <vt:lpstr>Obesità: considerazioni iniziali</vt:lpstr>
      <vt:lpstr>Obesità: considerazioni iniziali</vt:lpstr>
      <vt:lpstr>Obesità: considerazioni iniziali</vt:lpstr>
      <vt:lpstr>Obesità: fattori di rischio psicologici</vt:lpstr>
      <vt:lpstr>Obesità: fattori di rischio psicologici per le ricadute</vt:lpstr>
      <vt:lpstr>Obesità e prevenzione psicologica</vt:lpstr>
      <vt:lpstr>Obesità e prevenzione psicologica</vt:lpstr>
      <vt:lpstr>Obesità e trattamento psicologico</vt:lpstr>
      <vt:lpstr>Obesità e trattamento psicologico</vt:lpstr>
      <vt:lpstr>Obesità e trattamento psicologico</vt:lpstr>
      <vt:lpstr>Conclusioni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ruolo dello psicologo nella prevenzione e del trattamento della obesità</dc:title>
  <dc:creator>UTENTE</dc:creator>
  <cp:lastModifiedBy>UTENTE</cp:lastModifiedBy>
  <cp:revision>31</cp:revision>
  <dcterms:created xsi:type="dcterms:W3CDTF">2022-08-10T07:47:27Z</dcterms:created>
  <dcterms:modified xsi:type="dcterms:W3CDTF">2022-09-30T14:50:53Z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92418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D9.1.7</vt:lpwstr>
  </property>
</Properties>
</file>