
<file path=[Content_Types].xml><?xml version="1.0" encoding="utf-8"?>
<Types xmlns="http://schemas.openxmlformats.org/package/2006/content-types">
  <Default ContentType="image/x-emf" Extension="emf"/>
  <Default ContentType="image/jpeg" Extension="jpeg"/>
  <Default ContentType="image/jpeg" Extension="jpg"/>
  <Default ContentType="image/png" Extension="png"/>
  <Default ContentType="application/vnd.openxmlformats-package.relationships+xml" Extension="rels"/>
  <Default ContentType="image/svg+xml" Extension="svg"/>
  <Default ContentType="image/tiff" Extension="tiff"/>
  <Default ContentType="image/vnd.ms-photo" Extension="wdp"/>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theme+xml" PartName="/ppt/theme/theme2.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4"/>
  </p:notesMasterIdLst>
  <p:sldIdLst>
    <p:sldId id="355" r:id="rId2"/>
    <p:sldId id="2595" r:id="rId3"/>
    <p:sldId id="2565" r:id="rId4"/>
    <p:sldId id="2564" r:id="rId5"/>
    <p:sldId id="2220" r:id="rId6"/>
    <p:sldId id="2563" r:id="rId7"/>
    <p:sldId id="2420" r:id="rId8"/>
    <p:sldId id="2358" r:id="rId9"/>
    <p:sldId id="2222" r:id="rId10"/>
    <p:sldId id="2225" r:id="rId11"/>
    <p:sldId id="2223" r:id="rId12"/>
    <p:sldId id="2224" r:id="rId13"/>
    <p:sldId id="2226" r:id="rId14"/>
    <p:sldId id="2227" r:id="rId15"/>
    <p:sldId id="2228" r:id="rId16"/>
    <p:sldId id="2422" r:id="rId17"/>
    <p:sldId id="2473" r:id="rId18"/>
    <p:sldId id="2229" r:id="rId19"/>
    <p:sldId id="2423" r:id="rId20"/>
    <p:sldId id="2425" r:id="rId21"/>
    <p:sldId id="2427" r:id="rId22"/>
    <p:sldId id="2426" r:id="rId23"/>
    <p:sldId id="2429" r:id="rId24"/>
    <p:sldId id="2476" r:id="rId25"/>
    <p:sldId id="2424" r:id="rId26"/>
    <p:sldId id="2428" r:id="rId27"/>
    <p:sldId id="2430" r:id="rId28"/>
    <p:sldId id="2434" r:id="rId29"/>
    <p:sldId id="2442" r:id="rId30"/>
    <p:sldId id="2431" r:id="rId31"/>
    <p:sldId id="2432" r:id="rId32"/>
    <p:sldId id="2433" r:id="rId33"/>
    <p:sldId id="2435" r:id="rId34"/>
    <p:sldId id="2436" r:id="rId35"/>
    <p:sldId id="2437" r:id="rId36"/>
    <p:sldId id="2438" r:id="rId37"/>
    <p:sldId id="2440" r:id="rId38"/>
    <p:sldId id="2474" r:id="rId39"/>
    <p:sldId id="2475" r:id="rId40"/>
    <p:sldId id="2502" r:id="rId41"/>
    <p:sldId id="2524" r:id="rId42"/>
    <p:sldId id="2478" r:id="rId43"/>
    <p:sldId id="2484" r:id="rId44"/>
    <p:sldId id="2479" r:id="rId45"/>
    <p:sldId id="2480" r:id="rId46"/>
    <p:sldId id="2481" r:id="rId47"/>
    <p:sldId id="2487" r:id="rId48"/>
    <p:sldId id="2486" r:id="rId49"/>
    <p:sldId id="2485" r:id="rId50"/>
    <p:sldId id="2361" r:id="rId51"/>
    <p:sldId id="2488" r:id="rId52"/>
    <p:sldId id="2591" r:id="rId53"/>
    <p:sldId id="2490" r:id="rId54"/>
    <p:sldId id="2491" r:id="rId55"/>
    <p:sldId id="2492" r:id="rId56"/>
    <p:sldId id="2362" r:id="rId57"/>
    <p:sldId id="2493" r:id="rId58"/>
    <p:sldId id="900" r:id="rId59"/>
    <p:sldId id="901" r:id="rId60"/>
    <p:sldId id="2331" r:id="rId61"/>
    <p:sldId id="2489" r:id="rId62"/>
    <p:sldId id="2523" r:id="rId63"/>
    <p:sldId id="2497" r:id="rId64"/>
    <p:sldId id="2498" r:id="rId65"/>
    <p:sldId id="2499" r:id="rId66"/>
    <p:sldId id="2500" r:id="rId67"/>
    <p:sldId id="2511" r:id="rId68"/>
    <p:sldId id="2512" r:id="rId69"/>
    <p:sldId id="2514" r:id="rId70"/>
    <p:sldId id="2517" r:id="rId71"/>
    <p:sldId id="2515" r:id="rId72"/>
    <p:sldId id="2539" r:id="rId73"/>
    <p:sldId id="2516" r:id="rId74"/>
    <p:sldId id="2540" r:id="rId75"/>
    <p:sldId id="2533" r:id="rId76"/>
    <p:sldId id="2534" r:id="rId77"/>
    <p:sldId id="2441" r:id="rId78"/>
    <p:sldId id="2477" r:id="rId79"/>
    <p:sldId id="2566" r:id="rId80"/>
    <p:sldId id="2542" r:id="rId81"/>
    <p:sldId id="2521" r:id="rId82"/>
    <p:sldId id="2553" r:id="rId83"/>
    <p:sldId id="2577" r:id="rId84"/>
    <p:sldId id="2581" r:id="rId85"/>
    <p:sldId id="2550" r:id="rId86"/>
    <p:sldId id="2587" r:id="rId87"/>
    <p:sldId id="2592" r:id="rId88"/>
    <p:sldId id="2593" r:id="rId89"/>
    <p:sldId id="2594" r:id="rId90"/>
    <p:sldId id="2596" r:id="rId91"/>
    <p:sldId id="2554" r:id="rId92"/>
    <p:sldId id="630" r:id="rId9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0303"/>
    <a:srgbClr val="72512D"/>
    <a:srgbClr val="AB7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9"/>
    <p:restoredTop sz="83076"/>
  </p:normalViewPr>
  <p:slideViewPr>
    <p:cSldViewPr snapToGrid="0" snapToObjects="1">
      <p:cViewPr varScale="1">
        <p:scale>
          <a:sx n="68" d="100"/>
          <a:sy n="68" d="100"/>
        </p:scale>
        <p:origin x="116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BEA645FC-B8B3-F74F-AD52-66E69A93E803}" type="datetimeFigureOut">
              <a:rPr lang="en-US" smtClean="0"/>
              <a:pPr/>
              <a:t>10/1/2022</a:t>
            </a:fld>
            <a:endParaRPr lang="en-US"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F6800365-0C45-C245-AE2E-F5795DE182A0}" type="slidenum">
              <a:rPr lang="en-US" smtClean="0"/>
              <a:pPr/>
              <a:t>‹N›</a:t>
            </a:fld>
            <a:endParaRPr lang="en-US" dirty="0"/>
          </a:p>
        </p:txBody>
      </p:sp>
    </p:spTree>
    <p:extLst>
      <p:ext uri="{BB962C8B-B14F-4D97-AF65-F5344CB8AC3E}">
        <p14:creationId xmlns:p14="http://schemas.microsoft.com/office/powerpoint/2010/main" val="228445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Enzyme"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en.wikipedia.org/wiki/OXCT1#cite_note-entrez-6" TargetMode="External"/><Relationship Id="rId5" Type="http://schemas.openxmlformats.org/officeDocument/2006/relationships/hyperlink" Target="https://en.wikipedia.org/wiki/OXCT1#cite_note-pmid8751852-5" TargetMode="External"/><Relationship Id="rId4" Type="http://schemas.openxmlformats.org/officeDocument/2006/relationships/hyperlink" Target="https://en.wikipedia.org/wiki/Gen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EB66F8F-850A-B544-93D4-E4596D2E192D}" type="slidenum">
              <a:rPr lang="it-IT" smtClean="0"/>
              <a:t>1</a:t>
            </a:fld>
            <a:endParaRPr lang="it-IT"/>
          </a:p>
        </p:txBody>
      </p:sp>
    </p:spTree>
    <p:extLst>
      <p:ext uri="{BB962C8B-B14F-4D97-AF65-F5344CB8AC3E}">
        <p14:creationId xmlns:p14="http://schemas.microsoft.com/office/powerpoint/2010/main" val="1266070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u="none" strike="noStrike" kern="1200" dirty="0">
                <a:solidFill>
                  <a:schemeClr val="tx1"/>
                </a:solidFill>
                <a:effectLst/>
                <a:ea typeface="+mn-ea"/>
                <a:cs typeface="+mn-cs"/>
              </a:rPr>
              <a:t>Cellular </a:t>
            </a:r>
            <a:r>
              <a:rPr lang="it-IT" sz="1200" u="none" strike="noStrike" kern="1200" dirty="0" err="1">
                <a:solidFill>
                  <a:schemeClr val="tx1"/>
                </a:solidFill>
                <a:effectLst/>
                <a:ea typeface="+mn-ea"/>
                <a:cs typeface="+mn-cs"/>
              </a:rPr>
              <a:t>signaling</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mediated</a:t>
            </a:r>
            <a:r>
              <a:rPr lang="it-IT" sz="1200" u="none" strike="noStrike" kern="1200" dirty="0">
                <a:solidFill>
                  <a:schemeClr val="tx1"/>
                </a:solidFill>
                <a:effectLst/>
                <a:ea typeface="+mn-ea"/>
                <a:cs typeface="+mn-cs"/>
              </a:rPr>
              <a:t> by </a:t>
            </a:r>
            <a:r>
              <a:rPr lang="el-GR" sz="1200" u="none" strike="noStrike" kern="1200" dirty="0">
                <a:solidFill>
                  <a:schemeClr val="tx1"/>
                </a:solidFill>
                <a:effectLst/>
                <a:ea typeface="+mn-ea"/>
                <a:cs typeface="+mn-cs"/>
              </a:rPr>
              <a:t>β-</a:t>
            </a:r>
            <a:r>
              <a:rPr lang="it-IT" sz="1200" u="none" strike="noStrike" kern="1200" dirty="0" err="1">
                <a:solidFill>
                  <a:schemeClr val="tx1"/>
                </a:solidFill>
                <a:effectLst/>
                <a:ea typeface="+mn-ea"/>
                <a:cs typeface="+mn-cs"/>
              </a:rPr>
              <a:t>hydroxybutyrate</a:t>
            </a:r>
            <a:r>
              <a:rPr lang="it-IT" sz="1200" u="none" strike="noStrike" kern="1200" dirty="0">
                <a:solidFill>
                  <a:schemeClr val="tx1"/>
                </a:solidFill>
                <a:effectLst/>
                <a:ea typeface="+mn-ea"/>
                <a:cs typeface="+mn-cs"/>
              </a:rPr>
              <a:t> (</a:t>
            </a:r>
            <a:r>
              <a:rPr lang="el-GR" sz="1200" u="none" strike="noStrike" kern="1200" dirty="0">
                <a:solidFill>
                  <a:schemeClr val="tx1"/>
                </a:solidFill>
                <a:effectLst/>
                <a:ea typeface="+mn-ea"/>
                <a:cs typeface="+mn-cs"/>
              </a:rPr>
              <a:t>β</a:t>
            </a:r>
            <a:r>
              <a:rPr lang="it-IT" sz="1200" u="none" strike="noStrike" kern="1200" dirty="0">
                <a:solidFill>
                  <a:schemeClr val="tx1"/>
                </a:solidFill>
                <a:effectLst/>
                <a:ea typeface="+mn-ea"/>
                <a:cs typeface="+mn-cs"/>
              </a:rPr>
              <a:t>OHB). </a:t>
            </a:r>
            <a:r>
              <a:rPr lang="el-GR" sz="1200" u="none" strike="noStrike" kern="1200" dirty="0">
                <a:solidFill>
                  <a:schemeClr val="tx1"/>
                </a:solidFill>
                <a:effectLst/>
                <a:ea typeface="+mn-ea"/>
                <a:cs typeface="+mn-cs"/>
              </a:rPr>
              <a:t>β</a:t>
            </a:r>
            <a:r>
              <a:rPr lang="it-IT" sz="1200" u="none" strike="noStrike" kern="1200" dirty="0">
                <a:solidFill>
                  <a:schemeClr val="tx1"/>
                </a:solidFill>
                <a:effectLst/>
                <a:ea typeface="+mn-ea"/>
                <a:cs typeface="+mn-cs"/>
              </a:rPr>
              <a:t>OHB </a:t>
            </a:r>
            <a:r>
              <a:rPr lang="it-IT" sz="1200" u="none" strike="noStrike" kern="1200" dirty="0" err="1">
                <a:solidFill>
                  <a:schemeClr val="tx1"/>
                </a:solidFill>
                <a:effectLst/>
                <a:ea typeface="+mn-ea"/>
                <a:cs typeface="+mn-cs"/>
              </a:rPr>
              <a:t>is</a:t>
            </a:r>
            <a:r>
              <a:rPr lang="it-IT" sz="1200" u="none" strike="noStrike" kern="1200" dirty="0">
                <a:solidFill>
                  <a:schemeClr val="tx1"/>
                </a:solidFill>
                <a:effectLst/>
                <a:ea typeface="+mn-ea"/>
                <a:cs typeface="+mn-cs"/>
              </a:rPr>
              <a:t> a </a:t>
            </a:r>
            <a:r>
              <a:rPr lang="it-IT" sz="1200" u="none" strike="noStrike" kern="1200" dirty="0" err="1">
                <a:solidFill>
                  <a:schemeClr val="tx1"/>
                </a:solidFill>
                <a:effectLst/>
                <a:ea typeface="+mn-ea"/>
                <a:cs typeface="+mn-cs"/>
              </a:rPr>
              <a:t>ligand</a:t>
            </a:r>
            <a:r>
              <a:rPr lang="it-IT" sz="1200" u="none" strike="noStrike" kern="1200" dirty="0">
                <a:solidFill>
                  <a:schemeClr val="tx1"/>
                </a:solidFill>
                <a:effectLst/>
                <a:ea typeface="+mn-ea"/>
                <a:cs typeface="+mn-cs"/>
              </a:rPr>
              <a:t> for </a:t>
            </a:r>
            <a:r>
              <a:rPr lang="it-IT" sz="1200" u="none" strike="noStrike" kern="1200" dirty="0" err="1">
                <a:solidFill>
                  <a:schemeClr val="tx1"/>
                </a:solidFill>
                <a:effectLst/>
                <a:ea typeface="+mn-ea"/>
                <a:cs typeface="+mn-cs"/>
              </a:rPr>
              <a:t>at</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least</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two</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cell-surface</a:t>
            </a:r>
            <a:r>
              <a:rPr lang="it-IT" sz="1200" u="none" strike="noStrike" kern="1200" dirty="0">
                <a:solidFill>
                  <a:schemeClr val="tx1"/>
                </a:solidFill>
                <a:effectLst/>
                <a:ea typeface="+mn-ea"/>
                <a:cs typeface="+mn-cs"/>
              </a:rPr>
              <a:t> G-</a:t>
            </a:r>
            <a:r>
              <a:rPr lang="it-IT" sz="1200" u="none" strike="noStrike" kern="1200" dirty="0" err="1">
                <a:solidFill>
                  <a:schemeClr val="tx1"/>
                </a:solidFill>
                <a:effectLst/>
                <a:ea typeface="+mn-ea"/>
                <a:cs typeface="+mn-cs"/>
              </a:rPr>
              <a:t>protein</a:t>
            </a:r>
            <a:r>
              <a:rPr lang="it-IT" sz="1200" u="none" strike="noStrike" kern="1200" dirty="0">
                <a:solidFill>
                  <a:schemeClr val="tx1"/>
                </a:solidFill>
                <a:effectLst/>
                <a:ea typeface="+mn-ea"/>
                <a:cs typeface="+mn-cs"/>
              </a:rPr>
              <a:t>-</a:t>
            </a:r>
            <a:r>
              <a:rPr lang="it-IT" sz="1200" u="none" strike="noStrike" kern="1200" dirty="0" err="1">
                <a:solidFill>
                  <a:schemeClr val="tx1"/>
                </a:solidFill>
                <a:effectLst/>
                <a:ea typeface="+mn-ea"/>
                <a:cs typeface="+mn-cs"/>
              </a:rPr>
              <a:t>coupled</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receptors</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that</a:t>
            </a:r>
            <a:r>
              <a:rPr lang="it-IT" sz="1200" u="none" strike="noStrike" kern="1200" dirty="0">
                <a:solidFill>
                  <a:schemeClr val="tx1"/>
                </a:solidFill>
                <a:effectLst/>
                <a:ea typeface="+mn-ea"/>
                <a:cs typeface="+mn-cs"/>
              </a:rPr>
              <a:t> modulate </a:t>
            </a:r>
            <a:r>
              <a:rPr lang="it-IT" sz="1200" u="none" strike="noStrike" kern="1200" dirty="0" err="1">
                <a:solidFill>
                  <a:schemeClr val="tx1"/>
                </a:solidFill>
                <a:effectLst/>
                <a:ea typeface="+mn-ea"/>
                <a:cs typeface="+mn-cs"/>
              </a:rPr>
              <a:t>lipolysis</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sympathetic</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tone</a:t>
            </a:r>
            <a:r>
              <a:rPr lang="it-IT" sz="1200" u="none" strike="noStrike" kern="1200" dirty="0">
                <a:solidFill>
                  <a:schemeClr val="tx1"/>
                </a:solidFill>
                <a:effectLst/>
                <a:ea typeface="+mn-ea"/>
                <a:cs typeface="+mn-cs"/>
              </a:rPr>
              <a:t>, and </a:t>
            </a:r>
            <a:r>
              <a:rPr lang="it-IT" sz="1200" u="none" strike="noStrike" kern="1200" dirty="0" err="1">
                <a:solidFill>
                  <a:schemeClr val="tx1"/>
                </a:solidFill>
                <a:effectLst/>
                <a:ea typeface="+mn-ea"/>
                <a:cs typeface="+mn-cs"/>
              </a:rPr>
              <a:t>metabolic</a:t>
            </a:r>
            <a:r>
              <a:rPr lang="it-IT" sz="1200" u="none" strike="noStrike" kern="1200" dirty="0">
                <a:solidFill>
                  <a:schemeClr val="tx1"/>
                </a:solidFill>
                <a:effectLst/>
                <a:ea typeface="+mn-ea"/>
                <a:cs typeface="+mn-cs"/>
              </a:rPr>
              <a:t> rate. In </a:t>
            </a:r>
            <a:r>
              <a:rPr lang="it-IT" sz="1200" u="none" strike="noStrike" kern="1200" dirty="0" err="1">
                <a:solidFill>
                  <a:schemeClr val="tx1"/>
                </a:solidFill>
                <a:effectLst/>
                <a:ea typeface="+mn-ea"/>
                <a:cs typeface="+mn-cs"/>
              </a:rPr>
              <a:t>addition</a:t>
            </a:r>
            <a:r>
              <a:rPr lang="it-IT" sz="1200" u="none" strike="noStrike" kern="1200" dirty="0">
                <a:solidFill>
                  <a:schemeClr val="tx1"/>
                </a:solidFill>
                <a:effectLst/>
                <a:ea typeface="+mn-ea"/>
                <a:cs typeface="+mn-cs"/>
              </a:rPr>
              <a:t>, </a:t>
            </a:r>
            <a:r>
              <a:rPr lang="el-GR" sz="1200" u="none" strike="noStrike" kern="1200" dirty="0">
                <a:solidFill>
                  <a:schemeClr val="tx1"/>
                </a:solidFill>
                <a:effectLst/>
                <a:ea typeface="+mn-ea"/>
                <a:cs typeface="+mn-cs"/>
              </a:rPr>
              <a:t>β</a:t>
            </a:r>
            <a:r>
              <a:rPr lang="it-IT" sz="1200" u="none" strike="noStrike" kern="1200" dirty="0">
                <a:solidFill>
                  <a:schemeClr val="tx1"/>
                </a:solidFill>
                <a:effectLst/>
                <a:ea typeface="+mn-ea"/>
                <a:cs typeface="+mn-cs"/>
              </a:rPr>
              <a:t>OHB </a:t>
            </a:r>
            <a:r>
              <a:rPr lang="it-IT" sz="1200" u="none" strike="noStrike" kern="1200" dirty="0" err="1">
                <a:solidFill>
                  <a:schemeClr val="tx1"/>
                </a:solidFill>
                <a:effectLst/>
                <a:ea typeface="+mn-ea"/>
                <a:cs typeface="+mn-cs"/>
              </a:rPr>
              <a:t>alters</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protein</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acetylation</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through</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at</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least</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two</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mechanisms</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increasing</a:t>
            </a:r>
            <a:r>
              <a:rPr lang="it-IT" sz="1200" u="none" strike="noStrike" kern="1200" dirty="0">
                <a:solidFill>
                  <a:schemeClr val="tx1"/>
                </a:solidFill>
                <a:effectLst/>
                <a:ea typeface="+mn-ea"/>
                <a:cs typeface="+mn-cs"/>
              </a:rPr>
              <a:t> the </a:t>
            </a:r>
            <a:r>
              <a:rPr lang="it-IT" sz="1200" u="none" strike="noStrike" kern="1200" dirty="0" err="1">
                <a:solidFill>
                  <a:schemeClr val="tx1"/>
                </a:solidFill>
                <a:effectLst/>
                <a:ea typeface="+mn-ea"/>
                <a:cs typeface="+mn-cs"/>
              </a:rPr>
              <a:t>cellular</a:t>
            </a:r>
            <a:r>
              <a:rPr lang="it-IT" sz="1200" u="none" strike="noStrike" kern="1200" dirty="0">
                <a:solidFill>
                  <a:schemeClr val="tx1"/>
                </a:solidFill>
                <a:effectLst/>
                <a:ea typeface="+mn-ea"/>
                <a:cs typeface="+mn-cs"/>
              </a:rPr>
              <a:t> pool of </a:t>
            </a:r>
            <a:r>
              <a:rPr lang="it-IT" sz="1200" u="none" strike="noStrike" kern="1200" dirty="0" err="1">
                <a:solidFill>
                  <a:schemeClr val="tx1"/>
                </a:solidFill>
                <a:effectLst/>
                <a:ea typeface="+mn-ea"/>
                <a:cs typeface="+mn-cs"/>
              </a:rPr>
              <a:t>acetyl-CoA</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that</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is</a:t>
            </a:r>
            <a:r>
              <a:rPr lang="it-IT" sz="1200" u="none" strike="noStrike" kern="1200" dirty="0">
                <a:solidFill>
                  <a:schemeClr val="tx1"/>
                </a:solidFill>
                <a:effectLst/>
                <a:ea typeface="+mn-ea"/>
                <a:cs typeface="+mn-cs"/>
              </a:rPr>
              <a:t> a </a:t>
            </a:r>
            <a:r>
              <a:rPr lang="it-IT" sz="1200" u="none" strike="noStrike" kern="1200" dirty="0" err="1">
                <a:solidFill>
                  <a:schemeClr val="tx1"/>
                </a:solidFill>
                <a:effectLst/>
                <a:ea typeface="+mn-ea"/>
                <a:cs typeface="+mn-cs"/>
              </a:rPr>
              <a:t>substrate</a:t>
            </a:r>
            <a:r>
              <a:rPr lang="it-IT" sz="1200" u="none" strike="noStrike" kern="1200" dirty="0">
                <a:solidFill>
                  <a:schemeClr val="tx1"/>
                </a:solidFill>
                <a:effectLst/>
                <a:ea typeface="+mn-ea"/>
                <a:cs typeface="+mn-cs"/>
              </a:rPr>
              <a:t> for </a:t>
            </a:r>
            <a:r>
              <a:rPr lang="it-IT" sz="1200" u="none" strike="noStrike" kern="1200" dirty="0" err="1">
                <a:solidFill>
                  <a:schemeClr val="tx1"/>
                </a:solidFill>
                <a:effectLst/>
                <a:ea typeface="+mn-ea"/>
                <a:cs typeface="+mn-cs"/>
              </a:rPr>
              <a:t>histone</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acetyltransferases</a:t>
            </a:r>
            <a:r>
              <a:rPr lang="it-IT" sz="1200" u="none" strike="noStrike" kern="1200" dirty="0">
                <a:solidFill>
                  <a:schemeClr val="tx1"/>
                </a:solidFill>
                <a:effectLst/>
                <a:ea typeface="+mn-ea"/>
                <a:cs typeface="+mn-cs"/>
              </a:rPr>
              <a:t>, and </a:t>
            </a:r>
            <a:r>
              <a:rPr lang="it-IT" sz="1200" u="none" strike="noStrike" kern="1200" dirty="0" err="1">
                <a:solidFill>
                  <a:schemeClr val="tx1"/>
                </a:solidFill>
                <a:effectLst/>
                <a:ea typeface="+mn-ea"/>
                <a:cs typeface="+mn-cs"/>
              </a:rPr>
              <a:t>directly</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inhibiting</a:t>
            </a:r>
            <a:r>
              <a:rPr lang="it-IT" sz="1200" u="none" strike="noStrike" kern="1200" dirty="0">
                <a:solidFill>
                  <a:schemeClr val="tx1"/>
                </a:solidFill>
                <a:effectLst/>
                <a:ea typeface="+mn-ea"/>
                <a:cs typeface="+mn-cs"/>
              </a:rPr>
              <a:t> the </a:t>
            </a:r>
            <a:r>
              <a:rPr lang="it-IT" sz="1200" u="none" strike="noStrike" kern="1200" dirty="0" err="1">
                <a:solidFill>
                  <a:schemeClr val="tx1"/>
                </a:solidFill>
                <a:effectLst/>
                <a:ea typeface="+mn-ea"/>
                <a:cs typeface="+mn-cs"/>
              </a:rPr>
              <a:t>activity</a:t>
            </a:r>
            <a:r>
              <a:rPr lang="it-IT" sz="1200" u="none" strike="noStrike" kern="1200" dirty="0">
                <a:solidFill>
                  <a:schemeClr val="tx1"/>
                </a:solidFill>
                <a:effectLst/>
                <a:ea typeface="+mn-ea"/>
                <a:cs typeface="+mn-cs"/>
              </a:rPr>
              <a:t> of </a:t>
            </a:r>
            <a:r>
              <a:rPr lang="it-IT" sz="1200" u="none" strike="noStrike" kern="1200" dirty="0" err="1">
                <a:solidFill>
                  <a:schemeClr val="tx1"/>
                </a:solidFill>
                <a:effectLst/>
                <a:ea typeface="+mn-ea"/>
                <a:cs typeface="+mn-cs"/>
              </a:rPr>
              <a:t>class</a:t>
            </a:r>
            <a:r>
              <a:rPr lang="it-IT" sz="1200" u="none" strike="noStrike" kern="1200" dirty="0">
                <a:solidFill>
                  <a:schemeClr val="tx1"/>
                </a:solidFill>
                <a:effectLst/>
                <a:ea typeface="+mn-ea"/>
                <a:cs typeface="+mn-cs"/>
              </a:rPr>
              <a:t> I </a:t>
            </a:r>
            <a:r>
              <a:rPr lang="it-IT" sz="1200" u="none" strike="noStrike" kern="1200" dirty="0" err="1">
                <a:solidFill>
                  <a:schemeClr val="tx1"/>
                </a:solidFill>
                <a:effectLst/>
                <a:ea typeface="+mn-ea"/>
                <a:cs typeface="+mn-cs"/>
              </a:rPr>
              <a:t>histone</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deacetylases</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Abbreviations</a:t>
            </a:r>
            <a:r>
              <a:rPr lang="it-IT" sz="1200" u="none" strike="noStrike" kern="1200" dirty="0">
                <a:solidFill>
                  <a:schemeClr val="tx1"/>
                </a:solidFill>
                <a:effectLst/>
                <a:ea typeface="+mn-ea"/>
                <a:cs typeface="+mn-cs"/>
              </a:rPr>
              <a:t>: ACLY, ATP </a:t>
            </a:r>
            <a:r>
              <a:rPr lang="it-IT" sz="1200" u="none" strike="noStrike" kern="1200" dirty="0" err="1">
                <a:solidFill>
                  <a:schemeClr val="tx1"/>
                </a:solidFill>
                <a:effectLst/>
                <a:ea typeface="+mn-ea"/>
                <a:cs typeface="+mn-cs"/>
              </a:rPr>
              <a:t>citrate</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lyase</a:t>
            </a:r>
            <a:r>
              <a:rPr lang="it-IT" sz="1200" u="none" strike="noStrike" kern="1200" dirty="0">
                <a:solidFill>
                  <a:schemeClr val="tx1"/>
                </a:solidFill>
                <a:effectLst/>
                <a:ea typeface="+mn-ea"/>
                <a:cs typeface="+mn-cs"/>
              </a:rPr>
              <a:t>; CS, </a:t>
            </a:r>
            <a:r>
              <a:rPr lang="it-IT" sz="1200" u="none" strike="noStrike" kern="1200" dirty="0" err="1">
                <a:solidFill>
                  <a:schemeClr val="tx1"/>
                </a:solidFill>
                <a:effectLst/>
                <a:ea typeface="+mn-ea"/>
                <a:cs typeface="+mn-cs"/>
              </a:rPr>
              <a:t>citrate</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synthase</a:t>
            </a:r>
            <a:r>
              <a:rPr lang="it-IT" sz="1200" u="none" strike="noStrike" kern="1200" dirty="0">
                <a:solidFill>
                  <a:schemeClr val="tx1"/>
                </a:solidFill>
                <a:effectLst/>
                <a:ea typeface="+mn-ea"/>
                <a:cs typeface="+mn-cs"/>
              </a:rPr>
              <a:t>; FFAR3, free </a:t>
            </a:r>
            <a:r>
              <a:rPr lang="it-IT" sz="1200" u="none" strike="noStrike" kern="1200" dirty="0" err="1">
                <a:solidFill>
                  <a:schemeClr val="tx1"/>
                </a:solidFill>
                <a:effectLst/>
                <a:ea typeface="+mn-ea"/>
                <a:cs typeface="+mn-cs"/>
              </a:rPr>
              <a:t>fatty</a:t>
            </a:r>
            <a:r>
              <a:rPr lang="it-IT" sz="1200" u="none" strike="noStrike" kern="1200" dirty="0">
                <a:solidFill>
                  <a:schemeClr val="tx1"/>
                </a:solidFill>
                <a:effectLst/>
                <a:ea typeface="+mn-ea"/>
                <a:cs typeface="+mn-cs"/>
              </a:rPr>
              <a:t> acid </a:t>
            </a:r>
            <a:r>
              <a:rPr lang="it-IT" sz="1200" u="none" strike="noStrike" kern="1200" dirty="0" err="1">
                <a:solidFill>
                  <a:schemeClr val="tx1"/>
                </a:solidFill>
                <a:effectLst/>
                <a:ea typeface="+mn-ea"/>
                <a:cs typeface="+mn-cs"/>
              </a:rPr>
              <a:t>receptor</a:t>
            </a:r>
            <a:r>
              <a:rPr lang="it-IT" sz="1200" u="none" strike="noStrike" kern="1200" dirty="0">
                <a:solidFill>
                  <a:schemeClr val="tx1"/>
                </a:solidFill>
                <a:effectLst/>
                <a:ea typeface="+mn-ea"/>
                <a:cs typeface="+mn-cs"/>
              </a:rPr>
              <a:t> 3; Foxo3, </a:t>
            </a:r>
            <a:r>
              <a:rPr lang="it-IT" sz="1200" u="none" strike="noStrike" kern="1200" dirty="0" err="1">
                <a:solidFill>
                  <a:schemeClr val="tx1"/>
                </a:solidFill>
                <a:effectLst/>
                <a:ea typeface="+mn-ea"/>
                <a:cs typeface="+mn-cs"/>
              </a:rPr>
              <a:t>forkhead</a:t>
            </a:r>
            <a:r>
              <a:rPr lang="it-IT" sz="1200" u="none" strike="noStrike" kern="1200" dirty="0">
                <a:solidFill>
                  <a:schemeClr val="tx1"/>
                </a:solidFill>
                <a:effectLst/>
                <a:ea typeface="+mn-ea"/>
                <a:cs typeface="+mn-cs"/>
              </a:rPr>
              <a:t> box O3; HCAR2, </a:t>
            </a:r>
            <a:r>
              <a:rPr lang="it-IT" sz="1200" u="none" strike="noStrike" kern="1200" dirty="0" err="1">
                <a:solidFill>
                  <a:schemeClr val="tx1"/>
                </a:solidFill>
                <a:effectLst/>
                <a:ea typeface="+mn-ea"/>
                <a:cs typeface="+mn-cs"/>
              </a:rPr>
              <a:t>hydroxycarboxylic</a:t>
            </a:r>
            <a:r>
              <a:rPr lang="it-IT" sz="1200" u="none" strike="noStrike" kern="1200" dirty="0">
                <a:solidFill>
                  <a:schemeClr val="tx1"/>
                </a:solidFill>
                <a:effectLst/>
                <a:ea typeface="+mn-ea"/>
                <a:cs typeface="+mn-cs"/>
              </a:rPr>
              <a:t> acid </a:t>
            </a:r>
            <a:r>
              <a:rPr lang="it-IT" sz="1200" u="none" strike="noStrike" kern="1200" dirty="0" err="1">
                <a:solidFill>
                  <a:schemeClr val="tx1"/>
                </a:solidFill>
                <a:effectLst/>
                <a:ea typeface="+mn-ea"/>
                <a:cs typeface="+mn-cs"/>
              </a:rPr>
              <a:t>receptor</a:t>
            </a:r>
            <a:r>
              <a:rPr lang="it-IT" sz="1200" u="none" strike="noStrike" kern="1200" dirty="0">
                <a:solidFill>
                  <a:schemeClr val="tx1"/>
                </a:solidFill>
                <a:effectLst/>
                <a:ea typeface="+mn-ea"/>
                <a:cs typeface="+mn-cs"/>
              </a:rPr>
              <a:t> 2.</a:t>
            </a:r>
            <a:endParaRPr lang="it-IT" dirty="0"/>
          </a:p>
        </p:txBody>
      </p:sp>
      <p:sp>
        <p:nvSpPr>
          <p:cNvPr id="4" name="Segnaposto numero diapositiva 3"/>
          <p:cNvSpPr>
            <a:spLocks noGrp="1"/>
          </p:cNvSpPr>
          <p:nvPr>
            <p:ph type="sldNum" sz="quarter" idx="5"/>
          </p:nvPr>
        </p:nvSpPr>
        <p:spPr/>
        <p:txBody>
          <a:bodyPr/>
          <a:lstStyle/>
          <a:p>
            <a:fld id="{5EB66F8F-850A-B544-93D4-E4596D2E192D}" type="slidenum">
              <a:rPr lang="it-IT" smtClean="0"/>
              <a:t>39</a:t>
            </a:fld>
            <a:endParaRPr lang="it-IT"/>
          </a:p>
        </p:txBody>
      </p:sp>
    </p:spTree>
    <p:extLst>
      <p:ext uri="{BB962C8B-B14F-4D97-AF65-F5344CB8AC3E}">
        <p14:creationId xmlns:p14="http://schemas.microsoft.com/office/powerpoint/2010/main" val="4007067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VLCD =</a:t>
            </a:r>
            <a:r>
              <a:rPr lang="it-IT" dirty="0" err="1"/>
              <a:t>very</a:t>
            </a:r>
            <a:r>
              <a:rPr lang="it-IT" dirty="0"/>
              <a:t> </a:t>
            </a:r>
            <a:r>
              <a:rPr lang="it-IT" dirty="0" err="1"/>
              <a:t>low</a:t>
            </a:r>
            <a:r>
              <a:rPr lang="it-IT" dirty="0"/>
              <a:t> calorie LC= </a:t>
            </a:r>
            <a:r>
              <a:rPr lang="it-IT" dirty="0" err="1"/>
              <a:t>low</a:t>
            </a:r>
            <a:r>
              <a:rPr lang="it-IT" dirty="0"/>
              <a:t> </a:t>
            </a:r>
            <a:r>
              <a:rPr lang="it-IT" dirty="0" err="1"/>
              <a:t>calories</a:t>
            </a:r>
            <a:endParaRPr lang="it-IT" dirty="0"/>
          </a:p>
        </p:txBody>
      </p:sp>
      <p:sp>
        <p:nvSpPr>
          <p:cNvPr id="4" name="Segnaposto numero diapositiva 3"/>
          <p:cNvSpPr>
            <a:spLocks noGrp="1"/>
          </p:cNvSpPr>
          <p:nvPr>
            <p:ph type="sldNum" sz="quarter" idx="5"/>
          </p:nvPr>
        </p:nvSpPr>
        <p:spPr/>
        <p:txBody>
          <a:bodyPr/>
          <a:lstStyle/>
          <a:p>
            <a:fld id="{5EB66F8F-850A-B544-93D4-E4596D2E192D}" type="slidenum">
              <a:rPr lang="it-IT" smtClean="0"/>
              <a:t>46</a:t>
            </a:fld>
            <a:endParaRPr lang="it-IT"/>
          </a:p>
        </p:txBody>
      </p:sp>
    </p:spTree>
    <p:extLst>
      <p:ext uri="{BB962C8B-B14F-4D97-AF65-F5344CB8AC3E}">
        <p14:creationId xmlns:p14="http://schemas.microsoft.com/office/powerpoint/2010/main" val="2755471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effectLst/>
                <a:latin typeface="MinionPro"/>
              </a:rPr>
              <a:t>For the </a:t>
            </a:r>
            <a:r>
              <a:rPr lang="it-IT" sz="1800" dirty="0" err="1">
                <a:effectLst/>
                <a:latin typeface="MinionPro"/>
              </a:rPr>
              <a:t>intervention</a:t>
            </a:r>
            <a:r>
              <a:rPr lang="it-IT" sz="1800" dirty="0">
                <a:effectLst/>
                <a:latin typeface="MinionPro"/>
              </a:rPr>
              <a:t> </a:t>
            </a:r>
            <a:r>
              <a:rPr lang="it-IT" sz="1800" dirty="0" err="1">
                <a:effectLst/>
                <a:latin typeface="MinionPro"/>
              </a:rPr>
              <a:t>group</a:t>
            </a:r>
            <a:r>
              <a:rPr lang="it-IT" sz="1800" dirty="0">
                <a:effectLst/>
                <a:latin typeface="MinionPro"/>
              </a:rPr>
              <a:t>, </a:t>
            </a:r>
            <a:r>
              <a:rPr lang="it-IT" sz="1800" dirty="0" err="1">
                <a:effectLst/>
                <a:latin typeface="MinionPro"/>
              </a:rPr>
              <a:t>participants</a:t>
            </a:r>
            <a:r>
              <a:rPr lang="it-IT" sz="1800" dirty="0">
                <a:effectLst/>
                <a:latin typeface="MinionPro"/>
              </a:rPr>
              <a:t> </a:t>
            </a:r>
            <a:r>
              <a:rPr lang="it-IT" sz="1800" dirty="0" err="1">
                <a:effectLst/>
                <a:latin typeface="MinionPro"/>
              </a:rPr>
              <a:t>were</a:t>
            </a:r>
            <a:r>
              <a:rPr lang="it-IT" sz="1800" dirty="0">
                <a:effectLst/>
                <a:latin typeface="MinionPro"/>
              </a:rPr>
              <a:t> </a:t>
            </a:r>
            <a:r>
              <a:rPr lang="it-IT" sz="1800" dirty="0" err="1">
                <a:effectLst/>
                <a:latin typeface="MinionPro"/>
              </a:rPr>
              <a:t>advised</a:t>
            </a:r>
            <a:r>
              <a:rPr lang="it-IT" sz="1800" dirty="0">
                <a:effectLst/>
                <a:latin typeface="MinionPro"/>
              </a:rPr>
              <a:t> to </a:t>
            </a:r>
            <a:r>
              <a:rPr lang="it-IT" sz="1800" dirty="0" err="1">
                <a:effectLst/>
                <a:latin typeface="MinionPro"/>
              </a:rPr>
              <a:t>achieve</a:t>
            </a:r>
            <a:r>
              <a:rPr lang="it-IT" sz="1800" dirty="0">
                <a:effectLst/>
                <a:latin typeface="MinionPro"/>
              </a:rPr>
              <a:t> and </a:t>
            </a:r>
            <a:r>
              <a:rPr lang="it-IT" sz="1800" dirty="0" err="1">
                <a:effectLst/>
                <a:latin typeface="MinionPro"/>
              </a:rPr>
              <a:t>sustain</a:t>
            </a:r>
            <a:r>
              <a:rPr lang="it-IT" sz="1800" dirty="0">
                <a:effectLst/>
                <a:latin typeface="MinionPro"/>
              </a:rPr>
              <a:t> </a:t>
            </a:r>
            <a:r>
              <a:rPr lang="it-IT" sz="1800" dirty="0" err="1">
                <a:effectLst/>
                <a:latin typeface="MinionPro"/>
              </a:rPr>
              <a:t>nutritional</a:t>
            </a:r>
            <a:r>
              <a:rPr lang="it-IT" sz="1800" dirty="0">
                <a:effectLst/>
                <a:latin typeface="MinionPro"/>
              </a:rPr>
              <a:t> </a:t>
            </a:r>
            <a:r>
              <a:rPr lang="it-IT" sz="1800" dirty="0" err="1">
                <a:effectLst/>
                <a:latin typeface="MinionPro"/>
              </a:rPr>
              <a:t>ketosis</a:t>
            </a:r>
            <a:r>
              <a:rPr lang="it-IT" sz="1800" dirty="0">
                <a:effectLst/>
                <a:latin typeface="MinionPro"/>
              </a:rPr>
              <a:t> (</a:t>
            </a:r>
            <a:r>
              <a:rPr lang="it-IT" sz="1800" dirty="0" err="1">
                <a:effectLst/>
                <a:latin typeface="MinionPro"/>
              </a:rPr>
              <a:t>blood</a:t>
            </a:r>
            <a:r>
              <a:rPr lang="it-IT" sz="1800" dirty="0">
                <a:effectLst/>
                <a:latin typeface="MinionPro"/>
              </a:rPr>
              <a:t> BHB </a:t>
            </a:r>
            <a:r>
              <a:rPr lang="it-IT" sz="1800" dirty="0" err="1">
                <a:effectLst/>
                <a:latin typeface="MinionPro"/>
              </a:rPr>
              <a:t>level</a:t>
            </a:r>
            <a:r>
              <a:rPr lang="it-IT" sz="1800" dirty="0">
                <a:effectLst/>
                <a:latin typeface="MinionPro"/>
              </a:rPr>
              <a:t> of 0.5–3.0 </a:t>
            </a:r>
            <a:r>
              <a:rPr lang="it-IT" sz="1800" dirty="0" err="1">
                <a:effectLst/>
                <a:latin typeface="MinionPro"/>
              </a:rPr>
              <a:t>mmol</a:t>
            </a:r>
            <a:r>
              <a:rPr lang="it-IT" sz="1800" dirty="0">
                <a:effectLst/>
                <a:latin typeface="MinionPro"/>
              </a:rPr>
              <a:t> L</a:t>
            </a:r>
            <a:r>
              <a:rPr lang="it-IT" sz="1800" dirty="0">
                <a:effectLst/>
                <a:latin typeface="MTSY"/>
              </a:rPr>
              <a:t>−</a:t>
            </a:r>
            <a:r>
              <a:rPr lang="it-IT" sz="1800" dirty="0">
                <a:effectLst/>
                <a:latin typeface="MinionPro"/>
              </a:rPr>
              <a:t>1) </a:t>
            </a:r>
            <a:r>
              <a:rPr lang="it-IT" sz="1800" dirty="0" err="1">
                <a:effectLst/>
                <a:latin typeface="MinionPro"/>
              </a:rPr>
              <a:t>through</a:t>
            </a:r>
            <a:r>
              <a:rPr lang="it-IT" sz="1800" dirty="0">
                <a:effectLst/>
                <a:latin typeface="MinionPro"/>
              </a:rPr>
              <a:t> </a:t>
            </a:r>
            <a:r>
              <a:rPr lang="it-IT" sz="1800" dirty="0" err="1">
                <a:effectLst/>
                <a:latin typeface="MinionPro"/>
              </a:rPr>
              <a:t>sufficient</a:t>
            </a:r>
            <a:r>
              <a:rPr lang="it-IT" sz="1800" dirty="0">
                <a:effectLst/>
                <a:latin typeface="MinionPro"/>
              </a:rPr>
              <a:t> </a:t>
            </a:r>
            <a:r>
              <a:rPr lang="it-IT" sz="1800" dirty="0" err="1">
                <a:effectLst/>
                <a:latin typeface="MinionPro"/>
              </a:rPr>
              <a:t>carbohydrate</a:t>
            </a:r>
            <a:r>
              <a:rPr lang="it-IT" sz="1800" dirty="0">
                <a:effectLst/>
                <a:latin typeface="MinionPro"/>
              </a:rPr>
              <a:t> </a:t>
            </a:r>
            <a:r>
              <a:rPr lang="it-IT" sz="1800" dirty="0" err="1">
                <a:effectLst/>
                <a:latin typeface="MinionPro"/>
              </a:rPr>
              <a:t>restriction</a:t>
            </a:r>
            <a:r>
              <a:rPr lang="it-IT" sz="1800" dirty="0">
                <a:effectLst/>
                <a:latin typeface="MinionPro"/>
              </a:rPr>
              <a:t> (</a:t>
            </a:r>
            <a:r>
              <a:rPr lang="it-IT" sz="1800" dirty="0" err="1">
                <a:effectLst/>
                <a:latin typeface="MinionPro"/>
              </a:rPr>
              <a:t>initially</a:t>
            </a:r>
            <a:r>
              <a:rPr lang="it-IT" sz="1800" dirty="0">
                <a:effectLst/>
                <a:latin typeface="MinionPro"/>
              </a:rPr>
              <a:t> </a:t>
            </a:r>
            <a:r>
              <a:rPr lang="it-IT" sz="1800" dirty="0">
                <a:effectLst/>
                <a:latin typeface="RMTMI"/>
              </a:rPr>
              <a:t>&lt;</a:t>
            </a:r>
            <a:r>
              <a:rPr lang="it-IT" sz="1800" dirty="0">
                <a:effectLst/>
                <a:latin typeface="MinionPro"/>
              </a:rPr>
              <a:t>30 g day</a:t>
            </a:r>
            <a:r>
              <a:rPr lang="it-IT" sz="1800" dirty="0">
                <a:effectLst/>
                <a:latin typeface="MTSY"/>
              </a:rPr>
              <a:t>−</a:t>
            </a:r>
            <a:r>
              <a:rPr lang="it-IT" sz="1800" dirty="0">
                <a:effectLst/>
                <a:latin typeface="MinionPro"/>
              </a:rPr>
              <a:t>1 </a:t>
            </a:r>
            <a:r>
              <a:rPr lang="it-IT" sz="1800" dirty="0" err="1">
                <a:effectLst/>
                <a:latin typeface="MinionPro"/>
              </a:rPr>
              <a:t>but</a:t>
            </a:r>
            <a:r>
              <a:rPr lang="it-IT" sz="1800" dirty="0">
                <a:effectLst/>
                <a:latin typeface="MinionPro"/>
              </a:rPr>
              <a:t> </a:t>
            </a:r>
            <a:r>
              <a:rPr lang="it-IT" sz="1800" dirty="0" err="1">
                <a:effectLst/>
                <a:latin typeface="MinionPro"/>
              </a:rPr>
              <a:t>gradually</a:t>
            </a:r>
            <a:r>
              <a:rPr lang="it-IT" sz="1800" dirty="0">
                <a:effectLst/>
                <a:latin typeface="MinionPro"/>
              </a:rPr>
              <a:t> </a:t>
            </a:r>
            <a:r>
              <a:rPr lang="it-IT" sz="1800" dirty="0" err="1">
                <a:effectLst/>
                <a:latin typeface="MinionPro"/>
              </a:rPr>
              <a:t>increased</a:t>
            </a:r>
            <a:r>
              <a:rPr lang="it-IT" sz="1800" dirty="0">
                <a:effectLst/>
                <a:latin typeface="MinionPro"/>
              </a:rPr>
              <a:t> </a:t>
            </a:r>
            <a:r>
              <a:rPr lang="it-IT" sz="1800" dirty="0" err="1">
                <a:effectLst/>
                <a:latin typeface="MinionPro"/>
              </a:rPr>
              <a:t>based</a:t>
            </a:r>
            <a:r>
              <a:rPr lang="it-IT" sz="1800" dirty="0">
                <a:effectLst/>
                <a:latin typeface="MinionPro"/>
              </a:rPr>
              <a:t> on personal </a:t>
            </a:r>
            <a:r>
              <a:rPr lang="it-IT" sz="1800" dirty="0" err="1">
                <a:effectLst/>
                <a:latin typeface="MinionPro"/>
              </a:rPr>
              <a:t>carbohydrate</a:t>
            </a:r>
            <a:r>
              <a:rPr lang="it-IT" sz="1800" dirty="0">
                <a:effectLst/>
                <a:latin typeface="MinionPro"/>
              </a:rPr>
              <a:t> </a:t>
            </a:r>
            <a:r>
              <a:rPr lang="it-IT" sz="1800" dirty="0" err="1">
                <a:effectLst/>
                <a:latin typeface="MinionPro"/>
              </a:rPr>
              <a:t>tolerance</a:t>
            </a:r>
            <a:r>
              <a:rPr lang="it-IT" sz="1800" dirty="0">
                <a:effectLst/>
                <a:latin typeface="MinionPro"/>
              </a:rPr>
              <a:t> and </a:t>
            </a:r>
            <a:r>
              <a:rPr lang="it-IT" sz="1800" dirty="0" err="1">
                <a:effectLst/>
                <a:latin typeface="MinionPro"/>
              </a:rPr>
              <a:t>health</a:t>
            </a:r>
            <a:r>
              <a:rPr lang="it-IT" sz="1800" dirty="0">
                <a:effectLst/>
                <a:latin typeface="MinionPro"/>
              </a:rPr>
              <a:t> </a:t>
            </a:r>
            <a:r>
              <a:rPr lang="it-IT" sz="1800" dirty="0" err="1">
                <a:effectLst/>
                <a:latin typeface="MinionPro"/>
              </a:rPr>
              <a:t>goals</a:t>
            </a:r>
            <a:r>
              <a:rPr lang="it-IT" sz="1800" dirty="0">
                <a:effectLst/>
                <a:latin typeface="MinionPro"/>
              </a:rPr>
              <a:t>). </a:t>
            </a:r>
            <a:r>
              <a:rPr lang="it-IT" sz="1800" dirty="0" err="1">
                <a:effectLst/>
                <a:latin typeface="MinionPro"/>
              </a:rPr>
              <a:t>Participants</a:t>
            </a:r>
            <a:r>
              <a:rPr lang="it-IT" sz="1800" dirty="0">
                <a:effectLst/>
                <a:latin typeface="MinionPro"/>
              </a:rPr>
              <a:t>’ </a:t>
            </a:r>
            <a:r>
              <a:rPr lang="it-IT" sz="1800" dirty="0" err="1">
                <a:effectLst/>
                <a:latin typeface="MinionPro"/>
              </a:rPr>
              <a:t>daily</a:t>
            </a:r>
            <a:r>
              <a:rPr lang="it-IT" sz="1800" dirty="0">
                <a:effectLst/>
                <a:latin typeface="MinionPro"/>
              </a:rPr>
              <a:t> </a:t>
            </a:r>
            <a:r>
              <a:rPr lang="it-IT" sz="1800" dirty="0" err="1">
                <a:effectLst/>
                <a:latin typeface="MinionPro"/>
              </a:rPr>
              <a:t>protein</a:t>
            </a:r>
            <a:r>
              <a:rPr lang="it-IT" sz="1800" dirty="0">
                <a:effectLst/>
                <a:latin typeface="MinionPro"/>
              </a:rPr>
              <a:t> </a:t>
            </a:r>
            <a:r>
              <a:rPr lang="it-IT" sz="1800" dirty="0" err="1">
                <a:effectLst/>
                <a:latin typeface="MinionPro"/>
              </a:rPr>
              <a:t>intake</a:t>
            </a:r>
            <a:r>
              <a:rPr lang="it-IT" sz="1800" dirty="0">
                <a:effectLst/>
                <a:latin typeface="MinionPro"/>
              </a:rPr>
              <a:t> </a:t>
            </a:r>
            <a:r>
              <a:rPr lang="it-IT" sz="1800" dirty="0" err="1">
                <a:effectLst/>
                <a:latin typeface="MinionPro"/>
              </a:rPr>
              <a:t>was</a:t>
            </a:r>
            <a:r>
              <a:rPr lang="it-IT" sz="1800" dirty="0">
                <a:effectLst/>
                <a:latin typeface="MinionPro"/>
              </a:rPr>
              <a:t> </a:t>
            </a:r>
            <a:r>
              <a:rPr lang="it-IT" sz="1800" dirty="0" err="1">
                <a:effectLst/>
                <a:latin typeface="MinionPro"/>
              </a:rPr>
              <a:t>initially</a:t>
            </a:r>
            <a:r>
              <a:rPr lang="it-IT" sz="1800" dirty="0">
                <a:effectLst/>
                <a:latin typeface="MinionPro"/>
              </a:rPr>
              <a:t> </a:t>
            </a:r>
            <a:r>
              <a:rPr lang="it-IT" sz="1800" dirty="0" err="1">
                <a:effectLst/>
                <a:latin typeface="MinionPro"/>
              </a:rPr>
              <a:t>targeted</a:t>
            </a:r>
            <a:r>
              <a:rPr lang="it-IT" sz="1800" dirty="0">
                <a:effectLst/>
                <a:latin typeface="MinionPro"/>
              </a:rPr>
              <a:t> </a:t>
            </a:r>
            <a:r>
              <a:rPr lang="it-IT" sz="1800" dirty="0" err="1">
                <a:effectLst/>
                <a:latin typeface="MinionPro"/>
              </a:rPr>
              <a:t>at</a:t>
            </a:r>
            <a:r>
              <a:rPr lang="it-IT" sz="1800" dirty="0">
                <a:effectLst/>
                <a:latin typeface="MinionPro"/>
              </a:rPr>
              <a:t> a </a:t>
            </a:r>
            <a:r>
              <a:rPr lang="it-IT" sz="1800" dirty="0" err="1">
                <a:effectLst/>
                <a:latin typeface="MinionPro"/>
              </a:rPr>
              <a:t>level</a:t>
            </a:r>
            <a:r>
              <a:rPr lang="it-IT" sz="1800" dirty="0">
                <a:effectLst/>
                <a:latin typeface="MinionPro"/>
              </a:rPr>
              <a:t> of 1.5 g kg</a:t>
            </a:r>
            <a:r>
              <a:rPr lang="it-IT" sz="1800" dirty="0">
                <a:effectLst/>
                <a:latin typeface="MTSY"/>
              </a:rPr>
              <a:t>−</a:t>
            </a:r>
            <a:r>
              <a:rPr lang="it-IT" sz="1800" dirty="0">
                <a:effectLst/>
                <a:latin typeface="MinionPro"/>
              </a:rPr>
              <a:t>1 of a medium-frame </a:t>
            </a:r>
            <a:r>
              <a:rPr lang="it-IT" sz="1800" dirty="0" err="1">
                <a:effectLst/>
                <a:latin typeface="MinionPro"/>
              </a:rPr>
              <a:t>ideal</a:t>
            </a:r>
            <a:r>
              <a:rPr lang="it-IT" sz="1800" dirty="0">
                <a:effectLst/>
                <a:latin typeface="MinionPro"/>
              </a:rPr>
              <a:t> </a:t>
            </a:r>
            <a:r>
              <a:rPr lang="it-IT" sz="1800" dirty="0" err="1">
                <a:effectLst/>
                <a:latin typeface="MinionPro"/>
              </a:rPr>
              <a:t>weight</a:t>
            </a:r>
            <a:r>
              <a:rPr lang="it-IT" sz="1800" dirty="0">
                <a:effectLst/>
                <a:latin typeface="MinionPro"/>
              </a:rPr>
              <a:t> body and </a:t>
            </a:r>
            <a:r>
              <a:rPr lang="it-IT" sz="1800" dirty="0" err="1">
                <a:effectLst/>
                <a:latin typeface="MinionPro"/>
              </a:rPr>
              <a:t>further</a:t>
            </a:r>
            <a:r>
              <a:rPr lang="it-IT" sz="1800" dirty="0">
                <a:effectLst/>
                <a:latin typeface="MinionPro"/>
              </a:rPr>
              <a:t> </a:t>
            </a:r>
            <a:r>
              <a:rPr lang="it-IT" sz="1800" dirty="0" err="1">
                <a:effectLst/>
                <a:latin typeface="MinionPro"/>
              </a:rPr>
              <a:t>individualized</a:t>
            </a:r>
            <a:r>
              <a:rPr lang="it-IT" sz="1800" dirty="0">
                <a:effectLst/>
                <a:latin typeface="MinionPro"/>
              </a:rPr>
              <a:t> </a:t>
            </a:r>
            <a:r>
              <a:rPr lang="it-IT" sz="1800" dirty="0" err="1">
                <a:effectLst/>
                <a:latin typeface="MinionPro"/>
              </a:rPr>
              <a:t>based</a:t>
            </a:r>
            <a:r>
              <a:rPr lang="it-IT" sz="1800" dirty="0">
                <a:effectLst/>
                <a:latin typeface="MinionPro"/>
              </a:rPr>
              <a:t> on </a:t>
            </a:r>
            <a:r>
              <a:rPr lang="it-IT" sz="1800" dirty="0" err="1">
                <a:effectLst/>
                <a:latin typeface="MinionPro"/>
              </a:rPr>
              <a:t>biomarkers</a:t>
            </a:r>
            <a:r>
              <a:rPr lang="it-IT" sz="1800" dirty="0">
                <a:effectLst/>
                <a:latin typeface="MinionPro"/>
              </a:rPr>
              <a:t>. </a:t>
            </a:r>
            <a:r>
              <a:rPr lang="it-IT" sz="1800" dirty="0" err="1">
                <a:effectLst/>
                <a:latin typeface="MinionPro"/>
              </a:rPr>
              <a:t>Participants</a:t>
            </a:r>
            <a:r>
              <a:rPr lang="it-IT" sz="1800" dirty="0">
                <a:effectLst/>
                <a:latin typeface="MinionPro"/>
              </a:rPr>
              <a:t> </a:t>
            </a:r>
            <a:r>
              <a:rPr lang="it-IT" sz="1800" dirty="0" err="1">
                <a:effectLst/>
                <a:latin typeface="MinionPro"/>
              </a:rPr>
              <a:t>were</a:t>
            </a:r>
            <a:r>
              <a:rPr lang="it-IT" sz="1800" dirty="0">
                <a:effectLst/>
                <a:latin typeface="MinionPro"/>
              </a:rPr>
              <a:t> </a:t>
            </a:r>
            <a:r>
              <a:rPr lang="it-IT" sz="1800" dirty="0" err="1">
                <a:effectLst/>
                <a:latin typeface="MinionPro"/>
              </a:rPr>
              <a:t>instructed</a:t>
            </a:r>
            <a:r>
              <a:rPr lang="it-IT" sz="1800" dirty="0">
                <a:effectLst/>
                <a:latin typeface="MinionPro"/>
              </a:rPr>
              <a:t> to include </a:t>
            </a:r>
            <a:r>
              <a:rPr lang="it-IT" sz="1800" dirty="0" err="1">
                <a:effectLst/>
                <a:latin typeface="MinionPro"/>
              </a:rPr>
              <a:t>sufficient</a:t>
            </a:r>
            <a:r>
              <a:rPr lang="it-IT" sz="1800" dirty="0">
                <a:effectLst/>
                <a:latin typeface="MinionPro"/>
              </a:rPr>
              <a:t> </a:t>
            </a:r>
            <a:r>
              <a:rPr lang="it-IT" sz="1800" dirty="0" err="1">
                <a:effectLst/>
                <a:latin typeface="MinionPro"/>
              </a:rPr>
              <a:t>dietary</a:t>
            </a:r>
            <a:r>
              <a:rPr lang="it-IT" sz="1800" dirty="0">
                <a:effectLst/>
                <a:latin typeface="MinionPro"/>
              </a:rPr>
              <a:t> </a:t>
            </a:r>
            <a:r>
              <a:rPr lang="it-IT" sz="1800" dirty="0" err="1">
                <a:effectLst/>
                <a:latin typeface="MinionPro"/>
              </a:rPr>
              <a:t>fat</a:t>
            </a:r>
            <a:r>
              <a:rPr lang="it-IT" sz="1800" dirty="0">
                <a:effectLst/>
                <a:latin typeface="MinionPro"/>
              </a:rPr>
              <a:t> in </a:t>
            </a:r>
            <a:r>
              <a:rPr lang="it-IT" sz="1800" dirty="0" err="1">
                <a:effectLst/>
                <a:latin typeface="MinionPro"/>
              </a:rPr>
              <a:t>meals</a:t>
            </a:r>
            <a:r>
              <a:rPr lang="it-IT" sz="1800" dirty="0">
                <a:effectLst/>
                <a:latin typeface="MinionPro"/>
              </a:rPr>
              <a:t> to </a:t>
            </a:r>
            <a:r>
              <a:rPr lang="it-IT" sz="1800" dirty="0" err="1">
                <a:effectLst/>
                <a:latin typeface="MinionPro"/>
              </a:rPr>
              <a:t>achieve</a:t>
            </a:r>
            <a:r>
              <a:rPr lang="it-IT" sz="1800" dirty="0">
                <a:effectLst/>
                <a:latin typeface="MinionPro"/>
              </a:rPr>
              <a:t> </a:t>
            </a:r>
            <a:r>
              <a:rPr lang="it-IT" sz="1800" dirty="0" err="1">
                <a:effectLst/>
                <a:latin typeface="MinionPro"/>
              </a:rPr>
              <a:t>satiety</a:t>
            </a:r>
            <a:r>
              <a:rPr lang="it-IT" sz="1800" dirty="0">
                <a:effectLst/>
                <a:latin typeface="MinionPro"/>
              </a:rPr>
              <a:t> </a:t>
            </a:r>
            <a:r>
              <a:rPr lang="it-IT" sz="1800" dirty="0" err="1">
                <a:effectLst/>
                <a:latin typeface="MinionPro"/>
              </a:rPr>
              <a:t>without</a:t>
            </a:r>
            <a:r>
              <a:rPr lang="it-IT" sz="1800" dirty="0">
                <a:effectLst/>
                <a:latin typeface="MinionPro"/>
              </a:rPr>
              <a:t> </a:t>
            </a:r>
            <a:r>
              <a:rPr lang="it-IT" sz="1800" dirty="0" err="1">
                <a:effectLst/>
                <a:latin typeface="MinionPro"/>
              </a:rPr>
              <a:t>tracking</a:t>
            </a:r>
            <a:r>
              <a:rPr lang="it-IT" sz="1800" dirty="0">
                <a:effectLst/>
                <a:latin typeface="MinionPro"/>
              </a:rPr>
              <a:t> </a:t>
            </a:r>
            <a:r>
              <a:rPr lang="it-IT" sz="1800" dirty="0" err="1">
                <a:effectLst/>
                <a:latin typeface="MinionPro"/>
              </a:rPr>
              <a:t>energy</a:t>
            </a:r>
            <a:r>
              <a:rPr lang="it-IT" sz="1800" dirty="0">
                <a:effectLst/>
                <a:latin typeface="MinionPro"/>
              </a:rPr>
              <a:t> </a:t>
            </a:r>
            <a:r>
              <a:rPr lang="it-IT" sz="1800" dirty="0" err="1">
                <a:effectLst/>
                <a:latin typeface="MinionPro"/>
              </a:rPr>
              <a:t>intake</a:t>
            </a:r>
            <a:r>
              <a:rPr lang="it-IT" sz="1800" dirty="0">
                <a:effectLst/>
                <a:latin typeface="MinionPro"/>
              </a:rPr>
              <a:t>. </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err="1">
                <a:solidFill>
                  <a:schemeClr val="tx1"/>
                </a:solidFill>
                <a:effectLst/>
                <a:ea typeface="+mn-ea"/>
                <a:cs typeface="+mn-cs"/>
              </a:rPr>
              <a:t>Medication</a:t>
            </a:r>
            <a:r>
              <a:rPr lang="it-IT" sz="1200" kern="1200" dirty="0">
                <a:solidFill>
                  <a:schemeClr val="tx1"/>
                </a:solidFill>
                <a:effectLst/>
                <a:ea typeface="+mn-ea"/>
                <a:cs typeface="+mn-cs"/>
              </a:rPr>
              <a:t> and </a:t>
            </a:r>
            <a:r>
              <a:rPr lang="it-IT" sz="1200" kern="1200" dirty="0" err="1">
                <a:solidFill>
                  <a:schemeClr val="tx1"/>
                </a:solidFill>
                <a:effectLst/>
                <a:ea typeface="+mn-ea"/>
                <a:cs typeface="+mn-cs"/>
              </a:rPr>
              <a:t>insulin</a:t>
            </a:r>
            <a:r>
              <a:rPr lang="it-IT" sz="1200" kern="1200" dirty="0">
                <a:solidFill>
                  <a:schemeClr val="tx1"/>
                </a:solidFill>
                <a:effectLst/>
                <a:ea typeface="+mn-ea"/>
                <a:cs typeface="+mn-cs"/>
              </a:rPr>
              <a:t> dose </a:t>
            </a:r>
            <a:r>
              <a:rPr lang="it-IT" sz="1200" kern="1200" dirty="0" err="1">
                <a:solidFill>
                  <a:schemeClr val="tx1"/>
                </a:solidFill>
                <a:effectLst/>
                <a:ea typeface="+mn-ea"/>
                <a:cs typeface="+mn-cs"/>
              </a:rPr>
              <a:t>changes</a:t>
            </a:r>
            <a:r>
              <a:rPr lang="it-IT" sz="1200" kern="1200" dirty="0">
                <a:solidFill>
                  <a:schemeClr val="tx1"/>
                </a:solidFill>
                <a:effectLst/>
                <a:ea typeface="+mn-ea"/>
                <a:cs typeface="+mn-cs"/>
              </a:rPr>
              <a:t> from baseline to 2 </a:t>
            </a:r>
            <a:r>
              <a:rPr lang="it-IT" sz="1200" kern="1200" dirty="0" err="1">
                <a:solidFill>
                  <a:schemeClr val="tx1"/>
                </a:solidFill>
                <a:effectLst/>
                <a:ea typeface="+mn-ea"/>
                <a:cs typeface="+mn-cs"/>
              </a:rPr>
              <a:t>years</a:t>
            </a:r>
            <a:r>
              <a:rPr lang="it-IT" sz="1200" kern="1200" dirty="0">
                <a:solidFill>
                  <a:schemeClr val="tx1"/>
                </a:solidFill>
                <a:effectLst/>
                <a:ea typeface="+mn-ea"/>
                <a:cs typeface="+mn-cs"/>
              </a:rPr>
              <a:t> for CCI and UC </a:t>
            </a:r>
            <a:r>
              <a:rPr lang="it-IT" sz="1200" kern="1200" dirty="0" err="1">
                <a:solidFill>
                  <a:schemeClr val="tx1"/>
                </a:solidFill>
                <a:effectLst/>
                <a:ea typeface="+mn-ea"/>
                <a:cs typeface="+mn-cs"/>
              </a:rPr>
              <a:t>group</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completers</a:t>
            </a:r>
            <a:r>
              <a:rPr lang="it-IT" sz="1200" kern="1200" dirty="0">
                <a:solidFill>
                  <a:schemeClr val="tx1"/>
                </a:solidFill>
                <a:effectLst/>
                <a:ea typeface="+mn-ea"/>
                <a:cs typeface="+mn-cs"/>
              </a:rPr>
              <a:t>. (A) </a:t>
            </a:r>
            <a:r>
              <a:rPr lang="it-IT" sz="1200" kern="1200" dirty="0" err="1">
                <a:solidFill>
                  <a:schemeClr val="tx1"/>
                </a:solidFill>
                <a:effectLst/>
                <a:ea typeface="+mn-ea"/>
                <a:cs typeface="+mn-cs"/>
              </a:rPr>
              <a:t>Percent</a:t>
            </a:r>
            <a:r>
              <a:rPr lang="it-IT" sz="1200" kern="1200" dirty="0">
                <a:solidFill>
                  <a:schemeClr val="tx1"/>
                </a:solidFill>
                <a:effectLst/>
                <a:ea typeface="+mn-ea"/>
                <a:cs typeface="+mn-cs"/>
              </a:rPr>
              <a:t> of </a:t>
            </a:r>
            <a:r>
              <a:rPr lang="it-IT" sz="1200" kern="1200" dirty="0" err="1">
                <a:solidFill>
                  <a:schemeClr val="tx1"/>
                </a:solidFill>
                <a:effectLst/>
                <a:ea typeface="+mn-ea"/>
                <a:cs typeface="+mn-cs"/>
              </a:rPr>
              <a:t>completers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taking</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diabetes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medications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excluding</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metformin</a:t>
            </a:r>
            <a:r>
              <a:rPr lang="it-IT" sz="1200" kern="1200" dirty="0">
                <a:solidFill>
                  <a:schemeClr val="tx1"/>
                </a:solidFill>
                <a:effectLst/>
                <a:ea typeface="+mn-ea"/>
                <a:cs typeface="+mn-cs"/>
              </a:rPr>
              <a:t>. (B) </a:t>
            </a:r>
            <a:r>
              <a:rPr lang="it-IT" sz="1200" kern="1200" dirty="0" err="1">
                <a:solidFill>
                  <a:schemeClr val="tx1"/>
                </a:solidFill>
                <a:effectLst/>
                <a:ea typeface="+mn-ea"/>
                <a:cs typeface="+mn-cs"/>
              </a:rPr>
              <a:t>Mean</a:t>
            </a:r>
            <a:r>
              <a:rPr lang="it-IT" sz="1200" kern="1200" dirty="0">
                <a:solidFill>
                  <a:schemeClr val="tx1"/>
                </a:solidFill>
                <a:effectLst/>
                <a:ea typeface="+mn-ea"/>
                <a:cs typeface="+mn-cs"/>
              </a:rPr>
              <a:t> ± SE </a:t>
            </a:r>
            <a:r>
              <a:rPr lang="it-IT" sz="1200" kern="1200" dirty="0" err="1">
                <a:solidFill>
                  <a:schemeClr val="tx1"/>
                </a:solidFill>
                <a:effectLst/>
                <a:ea typeface="+mn-ea"/>
                <a:cs typeface="+mn-cs"/>
              </a:rPr>
              <a:t>prescribed</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insulin</a:t>
            </a:r>
            <a:r>
              <a:rPr lang="it-IT" sz="1200" kern="1200" dirty="0">
                <a:solidFill>
                  <a:schemeClr val="tx1"/>
                </a:solidFill>
                <a:effectLst/>
                <a:ea typeface="+mn-ea"/>
                <a:cs typeface="+mn-cs"/>
              </a:rPr>
              <a:t> dose </a:t>
            </a:r>
            <a:r>
              <a:rPr lang="it-IT" sz="1200" kern="1200" dirty="0" err="1">
                <a:solidFill>
                  <a:schemeClr val="tx1"/>
                </a:solidFill>
                <a:effectLst/>
                <a:ea typeface="+mn-ea"/>
                <a:cs typeface="+mn-cs"/>
              </a:rPr>
              <a:t>among</a:t>
            </a:r>
            <a:r>
              <a:rPr lang="it-IT" sz="1200" kern="1200" dirty="0">
                <a:solidFill>
                  <a:schemeClr val="tx1"/>
                </a:solidFill>
                <a:effectLst/>
                <a:ea typeface="+mn-ea"/>
                <a:cs typeface="+mn-cs"/>
              </a:rPr>
              <a:t> baseline </a:t>
            </a:r>
            <a:r>
              <a:rPr lang="it-IT" sz="1200" kern="1200" dirty="0" err="1">
                <a:solidFill>
                  <a:schemeClr val="tx1"/>
                </a:solidFill>
                <a:effectLst/>
                <a:ea typeface="+mn-ea"/>
                <a:cs typeface="+mn-cs"/>
              </a:rPr>
              <a:t>users</a:t>
            </a:r>
            <a:r>
              <a:rPr lang="it-IT" sz="1200" kern="1200" dirty="0">
                <a:solidFill>
                  <a:schemeClr val="tx1"/>
                </a:solidFill>
                <a:effectLst/>
                <a:ea typeface="+mn-ea"/>
                <a:cs typeface="+mn-cs"/>
              </a:rPr>
              <a:t>. (C) </a:t>
            </a:r>
            <a:r>
              <a:rPr lang="it-IT" sz="1200" kern="1200" dirty="0" err="1">
                <a:solidFill>
                  <a:schemeClr val="tx1"/>
                </a:solidFill>
                <a:effectLst/>
                <a:ea typeface="+mn-ea"/>
                <a:cs typeface="+mn-cs"/>
              </a:rPr>
              <a:t>Frequency</a:t>
            </a:r>
            <a:r>
              <a:rPr lang="it-IT" sz="1200" kern="1200" dirty="0">
                <a:solidFill>
                  <a:schemeClr val="tx1"/>
                </a:solidFill>
                <a:effectLst/>
                <a:ea typeface="+mn-ea"/>
                <a:cs typeface="+mn-cs"/>
              </a:rPr>
              <a:t> of </a:t>
            </a:r>
            <a:r>
              <a:rPr lang="it-IT" sz="1200" kern="1200" dirty="0" err="1">
                <a:solidFill>
                  <a:schemeClr val="tx1"/>
                </a:solidFill>
                <a:effectLst/>
                <a:ea typeface="+mn-ea"/>
                <a:cs typeface="+mn-cs"/>
              </a:rPr>
              <a:t>medication</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dosage</a:t>
            </a:r>
            <a:r>
              <a:rPr lang="it-IT" sz="1200" kern="1200" dirty="0">
                <a:solidFill>
                  <a:schemeClr val="tx1"/>
                </a:solidFill>
                <a:effectLst/>
                <a:ea typeface="+mn-ea"/>
                <a:cs typeface="+mn-cs"/>
              </a:rPr>
              <a:t> and use </a:t>
            </a:r>
            <a:r>
              <a:rPr lang="it-IT" sz="1200" kern="1200" dirty="0" err="1">
                <a:solidFill>
                  <a:schemeClr val="tx1"/>
                </a:solidFill>
                <a:effectLst/>
                <a:ea typeface="+mn-ea"/>
                <a:cs typeface="+mn-cs"/>
              </a:rPr>
              <a:t>change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among</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prescribed</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users</a:t>
            </a:r>
            <a:r>
              <a:rPr lang="it-IT" sz="1200" kern="1200" dirty="0">
                <a:solidFill>
                  <a:schemeClr val="tx1"/>
                </a:solidFill>
                <a:effectLst/>
                <a:ea typeface="+mn-ea"/>
                <a:cs typeface="+mn-cs"/>
              </a:rPr>
              <a:t> by </a:t>
            </a:r>
            <a:r>
              <a:rPr lang="it-IT" sz="1200" kern="1200" dirty="0" err="1">
                <a:solidFill>
                  <a:schemeClr val="tx1"/>
                </a:solidFill>
                <a:effectLst/>
                <a:ea typeface="+mn-ea"/>
                <a:cs typeface="+mn-cs"/>
              </a:rPr>
              <a:t>diabetes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medication</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class</a:t>
            </a:r>
            <a:r>
              <a:rPr lang="it-IT" sz="1200" kern="1200" dirty="0">
                <a:solidFill>
                  <a:schemeClr val="tx1"/>
                </a:solidFill>
                <a:effectLst/>
                <a:ea typeface="+mn-ea"/>
                <a:cs typeface="+mn-cs"/>
              </a:rPr>
              <a:t>. </a:t>
            </a:r>
            <a:endParaRPr lang="it-IT" dirty="0"/>
          </a:p>
          <a:p>
            <a:endParaRPr lang="en-US" dirty="0"/>
          </a:p>
        </p:txBody>
      </p:sp>
      <p:sp>
        <p:nvSpPr>
          <p:cNvPr id="4" name="Segnaposto numero diapositiva 3"/>
          <p:cNvSpPr>
            <a:spLocks noGrp="1"/>
          </p:cNvSpPr>
          <p:nvPr>
            <p:ph type="sldNum" sz="quarter" idx="5"/>
          </p:nvPr>
        </p:nvSpPr>
        <p:spPr/>
        <p:txBody>
          <a:bodyPr/>
          <a:lstStyle/>
          <a:p>
            <a:fld id="{5EB66F8F-850A-B544-93D4-E4596D2E192D}" type="slidenum">
              <a:rPr lang="it-IT" smtClean="0"/>
              <a:t>63</a:t>
            </a:fld>
            <a:endParaRPr lang="it-IT"/>
          </a:p>
        </p:txBody>
      </p:sp>
    </p:spTree>
    <p:extLst>
      <p:ext uri="{BB962C8B-B14F-4D97-AF65-F5344CB8AC3E}">
        <p14:creationId xmlns:p14="http://schemas.microsoft.com/office/powerpoint/2010/main" val="3158260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 fattore di trascrizione colesterolo-sensibile SREBP (</a:t>
            </a:r>
            <a:r>
              <a:rPr lang="it-IT" dirty="0" err="1"/>
              <a:t>sterol</a:t>
            </a:r>
            <a:r>
              <a:rPr lang="it-IT" dirty="0"/>
              <a:t> </a:t>
            </a:r>
            <a:r>
              <a:rPr lang="it-IT" dirty="0" err="1"/>
              <a:t>regulatory</a:t>
            </a:r>
            <a:r>
              <a:rPr lang="it-IT" dirty="0"/>
              <a:t> </a:t>
            </a:r>
            <a:r>
              <a:rPr lang="it-IT" dirty="0" err="1"/>
              <a:t>element</a:t>
            </a:r>
            <a:r>
              <a:rPr lang="it-IT" dirty="0"/>
              <a:t> </a:t>
            </a:r>
            <a:r>
              <a:rPr lang="it-IT" dirty="0" err="1"/>
              <a:t>binding</a:t>
            </a:r>
            <a:r>
              <a:rPr lang="it-IT" dirty="0"/>
              <a:t> </a:t>
            </a:r>
            <a:r>
              <a:rPr lang="it-IT" dirty="0" err="1"/>
              <a:t>protein</a:t>
            </a:r>
            <a:r>
              <a:rPr lang="it-IT" dirty="0"/>
              <a:t>).[10][11] In condizioni di abbondanza di colesterolo, SREBP è presente nella membrana del reticolo endoplasmatico in forma inattiva, ovvero complessata con la proteina SCAP (SREBP </a:t>
            </a:r>
            <a:r>
              <a:rPr lang="it-IT" dirty="0" err="1"/>
              <a:t>cleavage-activating</a:t>
            </a:r>
            <a:r>
              <a:rPr lang="it-IT" dirty="0"/>
              <a:t> </a:t>
            </a:r>
            <a:r>
              <a:rPr lang="it-IT" dirty="0" err="1"/>
              <a:t>protein</a:t>
            </a:r>
            <a:r>
              <a:rPr lang="it-IT" dirty="0"/>
              <a:t>, proteina contenente uno </a:t>
            </a:r>
            <a:r>
              <a:rPr lang="it-IT" dirty="0" err="1"/>
              <a:t>sterol-sensing</a:t>
            </a:r>
            <a:r>
              <a:rPr lang="it-IT" dirty="0"/>
              <a:t> domain), a sua volta legata alla proteina </a:t>
            </a:r>
            <a:r>
              <a:rPr lang="it-IT" dirty="0" err="1"/>
              <a:t>Insig</a:t>
            </a:r>
            <a:r>
              <a:rPr lang="it-IT" dirty="0"/>
              <a:t>, formando il complesso SREBP-SCAP-</a:t>
            </a:r>
            <a:r>
              <a:rPr lang="it-IT" dirty="0" err="1"/>
              <a:t>Insig</a:t>
            </a:r>
            <a:r>
              <a:rPr lang="it-IT" dirty="0"/>
              <a:t>, privo di attività. Al contrario, in stato di carenza di colesterolo, il complesso SREBP-SCAP si sgancia da </a:t>
            </a:r>
            <a:r>
              <a:rPr lang="it-IT" dirty="0" err="1"/>
              <a:t>Insig</a:t>
            </a:r>
            <a:r>
              <a:rPr lang="it-IT" dirty="0"/>
              <a:t> e passa nel Golgi. Qui SREBP viene scisso (proteolisi) dagli enzimi di membrana S1P (Site-1 </a:t>
            </a:r>
            <a:r>
              <a:rPr lang="it-IT" dirty="0" err="1"/>
              <a:t>protease</a:t>
            </a:r>
            <a:r>
              <a:rPr lang="it-IT" dirty="0"/>
              <a:t>) e S2P (Site-2 </a:t>
            </a:r>
            <a:r>
              <a:rPr lang="it-IT" dirty="0" err="1"/>
              <a:t>protease</a:t>
            </a:r>
            <a:r>
              <a:rPr lang="it-IT" dirty="0"/>
              <a:t>), con la liberazione di un suo frammento attivo. Il frammento attivo di SREBP passa nel nucleo cellulare, dove si lega alla sequenza di riconoscimento SRE (</a:t>
            </a:r>
            <a:r>
              <a:rPr lang="it-IT" dirty="0" err="1"/>
              <a:t>sterol</a:t>
            </a:r>
            <a:r>
              <a:rPr lang="it-IT" dirty="0"/>
              <a:t> </a:t>
            </a:r>
            <a:r>
              <a:rPr lang="it-IT" dirty="0" err="1"/>
              <a:t>regulatory</a:t>
            </a:r>
            <a:r>
              <a:rPr lang="it-IT" dirty="0"/>
              <a:t> </a:t>
            </a:r>
            <a:r>
              <a:rPr lang="it-IT" dirty="0" err="1"/>
              <a:t>element</a:t>
            </a:r>
            <a:r>
              <a:rPr lang="it-IT" dirty="0"/>
              <a:t>) presente nei geni coinvolti nel metabolismo lipidico. In questo modo vengono regolati più di venti geni chiave per la sintesi del colesterolo (SREBP-2) e degli acidi grassi (SREBP-1), nonché del recettore delle LDL (LDLR). E DELLA SINTESI DEL HMGCOA REDUTTASI</a:t>
            </a:r>
          </a:p>
        </p:txBody>
      </p:sp>
      <p:sp>
        <p:nvSpPr>
          <p:cNvPr id="4" name="Segnaposto numero diapositiva 3"/>
          <p:cNvSpPr>
            <a:spLocks noGrp="1"/>
          </p:cNvSpPr>
          <p:nvPr>
            <p:ph type="sldNum" sz="quarter" idx="5"/>
          </p:nvPr>
        </p:nvSpPr>
        <p:spPr/>
        <p:txBody>
          <a:bodyPr/>
          <a:lstStyle/>
          <a:p>
            <a:fld id="{5EB66F8F-850A-B544-93D4-E4596D2E192D}" type="slidenum">
              <a:rPr lang="it-IT" smtClean="0"/>
              <a:t>70</a:t>
            </a:fld>
            <a:endParaRPr lang="it-IT"/>
          </a:p>
        </p:txBody>
      </p:sp>
    </p:spTree>
    <p:extLst>
      <p:ext uri="{BB962C8B-B14F-4D97-AF65-F5344CB8AC3E}">
        <p14:creationId xmlns:p14="http://schemas.microsoft.com/office/powerpoint/2010/main" val="1966634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err="1">
                <a:solidFill>
                  <a:schemeClr val="tx1"/>
                </a:solidFill>
                <a:effectLst/>
                <a:ea typeface="+mn-ea"/>
                <a:cs typeface="+mn-cs"/>
              </a:rPr>
              <a:t>Decreased</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levels</a:t>
            </a:r>
            <a:r>
              <a:rPr lang="it-IT" sz="1200" kern="1200" dirty="0">
                <a:solidFill>
                  <a:schemeClr val="tx1"/>
                </a:solidFill>
                <a:effectLst/>
                <a:ea typeface="+mn-ea"/>
                <a:cs typeface="+mn-cs"/>
              </a:rPr>
              <a:t> of </a:t>
            </a:r>
            <a:r>
              <a:rPr lang="it-IT" sz="1200" kern="1200" dirty="0" err="1">
                <a:solidFill>
                  <a:schemeClr val="tx1"/>
                </a:solidFill>
                <a:effectLst/>
                <a:ea typeface="+mn-ea"/>
                <a:cs typeface="+mn-cs"/>
              </a:rPr>
              <a:t>total</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cholesterol</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expressed</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as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mean</a:t>
            </a:r>
            <a:r>
              <a:rPr lang="it-IT" sz="1200" kern="1200" dirty="0">
                <a:solidFill>
                  <a:schemeClr val="tx1"/>
                </a:solidFill>
                <a:effectLst/>
                <a:ea typeface="+mn-ea"/>
                <a:cs typeface="+mn-cs"/>
              </a:rPr>
              <a:t> ± SEM, in obese </a:t>
            </a:r>
            <a:r>
              <a:rPr lang="it-IT" sz="1200" kern="1200" dirty="0" err="1">
                <a:solidFill>
                  <a:schemeClr val="tx1"/>
                </a:solidFill>
                <a:effectLst/>
                <a:ea typeface="+mn-ea"/>
                <a:cs typeface="+mn-cs"/>
              </a:rPr>
              <a:t>subjects</a:t>
            </a:r>
            <a:r>
              <a:rPr lang="it-IT" sz="1200" kern="1200" dirty="0">
                <a:solidFill>
                  <a:schemeClr val="tx1"/>
                </a:solidFill>
                <a:effectLst/>
                <a:ea typeface="+mn-ea"/>
                <a:cs typeface="+mn-cs"/>
              </a:rPr>
              <a:t> with </a:t>
            </a:r>
            <a:r>
              <a:rPr lang="it-IT" sz="1200" kern="1200" dirty="0" err="1">
                <a:solidFill>
                  <a:schemeClr val="tx1"/>
                </a:solidFill>
                <a:effectLst/>
                <a:ea typeface="+mn-ea"/>
                <a:cs typeface="+mn-cs"/>
              </a:rPr>
              <a:t>hypercholesterolemia</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as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compared</a:t>
            </a:r>
            <a:r>
              <a:rPr lang="it-IT" sz="1200" kern="1200" dirty="0">
                <a:solidFill>
                  <a:schemeClr val="tx1"/>
                </a:solidFill>
                <a:effectLst/>
                <a:ea typeface="+mn-ea"/>
                <a:cs typeface="+mn-cs"/>
              </a:rPr>
              <a:t> to </a:t>
            </a:r>
            <a:r>
              <a:rPr lang="it-IT" sz="1200" kern="1200" dirty="0" err="1">
                <a:solidFill>
                  <a:schemeClr val="tx1"/>
                </a:solidFill>
                <a:effectLst/>
                <a:ea typeface="+mn-ea"/>
                <a:cs typeface="+mn-cs"/>
              </a:rPr>
              <a:t>those</a:t>
            </a:r>
            <a:r>
              <a:rPr lang="it-IT" sz="1200" kern="1200" dirty="0">
                <a:solidFill>
                  <a:schemeClr val="tx1"/>
                </a:solidFill>
                <a:effectLst/>
                <a:ea typeface="+mn-ea"/>
                <a:cs typeface="+mn-cs"/>
              </a:rPr>
              <a:t> with </a:t>
            </a:r>
            <a:r>
              <a:rPr lang="it-IT" sz="1200" kern="1200" dirty="0" err="1">
                <a:solidFill>
                  <a:schemeClr val="tx1"/>
                </a:solidFill>
                <a:effectLst/>
                <a:ea typeface="+mn-ea"/>
                <a:cs typeface="+mn-cs"/>
              </a:rPr>
              <a:t>nor</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mocholesterolemia</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at</a:t>
            </a:r>
            <a:r>
              <a:rPr lang="it-IT" sz="1200" kern="1200" dirty="0">
                <a:solidFill>
                  <a:schemeClr val="tx1"/>
                </a:solidFill>
                <a:effectLst/>
                <a:ea typeface="+mn-ea"/>
                <a:cs typeface="+mn-cs"/>
              </a:rPr>
              <a:t> 8, 16, 24, 32, 40, 48 and 56 weeks </a:t>
            </a:r>
            <a:r>
              <a:rPr lang="it-IT" sz="1200" kern="1200" dirty="0" err="1">
                <a:solidFill>
                  <a:schemeClr val="tx1"/>
                </a:solidFill>
                <a:effectLst/>
                <a:ea typeface="+mn-ea"/>
                <a:cs typeface="+mn-cs"/>
              </a:rPr>
              <a:t>following</a:t>
            </a:r>
            <a:r>
              <a:rPr lang="it-IT" sz="1200" kern="1200" dirty="0">
                <a:solidFill>
                  <a:schemeClr val="tx1"/>
                </a:solidFill>
                <a:effectLst/>
                <a:ea typeface="+mn-ea"/>
                <a:cs typeface="+mn-cs"/>
              </a:rPr>
              <a:t> the </a:t>
            </a:r>
            <a:r>
              <a:rPr lang="it-IT" sz="1200" kern="1200" dirty="0" err="1">
                <a:solidFill>
                  <a:schemeClr val="tx1"/>
                </a:solidFill>
                <a:effectLst/>
                <a:ea typeface="+mn-ea"/>
                <a:cs typeface="+mn-cs"/>
              </a:rPr>
              <a:t>administration</a:t>
            </a:r>
            <a:r>
              <a:rPr lang="it-IT" sz="1200" kern="1200" dirty="0">
                <a:solidFill>
                  <a:schemeClr val="tx1"/>
                </a:solidFill>
                <a:effectLst/>
                <a:ea typeface="+mn-ea"/>
                <a:cs typeface="+mn-cs"/>
              </a:rPr>
              <a:t> of </a:t>
            </a:r>
            <a:r>
              <a:rPr lang="it-IT" sz="1200" kern="1200" dirty="0" err="1">
                <a:solidFill>
                  <a:schemeClr val="tx1"/>
                </a:solidFill>
                <a:effectLst/>
                <a:ea typeface="+mn-ea"/>
                <a:cs typeface="+mn-cs"/>
              </a:rPr>
              <a:t>ketogenic</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diet</a:t>
            </a:r>
            <a:r>
              <a:rPr lang="it-IT" sz="1200" kern="1200" dirty="0">
                <a:solidFill>
                  <a:schemeClr val="tx1"/>
                </a:solidFill>
                <a:effectLst/>
                <a:ea typeface="+mn-ea"/>
                <a:cs typeface="+mn-cs"/>
              </a:rPr>
              <a:t>. LOCF; Last </a:t>
            </a:r>
            <a:r>
              <a:rPr lang="it-IT" sz="1200" kern="1200" dirty="0" err="1">
                <a:solidFill>
                  <a:schemeClr val="tx1"/>
                </a:solidFill>
                <a:effectLst/>
                <a:ea typeface="+mn-ea"/>
                <a:cs typeface="+mn-cs"/>
              </a:rPr>
              <a:t>observation</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carried</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forward</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p</a:t>
            </a:r>
            <a:r>
              <a:rPr lang="it-IT" sz="1200" kern="1200" dirty="0">
                <a:solidFill>
                  <a:schemeClr val="tx1"/>
                </a:solidFill>
                <a:effectLst/>
                <a:ea typeface="+mn-ea"/>
                <a:cs typeface="+mn-cs"/>
              </a:rPr>
              <a:t> Value &lt;0.0001 </a:t>
            </a:r>
            <a:r>
              <a:rPr lang="it-IT" sz="1200" kern="1200" dirty="0" err="1">
                <a:solidFill>
                  <a:schemeClr val="tx1"/>
                </a:solidFill>
                <a:effectLst/>
                <a:ea typeface="+mn-ea"/>
                <a:cs typeface="+mn-cs"/>
              </a:rPr>
              <a:t>compared</a:t>
            </a:r>
            <a:r>
              <a:rPr lang="it-IT" sz="1200" kern="1200" dirty="0">
                <a:solidFill>
                  <a:schemeClr val="tx1"/>
                </a:solidFill>
                <a:effectLst/>
                <a:ea typeface="+mn-ea"/>
                <a:cs typeface="+mn-cs"/>
              </a:rPr>
              <a:t> with week 1. </a:t>
            </a:r>
            <a:endParaRPr lang="it-IT" dirty="0"/>
          </a:p>
          <a:p>
            <a:endParaRPr lang="en-US" dirty="0"/>
          </a:p>
        </p:txBody>
      </p:sp>
      <p:sp>
        <p:nvSpPr>
          <p:cNvPr id="4" name="Segnaposto numero diapositiva 3"/>
          <p:cNvSpPr>
            <a:spLocks noGrp="1"/>
          </p:cNvSpPr>
          <p:nvPr>
            <p:ph type="sldNum" sz="quarter" idx="5"/>
          </p:nvPr>
        </p:nvSpPr>
        <p:spPr/>
        <p:txBody>
          <a:bodyPr/>
          <a:lstStyle/>
          <a:p>
            <a:fld id="{5EB66F8F-850A-B544-93D4-E4596D2E192D}" type="slidenum">
              <a:rPr lang="it-IT" smtClean="0"/>
              <a:t>71</a:t>
            </a:fld>
            <a:endParaRPr lang="it-IT"/>
          </a:p>
        </p:txBody>
      </p:sp>
    </p:spTree>
    <p:extLst>
      <p:ext uri="{BB962C8B-B14F-4D97-AF65-F5344CB8AC3E}">
        <p14:creationId xmlns:p14="http://schemas.microsoft.com/office/powerpoint/2010/main" val="249984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err="1">
                <a:solidFill>
                  <a:schemeClr val="tx1"/>
                </a:solidFill>
                <a:effectLst/>
                <a:ea typeface="+mn-ea"/>
                <a:cs typeface="+mn-cs"/>
              </a:rPr>
              <a:t>Peak</a:t>
            </a:r>
            <a:r>
              <a:rPr lang="it-IT" sz="1200" kern="1200" dirty="0">
                <a:solidFill>
                  <a:schemeClr val="tx1"/>
                </a:solidFill>
                <a:effectLst/>
                <a:ea typeface="+mn-ea"/>
                <a:cs typeface="+mn-cs"/>
              </a:rPr>
              <a:t> LDL </a:t>
            </a:r>
            <a:r>
              <a:rPr lang="it-IT" sz="1200" kern="1200" dirty="0" err="1">
                <a:solidFill>
                  <a:schemeClr val="tx1"/>
                </a:solidFill>
                <a:effectLst/>
                <a:ea typeface="+mn-ea"/>
                <a:cs typeface="+mn-cs"/>
              </a:rPr>
              <a:t>particle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size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responses</a:t>
            </a:r>
            <a:r>
              <a:rPr lang="it-IT" sz="1200" kern="1200" dirty="0">
                <a:solidFill>
                  <a:schemeClr val="tx1"/>
                </a:solidFill>
                <a:effectLst/>
                <a:ea typeface="+mn-ea"/>
                <a:cs typeface="+mn-cs"/>
              </a:rPr>
              <a:t> to a </a:t>
            </a:r>
            <a:r>
              <a:rPr lang="it-IT" sz="1200" kern="1200" dirty="0" err="1">
                <a:solidFill>
                  <a:schemeClr val="tx1"/>
                </a:solidFill>
                <a:effectLst/>
                <a:ea typeface="+mn-ea"/>
                <a:cs typeface="+mn-cs"/>
              </a:rPr>
              <a:t>ketogenic</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diet</a:t>
            </a:r>
            <a:r>
              <a:rPr lang="it-IT" sz="1200" kern="1200" dirty="0">
                <a:solidFill>
                  <a:schemeClr val="tx1"/>
                </a:solidFill>
                <a:effectLst/>
                <a:ea typeface="+mn-ea"/>
                <a:cs typeface="+mn-cs"/>
              </a:rPr>
              <a:t> in </a:t>
            </a:r>
            <a:r>
              <a:rPr lang="it-IT" sz="1200" kern="1200" dirty="0" err="1">
                <a:solidFill>
                  <a:schemeClr val="tx1"/>
                </a:solidFill>
                <a:effectLst/>
                <a:ea typeface="+mn-ea"/>
                <a:cs typeface="+mn-cs"/>
              </a:rPr>
              <a:t>normolipidemic</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normal-weight</a:t>
            </a:r>
            <a:r>
              <a:rPr lang="it-IT" sz="1200" kern="1200" dirty="0">
                <a:solidFill>
                  <a:schemeClr val="tx1"/>
                </a:solidFill>
                <a:effectLst/>
                <a:ea typeface="+mn-ea"/>
                <a:cs typeface="+mn-cs"/>
              </a:rPr>
              <a:t> men </a:t>
            </a:r>
            <a:r>
              <a:rPr lang="it-IT" sz="1200" kern="1200" dirty="0" err="1">
                <a:solidFill>
                  <a:schemeClr val="tx1"/>
                </a:solidFill>
                <a:effectLst/>
                <a:ea typeface="+mn-ea"/>
                <a:cs typeface="+mn-cs"/>
              </a:rPr>
              <a:t>classified</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as</a:t>
            </a:r>
            <a:r>
              <a:rPr lang="it-IT" sz="1200" kern="1200" dirty="0">
                <a:solidFill>
                  <a:schemeClr val="tx1"/>
                </a:solidFill>
                <a:effectLst/>
                <a:ea typeface="+mn-ea"/>
                <a:cs typeface="+mn-cs"/>
              </a:rPr>
              <a:t> pattern A (</a:t>
            </a:r>
            <a:r>
              <a:rPr lang="it-IT" sz="1200" kern="1200" dirty="0" err="1">
                <a:solidFill>
                  <a:schemeClr val="tx1"/>
                </a:solidFill>
                <a:effectLst/>
                <a:ea typeface="+mn-ea"/>
                <a:cs typeface="+mn-cs"/>
              </a:rPr>
              <a:t>n</a:t>
            </a:r>
            <a:r>
              <a:rPr lang="it-IT" sz="1200" kern="1200" dirty="0">
                <a:solidFill>
                  <a:schemeClr val="tx1"/>
                </a:solidFill>
                <a:effectLst/>
                <a:ea typeface="+mn-ea"/>
                <a:cs typeface="+mn-cs"/>
              </a:rPr>
              <a:t> 􏰂 7) or pattern B (</a:t>
            </a:r>
            <a:r>
              <a:rPr lang="it-IT" sz="1200" kern="1200" dirty="0" err="1">
                <a:solidFill>
                  <a:schemeClr val="tx1"/>
                </a:solidFill>
                <a:effectLst/>
                <a:ea typeface="+mn-ea"/>
                <a:cs typeface="+mn-cs"/>
              </a:rPr>
              <a:t>n</a:t>
            </a:r>
            <a:r>
              <a:rPr lang="it-IT" sz="1200" kern="1200" dirty="0">
                <a:solidFill>
                  <a:schemeClr val="tx1"/>
                </a:solidFill>
                <a:effectLst/>
                <a:ea typeface="+mn-ea"/>
                <a:cs typeface="+mn-cs"/>
              </a:rPr>
              <a:t> 􏰂 5) </a:t>
            </a:r>
            <a:r>
              <a:rPr lang="it-IT" sz="1200" kern="1200" dirty="0" err="1">
                <a:solidFill>
                  <a:schemeClr val="tx1"/>
                </a:solidFill>
                <a:effectLst/>
                <a:ea typeface="+mn-ea"/>
                <a:cs typeface="+mn-cs"/>
              </a:rPr>
              <a:t>at</a:t>
            </a:r>
            <a:r>
              <a:rPr lang="it-IT" sz="1200" kern="1200" dirty="0">
                <a:solidFill>
                  <a:schemeClr val="tx1"/>
                </a:solidFill>
                <a:effectLst/>
                <a:ea typeface="+mn-ea"/>
                <a:cs typeface="+mn-cs"/>
              </a:rPr>
              <a:t> the start of the </a:t>
            </a:r>
            <a:r>
              <a:rPr lang="it-IT" sz="1200" kern="1200" dirty="0" err="1">
                <a:solidFill>
                  <a:schemeClr val="tx1"/>
                </a:solidFill>
                <a:effectLst/>
                <a:ea typeface="+mn-ea"/>
                <a:cs typeface="+mn-cs"/>
              </a:rPr>
              <a:t>diet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Individuals</a:t>
            </a:r>
            <a:r>
              <a:rPr lang="it-IT" sz="1200" kern="1200" dirty="0">
                <a:solidFill>
                  <a:schemeClr val="tx1"/>
                </a:solidFill>
                <a:effectLst/>
                <a:ea typeface="+mn-ea"/>
                <a:cs typeface="+mn-cs"/>
              </a:rPr>
              <a:t> with pattern A </a:t>
            </a:r>
            <a:r>
              <a:rPr lang="it-IT" sz="1200" kern="1200" dirty="0" err="1">
                <a:solidFill>
                  <a:schemeClr val="tx1"/>
                </a:solidFill>
                <a:effectLst/>
                <a:ea typeface="+mn-ea"/>
                <a:cs typeface="+mn-cs"/>
              </a:rPr>
              <a:t>have</a:t>
            </a:r>
            <a:r>
              <a:rPr lang="it-IT" sz="1200" kern="1200" dirty="0">
                <a:solidFill>
                  <a:schemeClr val="tx1"/>
                </a:solidFill>
                <a:effectLst/>
                <a:ea typeface="+mn-ea"/>
                <a:cs typeface="+mn-cs"/>
              </a:rPr>
              <a:t> a </a:t>
            </a:r>
            <a:r>
              <a:rPr lang="it-IT" sz="1200" kern="1200" dirty="0" err="1">
                <a:solidFill>
                  <a:schemeClr val="tx1"/>
                </a:solidFill>
                <a:effectLst/>
                <a:ea typeface="+mn-ea"/>
                <a:cs typeface="+mn-cs"/>
              </a:rPr>
              <a:t>predominance</a:t>
            </a:r>
            <a:r>
              <a:rPr lang="it-IT" sz="1200" kern="1200" dirty="0">
                <a:solidFill>
                  <a:schemeClr val="tx1"/>
                </a:solidFill>
                <a:effectLst/>
                <a:ea typeface="+mn-ea"/>
                <a:cs typeface="+mn-cs"/>
              </a:rPr>
              <a:t> of large LDL </a:t>
            </a:r>
            <a:r>
              <a:rPr lang="it-IT" sz="1200" kern="1200" dirty="0" err="1">
                <a:solidFill>
                  <a:schemeClr val="tx1"/>
                </a:solidFill>
                <a:effectLst/>
                <a:ea typeface="+mn-ea"/>
                <a:cs typeface="+mn-cs"/>
              </a:rPr>
              <a:t>particles</a:t>
            </a:r>
            <a:r>
              <a:rPr lang="it-IT" sz="1200" kern="1200" dirty="0">
                <a:solidFill>
                  <a:schemeClr val="tx1"/>
                </a:solidFill>
                <a:effectLst/>
                <a:ea typeface="+mn-ea"/>
                <a:cs typeface="+mn-cs"/>
              </a:rPr>
              <a:t> and </a:t>
            </a:r>
            <a:r>
              <a:rPr lang="it-IT" sz="1200" kern="1200" dirty="0" err="1">
                <a:solidFill>
                  <a:schemeClr val="tx1"/>
                </a:solidFill>
                <a:effectLst/>
                <a:ea typeface="+mn-ea"/>
                <a:cs typeface="+mn-cs"/>
              </a:rPr>
              <a:t>those</a:t>
            </a:r>
            <a:r>
              <a:rPr lang="it-IT" sz="1200" kern="1200" dirty="0">
                <a:solidFill>
                  <a:schemeClr val="tx1"/>
                </a:solidFill>
                <a:effectLst/>
                <a:ea typeface="+mn-ea"/>
                <a:cs typeface="+mn-cs"/>
              </a:rPr>
              <a:t> with pattern B </a:t>
            </a:r>
            <a:r>
              <a:rPr lang="it-IT" sz="1200" kern="1200" dirty="0" err="1">
                <a:solidFill>
                  <a:schemeClr val="tx1"/>
                </a:solidFill>
                <a:effectLst/>
                <a:ea typeface="+mn-ea"/>
                <a:cs typeface="+mn-cs"/>
              </a:rPr>
              <a:t>have</a:t>
            </a:r>
            <a:r>
              <a:rPr lang="it-IT" sz="1200" kern="1200" dirty="0">
                <a:solidFill>
                  <a:schemeClr val="tx1"/>
                </a:solidFill>
                <a:effectLst/>
                <a:ea typeface="+mn-ea"/>
                <a:cs typeface="+mn-cs"/>
              </a:rPr>
              <a:t> a </a:t>
            </a:r>
            <a:r>
              <a:rPr lang="it-IT" sz="1200" kern="1200" dirty="0" err="1">
                <a:solidFill>
                  <a:schemeClr val="tx1"/>
                </a:solidFill>
                <a:effectLst/>
                <a:ea typeface="+mn-ea"/>
                <a:cs typeface="+mn-cs"/>
              </a:rPr>
              <a:t>predominance</a:t>
            </a:r>
            <a:r>
              <a:rPr lang="it-IT" sz="1200" kern="1200" dirty="0">
                <a:solidFill>
                  <a:schemeClr val="tx1"/>
                </a:solidFill>
                <a:effectLst/>
                <a:ea typeface="+mn-ea"/>
                <a:cs typeface="+mn-cs"/>
              </a:rPr>
              <a:t> of </a:t>
            </a:r>
            <a:r>
              <a:rPr lang="it-IT" sz="1200" kern="1200" dirty="0" err="1">
                <a:solidFill>
                  <a:schemeClr val="tx1"/>
                </a:solidFill>
                <a:effectLst/>
                <a:ea typeface="+mn-ea"/>
                <a:cs typeface="+mn-cs"/>
              </a:rPr>
              <a:t>smaller</a:t>
            </a:r>
            <a:r>
              <a:rPr lang="it-IT" sz="1200" kern="1200" dirty="0">
                <a:solidFill>
                  <a:schemeClr val="tx1"/>
                </a:solidFill>
                <a:effectLst/>
                <a:ea typeface="+mn-ea"/>
                <a:cs typeface="+mn-cs"/>
              </a:rPr>
              <a:t> LDL </a:t>
            </a:r>
            <a:r>
              <a:rPr lang="it-IT" sz="1200" kern="1200" dirty="0" err="1">
                <a:solidFill>
                  <a:schemeClr val="tx1"/>
                </a:solidFill>
                <a:effectLst/>
                <a:ea typeface="+mn-ea"/>
                <a:cs typeface="+mn-cs"/>
              </a:rPr>
              <a:t>particles</a:t>
            </a:r>
            <a:r>
              <a:rPr lang="it-IT" sz="1200" kern="1200" dirty="0">
                <a:solidFill>
                  <a:schemeClr val="tx1"/>
                </a:solidFill>
                <a:effectLst/>
                <a:ea typeface="+mn-ea"/>
                <a:cs typeface="+mn-cs"/>
              </a:rPr>
              <a:t>. The </a:t>
            </a:r>
            <a:r>
              <a:rPr lang="it-IT" sz="1200" kern="1200" dirty="0" err="1">
                <a:solidFill>
                  <a:schemeClr val="tx1"/>
                </a:solidFill>
                <a:effectLst/>
                <a:ea typeface="+mn-ea"/>
                <a:cs typeface="+mn-cs"/>
              </a:rPr>
              <a:t>peak</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particle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diameter</a:t>
            </a:r>
            <a:r>
              <a:rPr lang="it-IT" sz="1200" kern="1200" dirty="0">
                <a:solidFill>
                  <a:schemeClr val="tx1"/>
                </a:solidFill>
                <a:effectLst/>
                <a:ea typeface="+mn-ea"/>
                <a:cs typeface="+mn-cs"/>
              </a:rPr>
              <a:t> for pattern B </a:t>
            </a:r>
            <a:r>
              <a:rPr lang="it-IT" sz="1200" kern="1200" dirty="0" err="1">
                <a:solidFill>
                  <a:schemeClr val="tx1"/>
                </a:solidFill>
                <a:effectLst/>
                <a:ea typeface="+mn-ea"/>
                <a:cs typeface="+mn-cs"/>
              </a:rPr>
              <a:t>is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usually</a:t>
            </a:r>
            <a:r>
              <a:rPr lang="it-IT" sz="1200" kern="1200" dirty="0">
                <a:solidFill>
                  <a:schemeClr val="tx1"/>
                </a:solidFill>
                <a:effectLst/>
                <a:ea typeface="+mn-ea"/>
                <a:cs typeface="+mn-cs"/>
              </a:rPr>
              <a:t> 􏰃25.5 nm. *</a:t>
            </a:r>
            <a:r>
              <a:rPr lang="it-IT" sz="1200" kern="1200" dirty="0" err="1">
                <a:solidFill>
                  <a:schemeClr val="tx1"/>
                </a:solidFill>
                <a:effectLst/>
                <a:ea typeface="+mn-ea"/>
                <a:cs typeface="+mn-cs"/>
              </a:rPr>
              <a:t>P</a:t>
            </a:r>
            <a:r>
              <a:rPr lang="it-IT" sz="1200" kern="1200" dirty="0">
                <a:solidFill>
                  <a:schemeClr val="tx1"/>
                </a:solidFill>
                <a:effectLst/>
                <a:ea typeface="+mn-ea"/>
                <a:cs typeface="+mn-cs"/>
              </a:rPr>
              <a:t> 􏰌 0.05 from </a:t>
            </a:r>
            <a:r>
              <a:rPr lang="it-IT" sz="1200" kern="1200" dirty="0" err="1">
                <a:solidFill>
                  <a:schemeClr val="tx1"/>
                </a:solidFill>
                <a:effectLst/>
                <a:ea typeface="+mn-ea"/>
                <a:cs typeface="+mn-cs"/>
              </a:rPr>
              <a:t>corresponding</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wk</a:t>
            </a:r>
            <a:r>
              <a:rPr lang="it-IT" sz="1200" kern="1200" dirty="0">
                <a:solidFill>
                  <a:schemeClr val="tx1"/>
                </a:solidFill>
                <a:effectLst/>
                <a:ea typeface="+mn-ea"/>
                <a:cs typeface="+mn-cs"/>
              </a:rPr>
              <a:t> 0 </a:t>
            </a:r>
            <a:r>
              <a:rPr lang="it-IT" sz="1200" kern="1200" dirty="0" err="1">
                <a:solidFill>
                  <a:schemeClr val="tx1"/>
                </a:solidFill>
                <a:effectLst/>
                <a:ea typeface="+mn-ea"/>
                <a:cs typeface="+mn-cs"/>
              </a:rPr>
              <a:t>value</a:t>
            </a:r>
            <a:r>
              <a:rPr lang="it-IT" sz="1200" kern="1200" dirty="0">
                <a:solidFill>
                  <a:schemeClr val="tx1"/>
                </a:solidFill>
                <a:effectLst/>
                <a:ea typeface="+mn-ea"/>
                <a:cs typeface="+mn-cs"/>
              </a:rPr>
              <a:t>. </a:t>
            </a:r>
            <a:endParaRPr lang="it-IT" dirty="0"/>
          </a:p>
          <a:p>
            <a:endParaRPr lang="it-IT" dirty="0"/>
          </a:p>
        </p:txBody>
      </p:sp>
      <p:sp>
        <p:nvSpPr>
          <p:cNvPr id="4" name="Segnaposto numero diapositiva 3"/>
          <p:cNvSpPr>
            <a:spLocks noGrp="1"/>
          </p:cNvSpPr>
          <p:nvPr>
            <p:ph type="sldNum" sz="quarter" idx="5"/>
          </p:nvPr>
        </p:nvSpPr>
        <p:spPr/>
        <p:txBody>
          <a:bodyPr/>
          <a:lstStyle/>
          <a:p>
            <a:fld id="{5EB66F8F-850A-B544-93D4-E4596D2E192D}" type="slidenum">
              <a:rPr lang="it-IT" smtClean="0"/>
              <a:t>72</a:t>
            </a:fld>
            <a:endParaRPr lang="it-IT"/>
          </a:p>
        </p:txBody>
      </p:sp>
    </p:spTree>
    <p:extLst>
      <p:ext uri="{BB962C8B-B14F-4D97-AF65-F5344CB8AC3E}">
        <p14:creationId xmlns:p14="http://schemas.microsoft.com/office/powerpoint/2010/main" val="268000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err="1">
                <a:solidFill>
                  <a:schemeClr val="tx1"/>
                </a:solidFill>
                <a:effectLst/>
                <a:ea typeface="+mn-ea"/>
                <a:cs typeface="+mn-cs"/>
              </a:rPr>
              <a:t>Proposed</a:t>
            </a:r>
            <a:r>
              <a:rPr lang="it-IT" sz="1200" kern="1200" dirty="0">
                <a:solidFill>
                  <a:schemeClr val="tx1"/>
                </a:solidFill>
                <a:effectLst/>
                <a:ea typeface="+mn-ea"/>
                <a:cs typeface="+mn-cs"/>
              </a:rPr>
              <a:t> model of </a:t>
            </a:r>
            <a:r>
              <a:rPr lang="it-IT" sz="1200" kern="1200" dirty="0" err="1">
                <a:solidFill>
                  <a:schemeClr val="tx1"/>
                </a:solidFill>
                <a:effectLst/>
                <a:ea typeface="+mn-ea"/>
                <a:cs typeface="+mn-cs"/>
              </a:rPr>
              <a:t>lipoprotein</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metabolism</a:t>
            </a:r>
            <a:r>
              <a:rPr lang="it-IT" sz="1200" kern="1200" dirty="0">
                <a:solidFill>
                  <a:schemeClr val="tx1"/>
                </a:solidFill>
                <a:effectLst/>
                <a:ea typeface="+mn-ea"/>
                <a:cs typeface="+mn-cs"/>
              </a:rPr>
              <a:t> with con- </a:t>
            </a:r>
            <a:r>
              <a:rPr lang="it-IT" sz="1200" kern="1200" dirty="0" err="1">
                <a:solidFill>
                  <a:schemeClr val="tx1"/>
                </a:solidFill>
                <a:effectLst/>
                <a:ea typeface="+mn-ea"/>
                <a:cs typeface="+mn-cs"/>
              </a:rPr>
              <a:t>sumption</a:t>
            </a:r>
            <a:r>
              <a:rPr lang="it-IT" sz="1200" kern="1200" dirty="0">
                <a:solidFill>
                  <a:schemeClr val="tx1"/>
                </a:solidFill>
                <a:effectLst/>
                <a:ea typeface="+mn-ea"/>
                <a:cs typeface="+mn-cs"/>
              </a:rPr>
              <a:t> of a VLCD </a:t>
            </a:r>
            <a:r>
              <a:rPr lang="it-IT" sz="1200" kern="1200" dirty="0" err="1">
                <a:solidFill>
                  <a:schemeClr val="tx1"/>
                </a:solidFill>
                <a:effectLst/>
                <a:ea typeface="+mn-ea"/>
                <a:cs typeface="+mn-cs"/>
              </a:rPr>
              <a:t>that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explains</a:t>
            </a:r>
            <a:r>
              <a:rPr lang="it-IT" sz="1200" kern="1200" dirty="0">
                <a:solidFill>
                  <a:schemeClr val="tx1"/>
                </a:solidFill>
                <a:effectLst/>
                <a:ea typeface="+mn-ea"/>
                <a:cs typeface="+mn-cs"/>
              </a:rPr>
              <a:t> the </a:t>
            </a:r>
            <a:r>
              <a:rPr lang="it-IT" sz="1200" kern="1200" dirty="0" err="1">
                <a:solidFill>
                  <a:schemeClr val="tx1"/>
                </a:solidFill>
                <a:effectLst/>
                <a:ea typeface="+mn-ea"/>
                <a:cs typeface="+mn-cs"/>
              </a:rPr>
              <a:t>observed</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decrease</a:t>
            </a:r>
            <a:r>
              <a:rPr lang="it-IT" sz="1200" kern="1200" dirty="0">
                <a:solidFill>
                  <a:schemeClr val="tx1"/>
                </a:solidFill>
                <a:effectLst/>
                <a:ea typeface="+mn-ea"/>
                <a:cs typeface="+mn-cs"/>
              </a:rPr>
              <a:t> in TAG, </a:t>
            </a:r>
            <a:r>
              <a:rPr lang="it-IT" sz="1200" kern="1200" dirty="0" err="1">
                <a:solidFill>
                  <a:schemeClr val="tx1"/>
                </a:solidFill>
                <a:effectLst/>
                <a:ea typeface="+mn-ea"/>
                <a:cs typeface="+mn-cs"/>
              </a:rPr>
              <a:t>increase</a:t>
            </a:r>
            <a:r>
              <a:rPr lang="it-IT" sz="1200" kern="1200" dirty="0">
                <a:solidFill>
                  <a:schemeClr val="tx1"/>
                </a:solidFill>
                <a:effectLst/>
                <a:ea typeface="+mn-ea"/>
                <a:cs typeface="+mn-cs"/>
              </a:rPr>
              <a:t> in HDL-C, and </a:t>
            </a:r>
            <a:r>
              <a:rPr lang="it-IT" sz="1200" kern="1200" dirty="0" err="1">
                <a:solidFill>
                  <a:schemeClr val="tx1"/>
                </a:solidFill>
                <a:effectLst/>
                <a:ea typeface="+mn-ea"/>
                <a:cs typeface="+mn-cs"/>
              </a:rPr>
              <a:t>redistribution</a:t>
            </a:r>
            <a:r>
              <a:rPr lang="it-IT" sz="1200" kern="1200" dirty="0">
                <a:solidFill>
                  <a:schemeClr val="tx1"/>
                </a:solidFill>
                <a:effectLst/>
                <a:ea typeface="+mn-ea"/>
                <a:cs typeface="+mn-cs"/>
              </a:rPr>
              <a:t> of LDL to a </a:t>
            </a:r>
            <a:r>
              <a:rPr lang="it-IT" sz="1200" kern="1200" dirty="0" err="1">
                <a:solidFill>
                  <a:schemeClr val="tx1"/>
                </a:solidFill>
                <a:effectLst/>
                <a:ea typeface="+mn-ea"/>
                <a:cs typeface="+mn-cs"/>
              </a:rPr>
              <a:t>larger</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particle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size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Paths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upregulated</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during</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consumption</a:t>
            </a:r>
            <a:r>
              <a:rPr lang="it-IT" sz="1200" kern="1200" dirty="0">
                <a:solidFill>
                  <a:schemeClr val="tx1"/>
                </a:solidFill>
                <a:effectLst/>
                <a:ea typeface="+mn-ea"/>
                <a:cs typeface="+mn-cs"/>
              </a:rPr>
              <a:t> of a VLCD are </a:t>
            </a:r>
            <a:r>
              <a:rPr lang="it-IT" sz="1200" kern="1200" dirty="0" err="1">
                <a:solidFill>
                  <a:schemeClr val="tx1"/>
                </a:solidFill>
                <a:effectLst/>
                <a:ea typeface="+mn-ea"/>
                <a:cs typeface="+mn-cs"/>
              </a:rPr>
              <a:t>represented</a:t>
            </a:r>
            <a:r>
              <a:rPr lang="it-IT" sz="1200" kern="1200" dirty="0">
                <a:solidFill>
                  <a:schemeClr val="tx1"/>
                </a:solidFill>
                <a:effectLst/>
                <a:ea typeface="+mn-ea"/>
                <a:cs typeface="+mn-cs"/>
              </a:rPr>
              <a:t> by </a:t>
            </a:r>
            <a:r>
              <a:rPr lang="it-IT" sz="1200" kern="1200" dirty="0" err="1">
                <a:solidFill>
                  <a:schemeClr val="tx1"/>
                </a:solidFill>
                <a:effectLst/>
                <a:ea typeface="+mn-ea"/>
                <a:cs typeface="+mn-cs"/>
              </a:rPr>
              <a:t>solid</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lines</a:t>
            </a:r>
            <a:r>
              <a:rPr lang="it-IT" sz="1200" kern="1200" dirty="0">
                <a:solidFill>
                  <a:schemeClr val="tx1"/>
                </a:solidFill>
                <a:effectLst/>
                <a:ea typeface="+mn-ea"/>
                <a:cs typeface="+mn-cs"/>
              </a:rPr>
              <a:t> and </a:t>
            </a:r>
            <a:r>
              <a:rPr lang="it-IT" sz="1200" kern="1200" dirty="0" err="1">
                <a:solidFill>
                  <a:schemeClr val="tx1"/>
                </a:solidFill>
                <a:effectLst/>
                <a:ea typeface="+mn-ea"/>
                <a:cs typeface="+mn-cs"/>
              </a:rPr>
              <a:t>those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downregulated</a:t>
            </a:r>
            <a:r>
              <a:rPr lang="it-IT" sz="1200" kern="1200" dirty="0">
                <a:solidFill>
                  <a:schemeClr val="tx1"/>
                </a:solidFill>
                <a:effectLst/>
                <a:ea typeface="+mn-ea"/>
                <a:cs typeface="+mn-cs"/>
              </a:rPr>
              <a:t> by </a:t>
            </a:r>
            <a:r>
              <a:rPr lang="it-IT" sz="1200" kern="1200" dirty="0" err="1">
                <a:solidFill>
                  <a:schemeClr val="tx1"/>
                </a:solidFill>
                <a:effectLst/>
                <a:ea typeface="+mn-ea"/>
                <a:cs typeface="+mn-cs"/>
              </a:rPr>
              <a:t>dashed</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lines</a:t>
            </a:r>
            <a:r>
              <a:rPr lang="it-IT" sz="1200" kern="1200" dirty="0">
                <a:solidFill>
                  <a:schemeClr val="tx1"/>
                </a:solidFill>
                <a:effectLst/>
                <a:ea typeface="+mn-ea"/>
                <a:cs typeface="+mn-cs"/>
              </a:rPr>
              <a:t>. </a:t>
            </a:r>
            <a:endParaRPr lang="it-IT" dirty="0"/>
          </a:p>
          <a:p>
            <a:endParaRPr lang="en-US" dirty="0"/>
          </a:p>
        </p:txBody>
      </p:sp>
      <p:sp>
        <p:nvSpPr>
          <p:cNvPr id="4" name="Segnaposto numero diapositiva 3"/>
          <p:cNvSpPr>
            <a:spLocks noGrp="1"/>
          </p:cNvSpPr>
          <p:nvPr>
            <p:ph type="sldNum" sz="quarter" idx="5"/>
          </p:nvPr>
        </p:nvSpPr>
        <p:spPr/>
        <p:txBody>
          <a:bodyPr/>
          <a:lstStyle/>
          <a:p>
            <a:fld id="{5EB66F8F-850A-B544-93D4-E4596D2E192D}" type="slidenum">
              <a:rPr lang="it-IT" smtClean="0"/>
              <a:t>73</a:t>
            </a:fld>
            <a:endParaRPr lang="it-IT"/>
          </a:p>
        </p:txBody>
      </p:sp>
    </p:spTree>
    <p:extLst>
      <p:ext uri="{BB962C8B-B14F-4D97-AF65-F5344CB8AC3E}">
        <p14:creationId xmlns:p14="http://schemas.microsoft.com/office/powerpoint/2010/main" val="3335656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EB66F8F-850A-B544-93D4-E4596D2E192D}" type="slidenum">
              <a:rPr lang="it-IT" smtClean="0"/>
              <a:t>82</a:t>
            </a:fld>
            <a:endParaRPr lang="it-IT"/>
          </a:p>
        </p:txBody>
      </p:sp>
    </p:spTree>
    <p:extLst>
      <p:ext uri="{BB962C8B-B14F-4D97-AF65-F5344CB8AC3E}">
        <p14:creationId xmlns:p14="http://schemas.microsoft.com/office/powerpoint/2010/main" val="806052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endParaRPr lang="en-US" dirty="0"/>
          </a:p>
        </p:txBody>
      </p:sp>
      <p:sp>
        <p:nvSpPr>
          <p:cNvPr id="4" name="Segnaposto numero diapositiva 3"/>
          <p:cNvSpPr>
            <a:spLocks noGrp="1"/>
          </p:cNvSpPr>
          <p:nvPr>
            <p:ph type="sldNum" sz="quarter" idx="5"/>
          </p:nvPr>
        </p:nvSpPr>
        <p:spPr/>
        <p:txBody>
          <a:bodyPr/>
          <a:lstStyle/>
          <a:p>
            <a:fld id="{5EB66F8F-850A-B544-93D4-E4596D2E192D}" type="slidenum">
              <a:rPr lang="it-IT" smtClean="0"/>
              <a:t>85</a:t>
            </a:fld>
            <a:endParaRPr lang="it-IT"/>
          </a:p>
        </p:txBody>
      </p:sp>
    </p:spTree>
    <p:extLst>
      <p:ext uri="{BB962C8B-B14F-4D97-AF65-F5344CB8AC3E}">
        <p14:creationId xmlns:p14="http://schemas.microsoft.com/office/powerpoint/2010/main" val="3184693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0A278057-27CF-214C-A4E8-41563DC836C7}" type="slidenum">
              <a:rPr lang="it-IT" smtClean="0"/>
              <a:t>91</a:t>
            </a:fld>
            <a:endParaRPr lang="it-IT"/>
          </a:p>
        </p:txBody>
      </p:sp>
    </p:spTree>
    <p:extLst>
      <p:ext uri="{BB962C8B-B14F-4D97-AF65-F5344CB8AC3E}">
        <p14:creationId xmlns:p14="http://schemas.microsoft.com/office/powerpoint/2010/main" val="2467936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VESALIO </a:t>
            </a:r>
            <a:r>
              <a:rPr lang="it-IT" b="0" i="1" u="none" strike="noStrike" dirty="0">
                <a:solidFill>
                  <a:srgbClr val="484F59"/>
                </a:solidFill>
                <a:effectLst/>
                <a:latin typeface="Arial" panose="020B0604020202020204" pitchFamily="34" charset="0"/>
              </a:rPr>
              <a:t>De </a:t>
            </a:r>
            <a:r>
              <a:rPr lang="it-IT" b="0" i="1" u="none" strike="noStrike" dirty="0" err="1">
                <a:solidFill>
                  <a:srgbClr val="484F59"/>
                </a:solidFill>
                <a:effectLst/>
                <a:latin typeface="Arial" panose="020B0604020202020204" pitchFamily="34" charset="0"/>
              </a:rPr>
              <a:t>humani</a:t>
            </a:r>
            <a:r>
              <a:rPr lang="it-IT" b="0" i="1" u="none" strike="noStrike" dirty="0">
                <a:solidFill>
                  <a:srgbClr val="484F59"/>
                </a:solidFill>
                <a:effectLst/>
                <a:latin typeface="Arial" panose="020B0604020202020204" pitchFamily="34" charset="0"/>
              </a:rPr>
              <a:t> </a:t>
            </a:r>
            <a:r>
              <a:rPr lang="it-IT" b="0" i="1" u="none" strike="noStrike" dirty="0" err="1">
                <a:solidFill>
                  <a:srgbClr val="484F59"/>
                </a:solidFill>
                <a:effectLst/>
                <a:latin typeface="Arial" panose="020B0604020202020204" pitchFamily="34" charset="0"/>
              </a:rPr>
              <a:t>corporis</a:t>
            </a:r>
            <a:r>
              <a:rPr lang="it-IT" b="0" i="1" u="none" strike="noStrike" dirty="0">
                <a:solidFill>
                  <a:srgbClr val="484F59"/>
                </a:solidFill>
                <a:effectLst/>
                <a:latin typeface="Arial" panose="020B0604020202020204" pitchFamily="34" charset="0"/>
              </a:rPr>
              <a:t> </a:t>
            </a:r>
            <a:r>
              <a:rPr lang="it-IT" b="0" i="1" u="none" strike="noStrike" dirty="0" err="1">
                <a:solidFill>
                  <a:srgbClr val="484F59"/>
                </a:solidFill>
                <a:effectLst/>
                <a:latin typeface="Arial" panose="020B0604020202020204" pitchFamily="34" charset="0"/>
              </a:rPr>
              <a:t>fabrica</a:t>
            </a:r>
            <a:r>
              <a:rPr lang="it-IT" b="0" i="0" u="none" strike="noStrike" dirty="0">
                <a:solidFill>
                  <a:srgbClr val="484F59"/>
                </a:solidFill>
                <a:effectLst/>
                <a:latin typeface="Arial" panose="020B0604020202020204" pitchFamily="34" charset="0"/>
              </a:rPr>
              <a:t> (1543)</a:t>
            </a:r>
            <a:r>
              <a:rPr lang="en-US" dirty="0"/>
              <a:t>   COPERNICO</a:t>
            </a:r>
          </a:p>
          <a:p>
            <a:r>
              <a:rPr lang="en-US" dirty="0"/>
              <a:t>HARVEY GALILEO</a:t>
            </a:r>
          </a:p>
          <a:p>
            <a:endParaRPr lang="en-US" dirty="0"/>
          </a:p>
          <a:p>
            <a:r>
              <a:rPr lang="it-IT" b="0" i="0" u="none" strike="noStrike" dirty="0">
                <a:solidFill>
                  <a:srgbClr val="484F59"/>
                </a:solidFill>
                <a:effectLst/>
                <a:latin typeface="Arial" panose="020B0604020202020204" pitchFamily="34" charset="0"/>
              </a:rPr>
              <a:t>Il Teatro Anatomico, completato nel 1595, è il primo esempio al mondo di struttura permanente creata per l’insegnamento dell’anatomia attraverso la dissezione di cadaveri.</a:t>
            </a:r>
            <a:endParaRPr lang="en-US" dirty="0"/>
          </a:p>
        </p:txBody>
      </p:sp>
      <p:sp>
        <p:nvSpPr>
          <p:cNvPr id="4" name="Segnaposto numero diapositiva 3"/>
          <p:cNvSpPr>
            <a:spLocks noGrp="1"/>
          </p:cNvSpPr>
          <p:nvPr>
            <p:ph type="sldNum" sz="quarter" idx="5"/>
          </p:nvPr>
        </p:nvSpPr>
        <p:spPr/>
        <p:txBody>
          <a:bodyPr/>
          <a:lstStyle/>
          <a:p>
            <a:fld id="{F6800365-0C45-C245-AE2E-F5795DE182A0}" type="slidenum">
              <a:rPr lang="en-US" smtClean="0"/>
              <a:pPr/>
              <a:t>2</a:t>
            </a:fld>
            <a:endParaRPr lang="en-US" dirty="0"/>
          </a:p>
        </p:txBody>
      </p:sp>
    </p:spTree>
    <p:extLst>
      <p:ext uri="{BB962C8B-B14F-4D97-AF65-F5344CB8AC3E}">
        <p14:creationId xmlns:p14="http://schemas.microsoft.com/office/powerpoint/2010/main" val="3748793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dirty="0" err="1"/>
              <a:t>Vilhajalmur</a:t>
            </a:r>
            <a:r>
              <a:rPr lang="en-GB" sz="1200" dirty="0"/>
              <a:t> Stefansson ed Eugene DuBois</a:t>
            </a:r>
            <a:endParaRPr lang="it-IT" dirty="0"/>
          </a:p>
        </p:txBody>
      </p:sp>
      <p:sp>
        <p:nvSpPr>
          <p:cNvPr id="4" name="Segnaposto numero diapositiva 3"/>
          <p:cNvSpPr>
            <a:spLocks noGrp="1"/>
          </p:cNvSpPr>
          <p:nvPr>
            <p:ph type="sldNum" sz="quarter" idx="5"/>
          </p:nvPr>
        </p:nvSpPr>
        <p:spPr/>
        <p:txBody>
          <a:bodyPr/>
          <a:lstStyle/>
          <a:p>
            <a:fld id="{5EB66F8F-850A-B544-93D4-E4596D2E192D}" type="slidenum">
              <a:rPr lang="it-IT" smtClean="0"/>
              <a:t>14</a:t>
            </a:fld>
            <a:endParaRPr lang="it-IT"/>
          </a:p>
        </p:txBody>
      </p:sp>
    </p:spTree>
    <p:extLst>
      <p:ext uri="{BB962C8B-B14F-4D97-AF65-F5344CB8AC3E}">
        <p14:creationId xmlns:p14="http://schemas.microsoft.com/office/powerpoint/2010/main" val="431379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HMGCoA</a:t>
            </a:r>
            <a:r>
              <a:rPr lang="it-IT" dirty="0"/>
              <a:t> </a:t>
            </a:r>
            <a:r>
              <a:rPr lang="it-IT" dirty="0" err="1"/>
              <a:t>syntasi</a:t>
            </a:r>
            <a:r>
              <a:rPr lang="it-IT" dirty="0"/>
              <a:t>= </a:t>
            </a:r>
            <a:r>
              <a:rPr lang="it-IT" dirty="0" err="1"/>
              <a:t>acetil-CoA</a:t>
            </a:r>
            <a:r>
              <a:rPr lang="it-IT" dirty="0"/>
              <a:t> + H2O + </a:t>
            </a:r>
            <a:r>
              <a:rPr lang="it-IT" dirty="0" err="1"/>
              <a:t>acetoacetil-CoA</a:t>
            </a:r>
            <a:r>
              <a:rPr lang="it-IT" dirty="0"/>
              <a:t> ⇄ (</a:t>
            </a:r>
            <a:r>
              <a:rPr lang="it-IT" dirty="0" err="1"/>
              <a:t>S</a:t>
            </a:r>
            <a:r>
              <a:rPr lang="it-IT" dirty="0"/>
              <a:t>)-3-idrossi-3-metilglutaril-CoA + </a:t>
            </a:r>
            <a:r>
              <a:rPr lang="it-IT" dirty="0" err="1"/>
              <a:t>CoA</a:t>
            </a:r>
            <a:endParaRPr lang="it-IT" dirty="0"/>
          </a:p>
          <a:p>
            <a:endParaRPr lang="it-IT" dirty="0"/>
          </a:p>
          <a:p>
            <a:r>
              <a:rPr lang="it-IT" dirty="0"/>
              <a:t>l fattore di trascrizione colesterolo-sensibile SREBP (</a:t>
            </a:r>
            <a:r>
              <a:rPr lang="it-IT" dirty="0" err="1"/>
              <a:t>sterol</a:t>
            </a:r>
            <a:r>
              <a:rPr lang="it-IT" dirty="0"/>
              <a:t> </a:t>
            </a:r>
            <a:r>
              <a:rPr lang="it-IT" dirty="0" err="1"/>
              <a:t>regulatory</a:t>
            </a:r>
            <a:r>
              <a:rPr lang="it-IT" dirty="0"/>
              <a:t> </a:t>
            </a:r>
            <a:r>
              <a:rPr lang="it-IT" dirty="0" err="1"/>
              <a:t>element</a:t>
            </a:r>
            <a:r>
              <a:rPr lang="it-IT" dirty="0"/>
              <a:t> </a:t>
            </a:r>
            <a:r>
              <a:rPr lang="it-IT" dirty="0" err="1"/>
              <a:t>binding</a:t>
            </a:r>
            <a:r>
              <a:rPr lang="it-IT" dirty="0"/>
              <a:t> </a:t>
            </a:r>
            <a:r>
              <a:rPr lang="it-IT" dirty="0" err="1"/>
              <a:t>protein</a:t>
            </a:r>
            <a:r>
              <a:rPr lang="it-IT" dirty="0"/>
              <a:t>).[10][11] In condizioni di abbondanza di colesterolo, SREBP è presente nella membrana del reticolo endoplasmatico in forma inattiva, ovvero complessata con la proteina SCAP (SREBP </a:t>
            </a:r>
            <a:r>
              <a:rPr lang="it-IT" dirty="0" err="1"/>
              <a:t>cleavage-activating</a:t>
            </a:r>
            <a:r>
              <a:rPr lang="it-IT" dirty="0"/>
              <a:t> </a:t>
            </a:r>
            <a:r>
              <a:rPr lang="it-IT" dirty="0" err="1"/>
              <a:t>protein</a:t>
            </a:r>
            <a:r>
              <a:rPr lang="it-IT" dirty="0"/>
              <a:t>, proteina contenente uno </a:t>
            </a:r>
            <a:r>
              <a:rPr lang="it-IT" dirty="0" err="1"/>
              <a:t>sterol-sensing</a:t>
            </a:r>
            <a:r>
              <a:rPr lang="it-IT" dirty="0"/>
              <a:t> domain), a sua volta legata alla proteina </a:t>
            </a:r>
            <a:r>
              <a:rPr lang="it-IT" dirty="0" err="1"/>
              <a:t>Insig</a:t>
            </a:r>
            <a:r>
              <a:rPr lang="it-IT" dirty="0"/>
              <a:t>, formando il complesso SREBP-SCAP-</a:t>
            </a:r>
            <a:r>
              <a:rPr lang="it-IT" dirty="0" err="1"/>
              <a:t>Insig</a:t>
            </a:r>
            <a:r>
              <a:rPr lang="it-IT" dirty="0"/>
              <a:t>, privo di attività. Al contrario, in stato di carenza di colesterolo, il complesso SREBP-SCAP si sgancia da </a:t>
            </a:r>
            <a:r>
              <a:rPr lang="it-IT" dirty="0" err="1"/>
              <a:t>Insig</a:t>
            </a:r>
            <a:r>
              <a:rPr lang="it-IT" dirty="0"/>
              <a:t> e passa nel Golgi. Qui SREBP viene scisso (proteolisi) dagli enzimi di membrana S1P (Site-1 </a:t>
            </a:r>
            <a:r>
              <a:rPr lang="it-IT" dirty="0" err="1"/>
              <a:t>protease</a:t>
            </a:r>
            <a:r>
              <a:rPr lang="it-IT" dirty="0"/>
              <a:t>) e S2P (Site-2 </a:t>
            </a:r>
            <a:r>
              <a:rPr lang="it-IT" dirty="0" err="1"/>
              <a:t>protease</a:t>
            </a:r>
            <a:r>
              <a:rPr lang="it-IT" dirty="0"/>
              <a:t>), con la liberazione di un suo frammento attivo. Il frammento attivo di SREBP passa nel nucleo cellulare, dove si lega alla sequenza di riconoscimento SRE (</a:t>
            </a:r>
            <a:r>
              <a:rPr lang="it-IT" dirty="0" err="1"/>
              <a:t>sterol</a:t>
            </a:r>
            <a:r>
              <a:rPr lang="it-IT" dirty="0"/>
              <a:t> </a:t>
            </a:r>
            <a:r>
              <a:rPr lang="it-IT" dirty="0" err="1"/>
              <a:t>regulatory</a:t>
            </a:r>
            <a:r>
              <a:rPr lang="it-IT" dirty="0"/>
              <a:t> </a:t>
            </a:r>
            <a:r>
              <a:rPr lang="it-IT" dirty="0" err="1"/>
              <a:t>element</a:t>
            </a:r>
            <a:r>
              <a:rPr lang="it-IT" dirty="0"/>
              <a:t>) presente nei geni coinvolti nel metabolismo lipidico. In questo modo vengono regolati più di venti geni chiave per la sintesi del colesterolo (SREBP-2) e degli acidi grassi (SREBP-1), nonché del recettore delle LDL (LDLR). E DELLA SINTESI DEL HMGCOA REDUTTASI</a:t>
            </a:r>
          </a:p>
        </p:txBody>
      </p:sp>
      <p:sp>
        <p:nvSpPr>
          <p:cNvPr id="4" name="Segnaposto numero diapositiva 3"/>
          <p:cNvSpPr>
            <a:spLocks noGrp="1"/>
          </p:cNvSpPr>
          <p:nvPr>
            <p:ph type="sldNum" sz="quarter" idx="5"/>
          </p:nvPr>
        </p:nvSpPr>
        <p:spPr/>
        <p:txBody>
          <a:bodyPr/>
          <a:lstStyle/>
          <a:p>
            <a:fld id="{5EB66F8F-850A-B544-93D4-E4596D2E192D}" type="slidenum">
              <a:rPr lang="it-IT" smtClean="0"/>
              <a:t>21</a:t>
            </a:fld>
            <a:endParaRPr lang="it-IT"/>
          </a:p>
        </p:txBody>
      </p:sp>
    </p:spTree>
    <p:extLst>
      <p:ext uri="{BB962C8B-B14F-4D97-AF65-F5344CB8AC3E}">
        <p14:creationId xmlns:p14="http://schemas.microsoft.com/office/powerpoint/2010/main" val="2257612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err="1">
                <a:solidFill>
                  <a:schemeClr val="tx1"/>
                </a:solidFill>
                <a:effectLst/>
                <a:ea typeface="+mn-ea"/>
                <a:cs typeface="+mn-cs"/>
              </a:rPr>
              <a:t>Ketone</a:t>
            </a:r>
            <a:r>
              <a:rPr lang="it-IT" sz="1200" kern="1200" dirty="0">
                <a:solidFill>
                  <a:schemeClr val="tx1"/>
                </a:solidFill>
                <a:effectLst/>
                <a:ea typeface="+mn-ea"/>
                <a:cs typeface="+mn-cs"/>
              </a:rPr>
              <a:t> body </a:t>
            </a:r>
            <a:r>
              <a:rPr lang="it-IT" sz="1200" kern="1200" dirty="0" err="1">
                <a:solidFill>
                  <a:schemeClr val="tx1"/>
                </a:solidFill>
                <a:effectLst/>
                <a:ea typeface="+mn-ea"/>
                <a:cs typeface="+mn-cs"/>
              </a:rPr>
              <a:t>metabolism</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is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integrated</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through</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mitochondrial</a:t>
            </a:r>
            <a:r>
              <a:rPr lang="it-IT" sz="1200" kern="1200" dirty="0">
                <a:solidFill>
                  <a:schemeClr val="tx1"/>
                </a:solidFill>
                <a:effectLst/>
                <a:ea typeface="+mn-ea"/>
                <a:cs typeface="+mn-cs"/>
              </a:rPr>
              <a:t> and </a:t>
            </a:r>
            <a:r>
              <a:rPr lang="it-IT" sz="1200" kern="1200" dirty="0" err="1">
                <a:solidFill>
                  <a:schemeClr val="tx1"/>
                </a:solidFill>
                <a:effectLst/>
                <a:ea typeface="+mn-ea"/>
                <a:cs typeface="+mn-cs"/>
              </a:rPr>
              <a:t>cytoplasmic</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metabolic</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path</a:t>
            </a:r>
            <a:r>
              <a:rPr lang="it-IT" sz="1200" kern="1200" dirty="0">
                <a:solidFill>
                  <a:schemeClr val="tx1"/>
                </a:solidFill>
                <a:effectLst/>
                <a:ea typeface="+mn-ea"/>
                <a:cs typeface="+mn-cs"/>
              </a:rPr>
              <a:t>- ways. </a:t>
            </a:r>
            <a:r>
              <a:rPr lang="it-IT" sz="1200" kern="1200" dirty="0" err="1">
                <a:solidFill>
                  <a:schemeClr val="tx1"/>
                </a:solidFill>
                <a:effectLst/>
                <a:ea typeface="+mn-ea"/>
                <a:cs typeface="+mn-cs"/>
              </a:rPr>
              <a:t>Cytoplasmic</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lipogenesis</a:t>
            </a:r>
            <a:r>
              <a:rPr lang="it-IT" sz="1200" kern="1200" dirty="0">
                <a:solidFill>
                  <a:schemeClr val="tx1"/>
                </a:solidFill>
                <a:effectLst/>
                <a:ea typeface="+mn-ea"/>
                <a:cs typeface="+mn-cs"/>
              </a:rPr>
              <a:t> and </a:t>
            </a:r>
            <a:r>
              <a:rPr lang="it-IT" sz="1200" kern="1200" dirty="0" err="1">
                <a:solidFill>
                  <a:schemeClr val="tx1"/>
                </a:solidFill>
                <a:effectLst/>
                <a:ea typeface="+mn-ea"/>
                <a:cs typeface="+mn-cs"/>
              </a:rPr>
              <a:t>cholesterol</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synthesis</a:t>
            </a:r>
            <a:r>
              <a:rPr lang="it-IT" sz="1200" kern="1200" dirty="0">
                <a:solidFill>
                  <a:schemeClr val="tx1"/>
                </a:solidFill>
                <a:effectLst/>
                <a:ea typeface="+mn-ea"/>
                <a:cs typeface="+mn-cs"/>
              </a:rPr>
              <a:t> are </a:t>
            </a:r>
            <a:r>
              <a:rPr lang="it-IT" sz="1200" kern="1200" dirty="0" err="1">
                <a:solidFill>
                  <a:schemeClr val="tx1"/>
                </a:solidFill>
                <a:effectLst/>
                <a:ea typeface="+mn-ea"/>
                <a:cs typeface="+mn-cs"/>
              </a:rPr>
              <a:t>nonoxidative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metabolic</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fates</a:t>
            </a:r>
            <a:r>
              <a:rPr lang="it-IT" sz="1200" kern="1200" dirty="0">
                <a:solidFill>
                  <a:schemeClr val="tx1"/>
                </a:solidFill>
                <a:effectLst/>
                <a:ea typeface="+mn-ea"/>
                <a:cs typeface="+mn-cs"/>
              </a:rPr>
              <a:t> of </a:t>
            </a:r>
            <a:r>
              <a:rPr lang="it-IT" sz="1200" kern="1200" dirty="0" err="1">
                <a:solidFill>
                  <a:schemeClr val="tx1"/>
                </a:solidFill>
                <a:effectLst/>
                <a:ea typeface="+mn-ea"/>
                <a:cs typeface="+mn-cs"/>
              </a:rPr>
              <a:t>ketone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bodies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mThiolase</a:t>
            </a:r>
            <a:r>
              <a:rPr lang="it-IT" sz="1200" kern="1200" dirty="0">
                <a:solidFill>
                  <a:schemeClr val="tx1"/>
                </a:solidFill>
                <a:effectLst/>
                <a:ea typeface="+mn-ea"/>
                <a:cs typeface="+mn-cs"/>
              </a:rPr>
              <a:t> or </a:t>
            </a:r>
            <a:r>
              <a:rPr lang="it-IT" sz="1200" kern="1200" dirty="0" err="1">
                <a:solidFill>
                  <a:schemeClr val="tx1"/>
                </a:solidFill>
                <a:effectLst/>
                <a:ea typeface="+mn-ea"/>
                <a:cs typeface="+mn-cs"/>
              </a:rPr>
              <a:t>cytosolic</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thiolase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cThiolase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activity</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is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encoded</a:t>
            </a:r>
            <a:r>
              <a:rPr lang="it-IT" sz="1200" kern="1200" dirty="0">
                <a:solidFill>
                  <a:schemeClr val="tx1"/>
                </a:solidFill>
                <a:effectLst/>
                <a:ea typeface="+mn-ea"/>
                <a:cs typeface="+mn-cs"/>
              </a:rPr>
              <a:t> by </a:t>
            </a:r>
            <a:r>
              <a:rPr lang="it-IT" sz="1200" kern="1200" dirty="0" err="1">
                <a:solidFill>
                  <a:schemeClr val="tx1"/>
                </a:solidFill>
                <a:effectLst/>
                <a:ea typeface="+mn-ea"/>
                <a:cs typeface="+mn-cs"/>
              </a:rPr>
              <a:t>at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least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six</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genes</a:t>
            </a:r>
            <a:r>
              <a:rPr lang="it-IT" sz="1200" kern="1200" dirty="0">
                <a:solidFill>
                  <a:schemeClr val="tx1"/>
                </a:solidFill>
                <a:effectLst/>
                <a:ea typeface="+mn-ea"/>
                <a:cs typeface="+mn-cs"/>
              </a:rPr>
              <a:t>: ACAA1, ACAA2 (</a:t>
            </a:r>
            <a:r>
              <a:rPr lang="it-IT" sz="1200" kern="1200" dirty="0" err="1">
                <a:solidFill>
                  <a:schemeClr val="tx1"/>
                </a:solidFill>
                <a:effectLst/>
                <a:ea typeface="+mn-ea"/>
                <a:cs typeface="+mn-cs"/>
              </a:rPr>
              <a:t>encoding</a:t>
            </a:r>
            <a:r>
              <a:rPr lang="it-IT" sz="1200" kern="1200" dirty="0">
                <a:solidFill>
                  <a:schemeClr val="tx1"/>
                </a:solidFill>
                <a:effectLst/>
                <a:ea typeface="+mn-ea"/>
                <a:cs typeface="+mn-cs"/>
              </a:rPr>
              <a:t> an </a:t>
            </a:r>
            <a:r>
              <a:rPr lang="it-IT" sz="1200" kern="1200" dirty="0" err="1">
                <a:solidFill>
                  <a:schemeClr val="tx1"/>
                </a:solidFill>
                <a:effectLst/>
                <a:ea typeface="+mn-ea"/>
                <a:cs typeface="+mn-cs"/>
              </a:rPr>
              <a:t>enzyme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known</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as</a:t>
            </a:r>
            <a:r>
              <a:rPr lang="it-IT" sz="1200" kern="1200" dirty="0">
                <a:solidFill>
                  <a:schemeClr val="tx1"/>
                </a:solidFill>
                <a:effectLst/>
                <a:ea typeface="+mn-ea"/>
                <a:cs typeface="+mn-cs"/>
              </a:rPr>
              <a:t> T1 or CT), ACAT1 (</a:t>
            </a:r>
            <a:r>
              <a:rPr lang="it-IT" sz="1200" kern="1200" dirty="0" err="1">
                <a:solidFill>
                  <a:schemeClr val="tx1"/>
                </a:solidFill>
                <a:effectLst/>
                <a:ea typeface="+mn-ea"/>
                <a:cs typeface="+mn-cs"/>
              </a:rPr>
              <a:t>encoding</a:t>
            </a:r>
            <a:r>
              <a:rPr lang="it-IT" sz="1200" kern="1200" dirty="0">
                <a:solidFill>
                  <a:schemeClr val="tx1"/>
                </a:solidFill>
                <a:effectLst/>
                <a:ea typeface="+mn-ea"/>
                <a:cs typeface="+mn-cs"/>
              </a:rPr>
              <a:t> T2), ACAT2, HADHA, and HADHB. ACSS2, </a:t>
            </a:r>
            <a:r>
              <a:rPr lang="it-IT" sz="1200" kern="1200" dirty="0" err="1">
                <a:solidFill>
                  <a:schemeClr val="tx1"/>
                </a:solidFill>
                <a:effectLst/>
                <a:ea typeface="+mn-ea"/>
                <a:cs typeface="+mn-cs"/>
              </a:rPr>
              <a:t>acetyl</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CoA</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synthetase</a:t>
            </a:r>
            <a:r>
              <a:rPr lang="it-IT" sz="1200" kern="1200" dirty="0">
                <a:solidFill>
                  <a:schemeClr val="tx1"/>
                </a:solidFill>
                <a:effectLst/>
                <a:ea typeface="+mn-ea"/>
                <a:cs typeface="+mn-cs"/>
              </a:rPr>
              <a:t> 2 (</a:t>
            </a:r>
            <a:r>
              <a:rPr lang="it-IT" sz="1200" kern="1200" dirty="0" err="1">
                <a:solidFill>
                  <a:schemeClr val="tx1"/>
                </a:solidFill>
                <a:effectLst/>
                <a:ea typeface="+mn-ea"/>
                <a:cs typeface="+mn-cs"/>
              </a:rPr>
              <a:t>cytoplasmic</a:t>
            </a:r>
            <a:r>
              <a:rPr lang="it-IT" sz="1200" kern="1200" dirty="0">
                <a:solidFill>
                  <a:schemeClr val="tx1"/>
                </a:solidFill>
                <a:effectLst/>
                <a:ea typeface="+mn-ea"/>
                <a:cs typeface="+mn-cs"/>
              </a:rPr>
              <a:t>). </a:t>
            </a:r>
            <a:endParaRPr lang="it-IT" dirty="0"/>
          </a:p>
          <a:p>
            <a:endParaRPr lang="it-IT" dirty="0"/>
          </a:p>
        </p:txBody>
      </p:sp>
      <p:sp>
        <p:nvSpPr>
          <p:cNvPr id="4" name="Segnaposto numero diapositiva 3"/>
          <p:cNvSpPr>
            <a:spLocks noGrp="1"/>
          </p:cNvSpPr>
          <p:nvPr>
            <p:ph type="sldNum" sz="quarter" idx="5"/>
          </p:nvPr>
        </p:nvSpPr>
        <p:spPr/>
        <p:txBody>
          <a:bodyPr/>
          <a:lstStyle/>
          <a:p>
            <a:fld id="{5EB66F8F-850A-B544-93D4-E4596D2E192D}" type="slidenum">
              <a:rPr lang="it-IT" smtClean="0"/>
              <a:t>23</a:t>
            </a:fld>
            <a:endParaRPr lang="it-IT"/>
          </a:p>
        </p:txBody>
      </p:sp>
    </p:spTree>
    <p:extLst>
      <p:ext uri="{BB962C8B-B14F-4D97-AF65-F5344CB8AC3E}">
        <p14:creationId xmlns:p14="http://schemas.microsoft.com/office/powerpoint/2010/main" val="2807557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u="none" strike="noStrike" kern="1200" dirty="0">
                <a:solidFill>
                  <a:schemeClr val="tx1"/>
                </a:solidFill>
                <a:effectLst/>
                <a:ea typeface="+mn-ea"/>
                <a:cs typeface="+mn-cs"/>
              </a:rPr>
              <a:t>3-oxoacid </a:t>
            </a:r>
            <a:r>
              <a:rPr lang="it-IT" sz="1200" u="none" strike="noStrike" kern="1200" dirty="0" err="1">
                <a:solidFill>
                  <a:schemeClr val="tx1"/>
                </a:solidFill>
                <a:effectLst/>
                <a:ea typeface="+mn-ea"/>
                <a:cs typeface="+mn-cs"/>
              </a:rPr>
              <a:t>CoA-transferase</a:t>
            </a:r>
            <a:r>
              <a:rPr lang="it-IT" sz="1200" u="none" strike="noStrike" kern="1200" dirty="0">
                <a:solidFill>
                  <a:schemeClr val="tx1"/>
                </a:solidFill>
                <a:effectLst/>
                <a:ea typeface="+mn-ea"/>
                <a:cs typeface="+mn-cs"/>
              </a:rPr>
              <a:t> 1 (OXCT1) </a:t>
            </a:r>
            <a:r>
              <a:rPr lang="it-IT" sz="1200" u="none" strike="noStrike" kern="1200" dirty="0" err="1">
                <a:solidFill>
                  <a:schemeClr val="tx1"/>
                </a:solidFill>
                <a:effectLst/>
                <a:ea typeface="+mn-ea"/>
                <a:cs typeface="+mn-cs"/>
              </a:rPr>
              <a:t>is</a:t>
            </a:r>
            <a:r>
              <a:rPr lang="it-IT" sz="1200" u="none" strike="noStrike" kern="1200" dirty="0">
                <a:solidFill>
                  <a:schemeClr val="tx1"/>
                </a:solidFill>
                <a:effectLst/>
                <a:ea typeface="+mn-ea"/>
                <a:cs typeface="+mn-cs"/>
              </a:rPr>
              <a:t> an </a:t>
            </a:r>
            <a:r>
              <a:rPr lang="it-IT" sz="1200" u="none" strike="noStrike" kern="1200" dirty="0">
                <a:solidFill>
                  <a:schemeClr val="tx1"/>
                </a:solidFill>
                <a:effectLst/>
                <a:ea typeface="+mn-ea"/>
                <a:cs typeface="+mn-cs"/>
                <a:hlinkClick r:id="rId3" tooltip="Enzyme"/>
              </a:rPr>
              <a:t>enzyme</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that</a:t>
            </a:r>
            <a:r>
              <a:rPr lang="it-IT" sz="1200" u="none" strike="noStrike" kern="1200" dirty="0">
                <a:solidFill>
                  <a:schemeClr val="tx1"/>
                </a:solidFill>
                <a:effectLst/>
                <a:ea typeface="+mn-ea"/>
                <a:cs typeface="+mn-cs"/>
              </a:rPr>
              <a:t> in </a:t>
            </a:r>
            <a:r>
              <a:rPr lang="it-IT" sz="1200" u="none" strike="noStrike" kern="1200" dirty="0" err="1">
                <a:solidFill>
                  <a:schemeClr val="tx1"/>
                </a:solidFill>
                <a:effectLst/>
                <a:ea typeface="+mn-ea"/>
                <a:cs typeface="+mn-cs"/>
              </a:rPr>
              <a:t>humans</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is</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encoded</a:t>
            </a:r>
            <a:r>
              <a:rPr lang="it-IT" sz="1200" u="none" strike="noStrike" kern="1200" dirty="0">
                <a:solidFill>
                  <a:schemeClr val="tx1"/>
                </a:solidFill>
                <a:effectLst/>
                <a:ea typeface="+mn-ea"/>
                <a:cs typeface="+mn-cs"/>
              </a:rPr>
              <a:t> by the OXCT1 </a:t>
            </a:r>
            <a:r>
              <a:rPr lang="it-IT" sz="1200" u="none" strike="noStrike" kern="1200" dirty="0">
                <a:solidFill>
                  <a:schemeClr val="tx1"/>
                </a:solidFill>
                <a:effectLst/>
                <a:ea typeface="+mn-ea"/>
                <a:cs typeface="+mn-cs"/>
                <a:hlinkClick r:id="rId4" tooltip="Gene"/>
              </a:rPr>
              <a:t>gene</a:t>
            </a:r>
            <a:r>
              <a:rPr lang="it-IT" sz="1200" u="none" strike="noStrike" kern="1200" dirty="0">
                <a:solidFill>
                  <a:schemeClr val="tx1"/>
                </a:solidFill>
                <a:effectLst/>
                <a:ea typeface="+mn-ea"/>
                <a:cs typeface="+mn-cs"/>
              </a:rPr>
              <a:t>.</a:t>
            </a:r>
            <a:r>
              <a:rPr lang="it-IT" sz="1200" u="none" strike="noStrike" kern="1200" baseline="30000" dirty="0">
                <a:solidFill>
                  <a:schemeClr val="tx1"/>
                </a:solidFill>
                <a:effectLst/>
                <a:ea typeface="+mn-ea"/>
                <a:cs typeface="+mn-cs"/>
                <a:hlinkClick r:id="rId5"/>
              </a:rPr>
              <a:t>[5]</a:t>
            </a:r>
            <a:r>
              <a:rPr lang="it-IT" sz="1200" u="none" strike="noStrike" kern="1200" baseline="30000" dirty="0">
                <a:solidFill>
                  <a:schemeClr val="tx1"/>
                </a:solidFill>
                <a:effectLst/>
                <a:ea typeface="+mn-ea"/>
                <a:cs typeface="+mn-cs"/>
                <a:hlinkClick r:id="rId6"/>
              </a:rPr>
              <a:t>[6]</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It</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is</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also</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known</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as</a:t>
            </a:r>
            <a:r>
              <a:rPr lang="it-IT" sz="1200" u="none" strike="noStrike" kern="1200" dirty="0">
                <a:solidFill>
                  <a:schemeClr val="tx1"/>
                </a:solidFill>
                <a:effectLst/>
                <a:ea typeface="+mn-ea"/>
                <a:cs typeface="+mn-cs"/>
              </a:rPr>
              <a:t> succinyl-CoA-3-oxaloacid </a:t>
            </a:r>
            <a:r>
              <a:rPr lang="it-IT" sz="1200" u="none" strike="noStrike" kern="1200" dirty="0" err="1">
                <a:solidFill>
                  <a:schemeClr val="tx1"/>
                </a:solidFill>
                <a:effectLst/>
                <a:ea typeface="+mn-ea"/>
                <a:cs typeface="+mn-cs"/>
              </a:rPr>
              <a:t>CoA</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transferase</a:t>
            </a:r>
            <a:r>
              <a:rPr lang="it-IT" sz="1200" u="none" strike="noStrike" kern="1200" dirty="0">
                <a:solidFill>
                  <a:schemeClr val="tx1"/>
                </a:solidFill>
                <a:effectLst/>
                <a:ea typeface="+mn-ea"/>
                <a:cs typeface="+mn-cs"/>
              </a:rPr>
              <a:t> (SCOT).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err="1">
                <a:solidFill>
                  <a:schemeClr val="tx1"/>
                </a:solidFill>
                <a:effectLst/>
                <a:ea typeface="+mn-ea"/>
                <a:cs typeface="+mn-cs"/>
              </a:rPr>
              <a:t>Ketogenesis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within</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hepatic</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mitochondria</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is</a:t>
            </a:r>
            <a:r>
              <a:rPr lang="it-IT" sz="1200" kern="1200" dirty="0">
                <a:solidFill>
                  <a:schemeClr val="tx1"/>
                </a:solidFill>
                <a:effectLst/>
                <a:ea typeface="+mn-ea"/>
                <a:cs typeface="+mn-cs"/>
              </a:rPr>
              <a:t> the </a:t>
            </a:r>
            <a:r>
              <a:rPr lang="it-IT" sz="1200" kern="1200" dirty="0" err="1">
                <a:solidFill>
                  <a:schemeClr val="tx1"/>
                </a:solidFill>
                <a:effectLst/>
                <a:ea typeface="+mn-ea"/>
                <a:cs typeface="+mn-cs"/>
              </a:rPr>
              <a:t>primary</a:t>
            </a:r>
            <a:r>
              <a:rPr lang="it-IT" sz="1200" kern="1200" dirty="0">
                <a:solidFill>
                  <a:schemeClr val="tx1"/>
                </a:solidFill>
                <a:effectLst/>
                <a:ea typeface="+mn-ea"/>
                <a:cs typeface="+mn-cs"/>
              </a:rPr>
              <a:t> source of </a:t>
            </a:r>
            <a:r>
              <a:rPr lang="it-IT" sz="1200" kern="1200" dirty="0" err="1">
                <a:solidFill>
                  <a:schemeClr val="tx1"/>
                </a:solidFill>
                <a:effectLst/>
                <a:ea typeface="+mn-ea"/>
                <a:cs typeface="+mn-cs"/>
              </a:rPr>
              <a:t>circulating</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ketone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bodies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requiring</a:t>
            </a:r>
            <a:r>
              <a:rPr lang="it-IT" sz="1200" kern="1200" dirty="0">
                <a:solidFill>
                  <a:schemeClr val="tx1"/>
                </a:solidFill>
                <a:effectLst/>
                <a:ea typeface="+mn-ea"/>
                <a:cs typeface="+mn-cs"/>
              </a:rPr>
              <a:t> the fate-</a:t>
            </a:r>
            <a:r>
              <a:rPr lang="it-IT" sz="1200" kern="1200" dirty="0" err="1">
                <a:solidFill>
                  <a:schemeClr val="tx1"/>
                </a:solidFill>
                <a:effectLst/>
                <a:ea typeface="+mn-ea"/>
                <a:cs typeface="+mn-cs"/>
              </a:rPr>
              <a:t>committing</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enzyme</a:t>
            </a:r>
            <a:r>
              <a:rPr lang="it-IT" sz="1200" kern="1200" dirty="0">
                <a:solidFill>
                  <a:schemeClr val="tx1"/>
                </a:solidFill>
                <a:effectLst/>
                <a:ea typeface="+mn-ea"/>
                <a:cs typeface="+mn-cs"/>
              </a:rPr>
              <a:t> HMGCS2. </a:t>
            </a:r>
            <a:r>
              <a:rPr lang="it-IT" sz="1200" kern="1200" dirty="0" err="1">
                <a:solidFill>
                  <a:schemeClr val="tx1"/>
                </a:solidFill>
                <a:effectLst/>
                <a:ea typeface="+mn-ea"/>
                <a:cs typeface="+mn-cs"/>
              </a:rPr>
              <a:t>Ketone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bodies</a:t>
            </a:r>
            <a:r>
              <a:rPr lang="it-IT" sz="1200" kern="1200" dirty="0">
                <a:solidFill>
                  <a:schemeClr val="tx1"/>
                </a:solidFill>
                <a:effectLst/>
                <a:ea typeface="+mn-ea"/>
                <a:cs typeface="+mn-cs"/>
              </a:rPr>
              <a:t> are </a:t>
            </a:r>
            <a:r>
              <a:rPr lang="it-IT" sz="1200" kern="1200" dirty="0" err="1">
                <a:solidFill>
                  <a:schemeClr val="tx1"/>
                </a:solidFill>
                <a:effectLst/>
                <a:ea typeface="+mn-ea"/>
                <a:cs typeface="+mn-cs"/>
              </a:rPr>
              <a:t>secreted</a:t>
            </a:r>
            <a:r>
              <a:rPr lang="it-IT" sz="1200" kern="1200" dirty="0">
                <a:solidFill>
                  <a:schemeClr val="tx1"/>
                </a:solidFill>
                <a:effectLst/>
                <a:ea typeface="+mn-ea"/>
                <a:cs typeface="+mn-cs"/>
              </a:rPr>
              <a:t>, and </a:t>
            </a:r>
            <a:r>
              <a:rPr lang="it-IT" sz="1200" kern="1200" dirty="0" err="1">
                <a:solidFill>
                  <a:schemeClr val="tx1"/>
                </a:solidFill>
                <a:effectLst/>
                <a:ea typeface="+mn-ea"/>
                <a:cs typeface="+mn-cs"/>
              </a:rPr>
              <a:t>their</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primary</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metabolic</a:t>
            </a:r>
            <a:r>
              <a:rPr lang="it-IT" sz="1200" kern="1200" dirty="0">
                <a:solidFill>
                  <a:schemeClr val="tx1"/>
                </a:solidFill>
                <a:effectLst/>
                <a:ea typeface="+mn-ea"/>
                <a:cs typeface="+mn-cs"/>
              </a:rPr>
              <a:t> fate </a:t>
            </a:r>
            <a:r>
              <a:rPr lang="it-IT" sz="1200" kern="1200" dirty="0" err="1">
                <a:solidFill>
                  <a:schemeClr val="tx1"/>
                </a:solidFill>
                <a:effectLst/>
                <a:ea typeface="+mn-ea"/>
                <a:cs typeface="+mn-cs"/>
              </a:rPr>
              <a:t>is</a:t>
            </a:r>
            <a:r>
              <a:rPr lang="it-IT" sz="1200" kern="1200" dirty="0">
                <a:solidFill>
                  <a:schemeClr val="tx1"/>
                </a:solidFill>
                <a:effectLst/>
                <a:ea typeface="+mn-ea"/>
                <a:cs typeface="+mn-cs"/>
              </a:rPr>
              <a:t> terminal </a:t>
            </a:r>
            <a:r>
              <a:rPr lang="it-IT" sz="1200" kern="1200" dirty="0" err="1">
                <a:solidFill>
                  <a:schemeClr val="tx1"/>
                </a:solidFill>
                <a:effectLst/>
                <a:ea typeface="+mn-ea"/>
                <a:cs typeface="+mn-cs"/>
              </a:rPr>
              <a:t>oxidation</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within</a:t>
            </a:r>
            <a:r>
              <a:rPr lang="it-IT" sz="1200" kern="1200" dirty="0">
                <a:solidFill>
                  <a:schemeClr val="tx1"/>
                </a:solidFill>
                <a:effectLst/>
                <a:ea typeface="+mn-ea"/>
                <a:cs typeface="+mn-cs"/>
              </a:rPr>
              <a:t> mito- </a:t>
            </a:r>
            <a:r>
              <a:rPr lang="it-IT" sz="1200" kern="1200" dirty="0" err="1">
                <a:solidFill>
                  <a:schemeClr val="tx1"/>
                </a:solidFill>
                <a:effectLst/>
                <a:ea typeface="+mn-ea"/>
                <a:cs typeface="+mn-cs"/>
              </a:rPr>
              <a:t>chondria</a:t>
            </a:r>
            <a:r>
              <a:rPr lang="it-IT" sz="1200" kern="1200" dirty="0">
                <a:solidFill>
                  <a:schemeClr val="tx1"/>
                </a:solidFill>
                <a:effectLst/>
                <a:ea typeface="+mn-ea"/>
                <a:cs typeface="+mn-cs"/>
              </a:rPr>
              <a:t> of </a:t>
            </a:r>
            <a:r>
              <a:rPr lang="it-IT" sz="1200" kern="1200" dirty="0" err="1">
                <a:solidFill>
                  <a:schemeClr val="tx1"/>
                </a:solidFill>
                <a:effectLst/>
                <a:ea typeface="+mn-ea"/>
                <a:cs typeface="+mn-cs"/>
              </a:rPr>
              <a:t>extrahepatic</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tissues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through</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reactions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that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require</a:t>
            </a:r>
            <a:r>
              <a:rPr lang="it-IT" sz="1200" kern="1200" dirty="0">
                <a:solidFill>
                  <a:schemeClr val="tx1"/>
                </a:solidFill>
                <a:effectLst/>
                <a:ea typeface="+mn-ea"/>
                <a:cs typeface="+mn-cs"/>
              </a:rPr>
              <a:t> the </a:t>
            </a:r>
            <a:r>
              <a:rPr lang="it-IT" sz="1200" kern="1200" dirty="0" err="1">
                <a:solidFill>
                  <a:schemeClr val="tx1"/>
                </a:solidFill>
                <a:effectLst/>
                <a:ea typeface="+mn-ea"/>
                <a:cs typeface="+mn-cs"/>
              </a:rPr>
              <a:t>enzyme</a:t>
            </a:r>
            <a:r>
              <a:rPr lang="it-IT" sz="1200" kern="1200" dirty="0">
                <a:solidFill>
                  <a:schemeClr val="tx1"/>
                </a:solidFill>
                <a:effectLst/>
                <a:ea typeface="+mn-ea"/>
                <a:cs typeface="+mn-cs"/>
              </a:rPr>
              <a:t> SCOT. </a:t>
            </a:r>
            <a:r>
              <a:rPr lang="it-IT" sz="1200" kern="1200" dirty="0" err="1">
                <a:solidFill>
                  <a:schemeClr val="tx1"/>
                </a:solidFill>
                <a:effectLst/>
                <a:ea typeface="+mn-ea"/>
                <a:cs typeface="+mn-cs"/>
              </a:rPr>
              <a:t>mThiolase</a:t>
            </a:r>
            <a:r>
              <a:rPr lang="it-IT" sz="1200" kern="1200" dirty="0">
                <a:solidFill>
                  <a:schemeClr val="tx1"/>
                </a:solidFill>
                <a:effectLst/>
                <a:ea typeface="+mn-ea"/>
                <a:cs typeface="+mn-cs"/>
              </a:rPr>
              <a:t>, mito- </a:t>
            </a:r>
            <a:r>
              <a:rPr lang="it-IT" sz="1200" kern="1200" dirty="0" err="1">
                <a:solidFill>
                  <a:schemeClr val="tx1"/>
                </a:solidFill>
                <a:effectLst/>
                <a:ea typeface="+mn-ea"/>
                <a:cs typeface="+mn-cs"/>
              </a:rPr>
              <a:t>chondrial</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thiolase</a:t>
            </a:r>
            <a:r>
              <a:rPr lang="it-IT" sz="1200" kern="1200" dirty="0">
                <a:solidFill>
                  <a:schemeClr val="tx1"/>
                </a:solidFill>
                <a:effectLst/>
                <a:ea typeface="+mn-ea"/>
                <a:cs typeface="+mn-cs"/>
              </a:rPr>
              <a:t>; e, </a:t>
            </a:r>
            <a:r>
              <a:rPr lang="it-IT" sz="1200" kern="1200" dirty="0" err="1">
                <a:solidFill>
                  <a:schemeClr val="tx1"/>
                </a:solidFill>
                <a:effectLst/>
                <a:ea typeface="+mn-ea"/>
                <a:cs typeface="+mn-cs"/>
              </a:rPr>
              <a:t>electrons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emanating</a:t>
            </a:r>
            <a:r>
              <a:rPr lang="it-IT" sz="1200" kern="1200" dirty="0">
                <a:solidFill>
                  <a:schemeClr val="tx1"/>
                </a:solidFill>
                <a:effectLst/>
                <a:ea typeface="+mn-ea"/>
                <a:cs typeface="+mn-cs"/>
              </a:rPr>
              <a:t> from the TCA </a:t>
            </a:r>
            <a:r>
              <a:rPr lang="it-IT" sz="1200" kern="1200" dirty="0" err="1">
                <a:solidFill>
                  <a:schemeClr val="tx1"/>
                </a:solidFill>
                <a:effectLst/>
                <a:ea typeface="+mn-ea"/>
                <a:cs typeface="+mn-cs"/>
              </a:rPr>
              <a:t>cycle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as</a:t>
            </a:r>
            <a:r>
              <a:rPr lang="it-IT" sz="1200" kern="1200" dirty="0">
                <a:solidFill>
                  <a:schemeClr val="tx1"/>
                </a:solidFill>
                <a:effectLst/>
                <a:ea typeface="+mn-ea"/>
                <a:cs typeface="+mn-cs"/>
              </a:rPr>
              <a:t> NADH and FADH2; ETC, electron </a:t>
            </a:r>
            <a:r>
              <a:rPr lang="it-IT" sz="1200" kern="1200" dirty="0" err="1">
                <a:solidFill>
                  <a:schemeClr val="tx1"/>
                </a:solidFill>
                <a:effectLst/>
                <a:ea typeface="+mn-ea"/>
                <a:cs typeface="+mn-cs"/>
              </a:rPr>
              <a:t>transport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chain</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Question</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marks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reflect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uncer</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tainty</a:t>
            </a:r>
            <a:r>
              <a:rPr lang="it-IT" sz="1200" kern="1200" dirty="0">
                <a:solidFill>
                  <a:schemeClr val="tx1"/>
                </a:solidFill>
                <a:effectLst/>
                <a:ea typeface="+mn-ea"/>
                <a:cs typeface="+mn-cs"/>
              </a:rPr>
              <a:t> of the </a:t>
            </a:r>
            <a:r>
              <a:rPr lang="it-IT" sz="1200" kern="1200" dirty="0" err="1">
                <a:solidFill>
                  <a:schemeClr val="tx1"/>
                </a:solidFill>
                <a:effectLst/>
                <a:ea typeface="+mn-ea"/>
                <a:cs typeface="+mn-cs"/>
              </a:rPr>
              <a:t>mechanism</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responsible</a:t>
            </a:r>
            <a:r>
              <a:rPr lang="it-IT" sz="1200" kern="1200" dirty="0">
                <a:solidFill>
                  <a:schemeClr val="tx1"/>
                </a:solidFill>
                <a:effectLst/>
                <a:ea typeface="+mn-ea"/>
                <a:cs typeface="+mn-cs"/>
              </a:rPr>
              <a:t> for trans- </a:t>
            </a:r>
            <a:r>
              <a:rPr lang="it-IT" sz="1200" kern="1200" dirty="0" err="1">
                <a:solidFill>
                  <a:schemeClr val="tx1"/>
                </a:solidFill>
                <a:effectLst/>
                <a:ea typeface="+mn-ea"/>
                <a:cs typeface="+mn-cs"/>
              </a:rPr>
              <a:t>porting</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ketones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across</a:t>
            </a:r>
            <a:r>
              <a:rPr lang="it-IT" sz="1200" kern="1200" dirty="0">
                <a:solidFill>
                  <a:schemeClr val="tx1"/>
                </a:solidFill>
                <a:effectLst/>
                <a:ea typeface="+mn-ea"/>
                <a:cs typeface="+mn-cs"/>
              </a:rPr>
              <a:t> the </a:t>
            </a:r>
            <a:r>
              <a:rPr lang="it-IT" sz="1200" kern="1200" dirty="0" err="1">
                <a:solidFill>
                  <a:schemeClr val="tx1"/>
                </a:solidFill>
                <a:effectLst/>
                <a:ea typeface="+mn-ea"/>
                <a:cs typeface="+mn-cs"/>
              </a:rPr>
              <a:t>inner</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mitochondrial</a:t>
            </a:r>
            <a:r>
              <a:rPr lang="it-IT" sz="1200" kern="1200" dirty="0">
                <a:solidFill>
                  <a:schemeClr val="tx1"/>
                </a:solidFill>
                <a:effectLst/>
                <a:ea typeface="+mn-ea"/>
                <a:cs typeface="+mn-cs"/>
              </a:rPr>
              <a:t> membrane. </a:t>
            </a:r>
            <a:endParaRPr lang="it-IT" dirty="0"/>
          </a:p>
          <a:p>
            <a:endParaRPr lang="it-IT" dirty="0"/>
          </a:p>
        </p:txBody>
      </p:sp>
      <p:sp>
        <p:nvSpPr>
          <p:cNvPr id="4" name="Segnaposto numero diapositiva 3"/>
          <p:cNvSpPr>
            <a:spLocks noGrp="1"/>
          </p:cNvSpPr>
          <p:nvPr>
            <p:ph type="sldNum" sz="quarter" idx="5"/>
          </p:nvPr>
        </p:nvSpPr>
        <p:spPr/>
        <p:txBody>
          <a:bodyPr/>
          <a:lstStyle/>
          <a:p>
            <a:fld id="{5EB66F8F-850A-B544-93D4-E4596D2E192D}" type="slidenum">
              <a:rPr lang="it-IT" smtClean="0"/>
              <a:t>26</a:t>
            </a:fld>
            <a:endParaRPr lang="it-IT"/>
          </a:p>
        </p:txBody>
      </p:sp>
    </p:spTree>
    <p:extLst>
      <p:ext uri="{BB962C8B-B14F-4D97-AF65-F5344CB8AC3E}">
        <p14:creationId xmlns:p14="http://schemas.microsoft.com/office/powerpoint/2010/main" val="3161563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ea typeface="+mn-ea"/>
                <a:cs typeface="+mn-cs"/>
              </a:rPr>
              <a:t>B </a:t>
            </a:r>
            <a:r>
              <a:rPr lang="it-IT" sz="1200" kern="1200" dirty="0" err="1">
                <a:solidFill>
                  <a:schemeClr val="tx1"/>
                </a:solidFill>
                <a:effectLst/>
                <a:ea typeface="+mn-ea"/>
                <a:cs typeface="+mn-cs"/>
              </a:rPr>
              <a:t>Capacity</a:t>
            </a:r>
            <a:r>
              <a:rPr lang="it-IT" sz="1200" kern="1200" dirty="0">
                <a:solidFill>
                  <a:schemeClr val="tx1"/>
                </a:solidFill>
                <a:effectLst/>
                <a:ea typeface="+mn-ea"/>
                <a:cs typeface="+mn-cs"/>
              </a:rPr>
              <a:t> and </a:t>
            </a:r>
            <a:r>
              <a:rPr lang="it-IT" sz="1200" kern="1200" dirty="0" err="1">
                <a:solidFill>
                  <a:schemeClr val="tx1"/>
                </a:solidFill>
                <a:effectLst/>
                <a:ea typeface="+mn-ea"/>
                <a:cs typeface="+mn-cs"/>
              </a:rPr>
              <a:t>efficiency</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means</a:t>
            </a:r>
            <a:r>
              <a:rPr lang="it-IT" sz="1200" kern="1200" dirty="0">
                <a:solidFill>
                  <a:schemeClr val="tx1"/>
                </a:solidFill>
                <a:effectLst/>
                <a:ea typeface="+mn-ea"/>
                <a:cs typeface="+mn-cs"/>
              </a:rPr>
              <a:t> ± SD, by </a:t>
            </a:r>
            <a:r>
              <a:rPr lang="it-IT" sz="1200" kern="1200" dirty="0" err="1">
                <a:solidFill>
                  <a:schemeClr val="tx1"/>
                </a:solidFill>
                <a:effectLst/>
                <a:ea typeface="+mn-ea"/>
                <a:cs typeface="+mn-cs"/>
              </a:rPr>
              <a:t>substrate</a:t>
            </a:r>
            <a:r>
              <a:rPr lang="it-IT" sz="1200" kern="1200" dirty="0">
                <a:solidFill>
                  <a:schemeClr val="tx1"/>
                </a:solidFill>
                <a:effectLst/>
                <a:ea typeface="+mn-ea"/>
                <a:cs typeface="+mn-cs"/>
              </a:rPr>
              <a:t>) of </a:t>
            </a:r>
            <a:r>
              <a:rPr lang="it-IT" sz="1200" kern="1200" dirty="0" err="1">
                <a:solidFill>
                  <a:schemeClr val="tx1"/>
                </a:solidFill>
                <a:effectLst/>
                <a:ea typeface="+mn-ea"/>
                <a:cs typeface="+mn-cs"/>
              </a:rPr>
              <a:t>isolated</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mitochondria</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before</a:t>
            </a:r>
            <a:r>
              <a:rPr lang="it-IT" sz="1200" kern="1200" dirty="0">
                <a:solidFill>
                  <a:schemeClr val="tx1"/>
                </a:solidFill>
                <a:effectLst/>
                <a:ea typeface="+mn-ea"/>
                <a:cs typeface="+mn-cs"/>
              </a:rPr>
              <a:t> and </a:t>
            </a:r>
            <a:r>
              <a:rPr lang="it-IT" sz="1200" kern="1200" dirty="0" err="1">
                <a:solidFill>
                  <a:schemeClr val="tx1"/>
                </a:solidFill>
                <a:effectLst/>
                <a:ea typeface="+mn-ea"/>
                <a:cs typeface="+mn-cs"/>
              </a:rPr>
              <a:t>after</a:t>
            </a:r>
            <a:r>
              <a:rPr lang="it-IT" sz="1200" kern="1200" dirty="0">
                <a:solidFill>
                  <a:schemeClr val="tx1"/>
                </a:solidFill>
                <a:effectLst/>
                <a:ea typeface="+mn-ea"/>
                <a:cs typeface="+mn-cs"/>
              </a:rPr>
              <a:t> 12 </a:t>
            </a:r>
            <a:r>
              <a:rPr lang="it-IT" sz="1200" kern="1200" dirty="0" err="1">
                <a:solidFill>
                  <a:schemeClr val="tx1"/>
                </a:solidFill>
                <a:effectLst/>
                <a:ea typeface="+mn-ea"/>
                <a:cs typeface="+mn-cs"/>
              </a:rPr>
              <a:t>wk</a:t>
            </a:r>
            <a:r>
              <a:rPr lang="it-IT" sz="1200" kern="1200" dirty="0">
                <a:solidFill>
                  <a:schemeClr val="tx1"/>
                </a:solidFill>
                <a:effectLst/>
                <a:ea typeface="+mn-ea"/>
                <a:cs typeface="+mn-cs"/>
              </a:rPr>
              <a:t> of a </a:t>
            </a:r>
            <a:r>
              <a:rPr lang="it-IT" sz="1200" kern="1200" dirty="0" err="1">
                <a:solidFill>
                  <a:schemeClr val="tx1"/>
                </a:solidFill>
                <a:effectLst/>
                <a:ea typeface="+mn-ea"/>
                <a:cs typeface="+mn-cs"/>
              </a:rPr>
              <a:t>ketogenic</a:t>
            </a:r>
            <a:r>
              <a:rPr lang="it-IT" sz="1200" kern="1200" dirty="0">
                <a:solidFill>
                  <a:schemeClr val="tx1"/>
                </a:solidFill>
                <a:effectLst/>
                <a:ea typeface="+mn-ea"/>
                <a:cs typeface="+mn-cs"/>
              </a:rPr>
              <a:t> (KD) or </a:t>
            </a:r>
            <a:r>
              <a:rPr lang="it-IT" sz="1200" kern="1200" dirty="0" err="1">
                <a:solidFill>
                  <a:schemeClr val="tx1"/>
                </a:solidFill>
                <a:effectLst/>
                <a:ea typeface="+mn-ea"/>
                <a:cs typeface="+mn-cs"/>
              </a:rPr>
              <a:t>mixed</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diet</a:t>
            </a:r>
            <a:r>
              <a:rPr lang="it-IT" sz="1200" kern="1200" dirty="0">
                <a:solidFill>
                  <a:schemeClr val="tx1"/>
                </a:solidFill>
                <a:effectLst/>
                <a:ea typeface="+mn-ea"/>
                <a:cs typeface="+mn-cs"/>
              </a:rPr>
              <a:t> (MD) </a:t>
            </a:r>
            <a:r>
              <a:rPr lang="it-IT" sz="1200" kern="1200" dirty="0" err="1">
                <a:solidFill>
                  <a:schemeClr val="tx1"/>
                </a:solidFill>
                <a:effectLst/>
                <a:ea typeface="+mn-ea"/>
                <a:cs typeface="+mn-cs"/>
              </a:rPr>
              <a:t>combined</a:t>
            </a:r>
            <a:r>
              <a:rPr lang="it-IT" sz="1200" kern="1200" dirty="0">
                <a:solidFill>
                  <a:schemeClr val="tx1"/>
                </a:solidFill>
                <a:effectLst/>
                <a:ea typeface="+mn-ea"/>
                <a:cs typeface="+mn-cs"/>
              </a:rPr>
              <a:t> with </a:t>
            </a:r>
            <a:r>
              <a:rPr lang="it-IT" sz="1200" kern="1200" dirty="0" err="1">
                <a:solidFill>
                  <a:schemeClr val="tx1"/>
                </a:solidFill>
                <a:effectLst/>
                <a:ea typeface="+mn-ea"/>
                <a:cs typeface="+mn-cs"/>
              </a:rPr>
              <a:t>exercise</a:t>
            </a:r>
            <a:r>
              <a:rPr lang="it-IT" sz="1200" kern="1200" dirty="0">
                <a:solidFill>
                  <a:schemeClr val="tx1"/>
                </a:solidFill>
                <a:effectLst/>
                <a:ea typeface="+mn-ea"/>
                <a:cs typeface="+mn-cs"/>
              </a:rPr>
              <a:t> training A: ATP production: </a:t>
            </a:r>
            <a:r>
              <a:rPr lang="it-IT" sz="1200" kern="1200" dirty="0" err="1">
                <a:solidFill>
                  <a:schemeClr val="tx1"/>
                </a:solidFill>
                <a:effectLst/>
                <a:ea typeface="+mn-ea"/>
                <a:cs typeface="+mn-cs"/>
              </a:rPr>
              <a:t>effect</a:t>
            </a:r>
            <a:r>
              <a:rPr lang="it-IT" sz="1200" kern="1200" dirty="0">
                <a:solidFill>
                  <a:schemeClr val="tx1"/>
                </a:solidFill>
                <a:effectLst/>
                <a:ea typeface="+mn-ea"/>
                <a:cs typeface="+mn-cs"/>
              </a:rPr>
              <a:t> of time, </a:t>
            </a:r>
            <a:r>
              <a:rPr lang="it-IT" sz="1200" kern="1200" dirty="0" err="1">
                <a:solidFill>
                  <a:schemeClr val="tx1"/>
                </a:solidFill>
                <a:effectLst/>
                <a:ea typeface="+mn-ea"/>
                <a:cs typeface="+mn-cs"/>
              </a:rPr>
              <a:t>P</a:t>
            </a:r>
            <a:r>
              <a:rPr lang="it-IT" sz="1200" kern="1200" dirty="0">
                <a:solidFill>
                  <a:schemeClr val="tx1"/>
                </a:solidFill>
                <a:effectLst/>
                <a:ea typeface="+mn-ea"/>
                <a:cs typeface="+mn-cs"/>
              </a:rPr>
              <a:t> = 0.198; time  </a:t>
            </a:r>
            <a:r>
              <a:rPr lang="it-IT" sz="1200" kern="1200" dirty="0" err="1">
                <a:solidFill>
                  <a:schemeClr val="tx1"/>
                </a:solidFill>
                <a:effectLst/>
                <a:ea typeface="+mn-ea"/>
                <a:cs typeface="+mn-cs"/>
              </a:rPr>
              <a:t>diet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interaction</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P</a:t>
            </a:r>
            <a:r>
              <a:rPr lang="it-IT" sz="1200" kern="1200" dirty="0">
                <a:solidFill>
                  <a:schemeClr val="tx1"/>
                </a:solidFill>
                <a:effectLst/>
                <a:ea typeface="+mn-ea"/>
                <a:cs typeface="+mn-cs"/>
              </a:rPr>
              <a:t> = 0.003. </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err="1">
                <a:solidFill>
                  <a:schemeClr val="tx1"/>
                </a:solidFill>
                <a:effectLst/>
                <a:ea typeface="+mn-ea"/>
                <a:cs typeface="+mn-cs"/>
              </a:rPr>
              <a:t>Compared</a:t>
            </a:r>
            <a:r>
              <a:rPr lang="it-IT" sz="1200" kern="1200" dirty="0">
                <a:solidFill>
                  <a:schemeClr val="tx1"/>
                </a:solidFill>
                <a:effectLst/>
                <a:ea typeface="+mn-ea"/>
                <a:cs typeface="+mn-cs"/>
              </a:rPr>
              <a:t> with MD, the KD </a:t>
            </a:r>
            <a:r>
              <a:rPr lang="it-IT" sz="1200" kern="1200" dirty="0" err="1">
                <a:solidFill>
                  <a:schemeClr val="tx1"/>
                </a:solidFill>
                <a:effectLst/>
                <a:ea typeface="+mn-ea"/>
                <a:cs typeface="+mn-cs"/>
              </a:rPr>
              <a:t>resulted</a:t>
            </a:r>
            <a:r>
              <a:rPr lang="it-IT" sz="1200" kern="1200" dirty="0">
                <a:solidFill>
                  <a:schemeClr val="tx1"/>
                </a:solidFill>
                <a:effectLst/>
                <a:ea typeface="+mn-ea"/>
                <a:cs typeface="+mn-cs"/>
              </a:rPr>
              <a:t> in </a:t>
            </a:r>
            <a:r>
              <a:rPr lang="it-IT" sz="1200" kern="1200" dirty="0" err="1">
                <a:solidFill>
                  <a:schemeClr val="tx1"/>
                </a:solidFill>
                <a:effectLst/>
                <a:ea typeface="+mn-ea"/>
                <a:cs typeface="+mn-cs"/>
              </a:rPr>
              <a:t>increased</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whole</a:t>
            </a:r>
            <a:r>
              <a:rPr lang="it-IT" sz="1200" kern="1200" dirty="0">
                <a:solidFill>
                  <a:schemeClr val="tx1"/>
                </a:solidFill>
                <a:effectLst/>
                <a:ea typeface="+mn-ea"/>
                <a:cs typeface="+mn-cs"/>
              </a:rPr>
              <a:t> body </a:t>
            </a:r>
            <a:r>
              <a:rPr lang="it-IT" sz="1200" kern="1200" dirty="0" err="1">
                <a:solidFill>
                  <a:schemeClr val="tx1"/>
                </a:solidFill>
                <a:effectLst/>
                <a:ea typeface="+mn-ea"/>
                <a:cs typeface="+mn-cs"/>
              </a:rPr>
              <a:t>resting</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fat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oxidation</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P</a:t>
            </a:r>
            <a:r>
              <a:rPr lang="it-IT" sz="1200" kern="1200" dirty="0">
                <a:solidFill>
                  <a:schemeClr val="tx1"/>
                </a:solidFill>
                <a:effectLst/>
                <a:ea typeface="+mn-ea"/>
                <a:cs typeface="+mn-cs"/>
              </a:rPr>
              <a:t> &lt; 0.001) and </a:t>
            </a:r>
            <a:r>
              <a:rPr lang="it-IT" sz="1200" kern="1200" dirty="0" err="1">
                <a:solidFill>
                  <a:schemeClr val="tx1"/>
                </a:solidFill>
                <a:effectLst/>
                <a:ea typeface="+mn-ea"/>
                <a:cs typeface="+mn-cs"/>
              </a:rPr>
              <a:t>decreased</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fasting</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insulin</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P</a:t>
            </a:r>
            <a:r>
              <a:rPr lang="it-IT" sz="1200" kern="1200" dirty="0">
                <a:solidFill>
                  <a:schemeClr val="tx1"/>
                </a:solidFill>
                <a:effectLst/>
                <a:ea typeface="+mn-ea"/>
                <a:cs typeface="+mn-cs"/>
              </a:rPr>
              <a:t> = 0.019), </a:t>
            </a:r>
            <a:r>
              <a:rPr lang="it-IT" sz="1200" kern="1200" dirty="0" err="1">
                <a:solidFill>
                  <a:schemeClr val="tx1"/>
                </a:solidFill>
                <a:effectLst/>
                <a:ea typeface="+mn-ea"/>
                <a:cs typeface="+mn-cs"/>
              </a:rPr>
              <a:t>insulin</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resistance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homeostatic</a:t>
            </a:r>
            <a:r>
              <a:rPr lang="it-IT" sz="1200" kern="1200" dirty="0">
                <a:solidFill>
                  <a:schemeClr val="tx1"/>
                </a:solidFill>
                <a:effectLst/>
                <a:ea typeface="+mn-ea"/>
                <a:cs typeface="+mn-cs"/>
              </a:rPr>
              <a:t> model </a:t>
            </a:r>
            <a:r>
              <a:rPr lang="it-IT" sz="1200" kern="1200" dirty="0" err="1">
                <a:solidFill>
                  <a:schemeClr val="tx1"/>
                </a:solidFill>
                <a:effectLst/>
                <a:ea typeface="+mn-ea"/>
                <a:cs typeface="+mn-cs"/>
              </a:rPr>
              <a:t>assessment</a:t>
            </a:r>
            <a:r>
              <a:rPr lang="it-IT" sz="1200" kern="1200" dirty="0">
                <a:solidFill>
                  <a:schemeClr val="tx1"/>
                </a:solidFill>
                <a:effectLst/>
                <a:ea typeface="+mn-ea"/>
                <a:cs typeface="+mn-cs"/>
              </a:rPr>
              <a:t> of </a:t>
            </a:r>
            <a:r>
              <a:rPr lang="it-IT" sz="1200" kern="1200" dirty="0" err="1">
                <a:solidFill>
                  <a:schemeClr val="tx1"/>
                </a:solidFill>
                <a:effectLst/>
                <a:ea typeface="+mn-ea"/>
                <a:cs typeface="+mn-cs"/>
              </a:rPr>
              <a:t>insulin</a:t>
            </a:r>
            <a:r>
              <a:rPr lang="it-IT" sz="1200" kern="1200" dirty="0">
                <a:solidFill>
                  <a:schemeClr val="tx1"/>
                </a:solidFill>
                <a:effectLst/>
                <a:ea typeface="+mn-ea"/>
                <a:cs typeface="+mn-cs"/>
              </a:rPr>
              <a:t> re- </a:t>
            </a:r>
            <a:r>
              <a:rPr lang="it-IT" sz="1200" kern="1200" dirty="0" err="1">
                <a:solidFill>
                  <a:schemeClr val="tx1"/>
                </a:solidFill>
                <a:effectLst/>
                <a:ea typeface="+mn-ea"/>
                <a:cs typeface="+mn-cs"/>
              </a:rPr>
              <a:t>sistance</a:t>
            </a:r>
            <a:r>
              <a:rPr lang="it-IT" sz="1200" kern="1200" dirty="0">
                <a:solidFill>
                  <a:schemeClr val="tx1"/>
                </a:solidFill>
                <a:effectLst/>
                <a:ea typeface="+mn-ea"/>
                <a:cs typeface="+mn-cs"/>
              </a:rPr>
              <a:t> (HOMA-IR), </a:t>
            </a:r>
            <a:r>
              <a:rPr lang="it-IT" sz="1200" kern="1200" dirty="0" err="1">
                <a:solidFill>
                  <a:schemeClr val="tx1"/>
                </a:solidFill>
                <a:effectLst/>
                <a:ea typeface="+mn-ea"/>
                <a:cs typeface="+mn-cs"/>
              </a:rPr>
              <a:t>P</a:t>
            </a:r>
            <a:r>
              <a:rPr lang="it-IT" sz="1200" kern="1200" dirty="0">
                <a:solidFill>
                  <a:schemeClr val="tx1"/>
                </a:solidFill>
                <a:effectLst/>
                <a:ea typeface="+mn-ea"/>
                <a:cs typeface="+mn-cs"/>
              </a:rPr>
              <a:t> = 0.022], and </a:t>
            </a:r>
            <a:r>
              <a:rPr lang="it-IT" sz="1200" kern="1200" dirty="0" err="1">
                <a:solidFill>
                  <a:schemeClr val="tx1"/>
                </a:solidFill>
                <a:effectLst/>
                <a:ea typeface="+mn-ea"/>
                <a:cs typeface="+mn-cs"/>
              </a:rPr>
              <a:t>visceral</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fat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P</a:t>
            </a:r>
            <a:r>
              <a:rPr lang="it-IT" sz="1200" kern="1200" dirty="0">
                <a:solidFill>
                  <a:schemeClr val="tx1"/>
                </a:solidFill>
                <a:effectLst/>
                <a:ea typeface="+mn-ea"/>
                <a:cs typeface="+mn-cs"/>
              </a:rPr>
              <a:t> &lt; 0.001). The KD </a:t>
            </a:r>
            <a:r>
              <a:rPr lang="it-IT" sz="1200" kern="1200" dirty="0" err="1">
                <a:solidFill>
                  <a:schemeClr val="tx1"/>
                </a:solidFill>
                <a:effectLst/>
                <a:ea typeface="+mn-ea"/>
                <a:cs typeface="+mn-cs"/>
              </a:rPr>
              <a:t>altered</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mitochondrial</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function</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as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evidenced</a:t>
            </a:r>
            <a:r>
              <a:rPr lang="it-IT" sz="1200" kern="1200" dirty="0">
                <a:solidFill>
                  <a:schemeClr val="tx1"/>
                </a:solidFill>
                <a:effectLst/>
                <a:ea typeface="+mn-ea"/>
                <a:cs typeface="+mn-cs"/>
              </a:rPr>
              <a:t> by </a:t>
            </a:r>
            <a:r>
              <a:rPr lang="it-IT" sz="1200" kern="1200" dirty="0" err="1">
                <a:solidFill>
                  <a:schemeClr val="tx1"/>
                </a:solidFill>
                <a:effectLst/>
                <a:ea typeface="+mn-ea"/>
                <a:cs typeface="+mn-cs"/>
              </a:rPr>
              <a:t>increases</a:t>
            </a:r>
            <a:r>
              <a:rPr lang="it-IT" sz="1200" kern="1200" dirty="0">
                <a:solidFill>
                  <a:schemeClr val="tx1"/>
                </a:solidFill>
                <a:effectLst/>
                <a:ea typeface="+mn-ea"/>
                <a:cs typeface="+mn-cs"/>
              </a:rPr>
              <a:t> in </a:t>
            </a:r>
            <a:r>
              <a:rPr lang="it-IT" sz="1200" kern="1200" dirty="0" err="1">
                <a:solidFill>
                  <a:schemeClr val="tx1"/>
                </a:solidFill>
                <a:effectLst/>
                <a:ea typeface="+mn-ea"/>
                <a:cs typeface="+mn-cs"/>
              </a:rPr>
              <a:t>mitochondrial</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respiratory</a:t>
            </a:r>
            <a:r>
              <a:rPr lang="it-IT" sz="1200" kern="1200" dirty="0">
                <a:solidFill>
                  <a:schemeClr val="tx1"/>
                </a:solidFill>
                <a:effectLst/>
                <a:ea typeface="+mn-ea"/>
                <a:cs typeface="+mn-cs"/>
              </a:rPr>
              <a:t> control ratio (19%, </a:t>
            </a:r>
            <a:r>
              <a:rPr lang="it-IT" sz="1200" kern="1200" dirty="0" err="1">
                <a:solidFill>
                  <a:schemeClr val="tx1"/>
                </a:solidFill>
                <a:effectLst/>
                <a:ea typeface="+mn-ea"/>
                <a:cs typeface="+mn-cs"/>
              </a:rPr>
              <a:t>P</a:t>
            </a:r>
            <a:r>
              <a:rPr lang="it-IT" sz="1200" kern="1200" dirty="0">
                <a:solidFill>
                  <a:schemeClr val="tx1"/>
                </a:solidFill>
                <a:effectLst/>
                <a:ea typeface="+mn-ea"/>
                <a:cs typeface="+mn-cs"/>
              </a:rPr>
              <a:t> = 0.009), ATP production (36%, </a:t>
            </a:r>
            <a:r>
              <a:rPr lang="it-IT" sz="1200" kern="1200" dirty="0" err="1">
                <a:solidFill>
                  <a:schemeClr val="tx1"/>
                </a:solidFill>
                <a:effectLst/>
                <a:ea typeface="+mn-ea"/>
                <a:cs typeface="+mn-cs"/>
              </a:rPr>
              <a:t>P</a:t>
            </a:r>
            <a:r>
              <a:rPr lang="it-IT" sz="1200" kern="1200" dirty="0">
                <a:solidFill>
                  <a:schemeClr val="tx1"/>
                </a:solidFill>
                <a:effectLst/>
                <a:ea typeface="+mn-ea"/>
                <a:cs typeface="+mn-cs"/>
              </a:rPr>
              <a:t> = 0.028), and ATP/H2O2 (36%, </a:t>
            </a:r>
            <a:r>
              <a:rPr lang="it-IT" sz="1200" kern="1200" dirty="0" err="1">
                <a:solidFill>
                  <a:schemeClr val="tx1"/>
                </a:solidFill>
                <a:effectLst/>
                <a:ea typeface="+mn-ea"/>
                <a:cs typeface="+mn-cs"/>
              </a:rPr>
              <a:t>P</a:t>
            </a:r>
            <a:r>
              <a:rPr lang="it-IT" sz="1200" kern="1200" dirty="0">
                <a:solidFill>
                  <a:schemeClr val="tx1"/>
                </a:solidFill>
                <a:effectLst/>
                <a:ea typeface="+mn-ea"/>
                <a:cs typeface="+mn-cs"/>
              </a:rPr>
              <a:t> = 0.033) with the </a:t>
            </a:r>
            <a:r>
              <a:rPr lang="it-IT" sz="1200" kern="1200" dirty="0" err="1">
                <a:solidFill>
                  <a:schemeClr val="tx1"/>
                </a:solidFill>
                <a:effectLst/>
                <a:ea typeface="+mn-ea"/>
                <a:cs typeface="+mn-cs"/>
              </a:rPr>
              <a:t>fat-based</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substrate</a:t>
            </a:r>
            <a:r>
              <a:rPr lang="it-IT" sz="1200" kern="1200" dirty="0">
                <a:solidFill>
                  <a:schemeClr val="tx1"/>
                </a:solidFill>
                <a:effectLst/>
                <a:ea typeface="+mn-ea"/>
                <a:cs typeface="+mn-cs"/>
              </a:rPr>
              <a:t>. ATP production with the </a:t>
            </a:r>
            <a:r>
              <a:rPr lang="it-IT" sz="1200" kern="1200" dirty="0" err="1">
                <a:solidFill>
                  <a:schemeClr val="tx1"/>
                </a:solidFill>
                <a:effectLst/>
                <a:ea typeface="+mn-ea"/>
                <a:cs typeface="+mn-cs"/>
              </a:rPr>
              <a:t>ketone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based</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substrate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was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four</a:t>
            </a:r>
            <a:r>
              <a:rPr lang="it-IT" sz="1200" kern="1200" dirty="0">
                <a:solidFill>
                  <a:schemeClr val="tx1"/>
                </a:solidFill>
                <a:effectLst/>
                <a:ea typeface="+mn-ea"/>
                <a:cs typeface="+mn-cs"/>
              </a:rPr>
              <a:t> to </a:t>
            </a:r>
            <a:r>
              <a:rPr lang="it-IT" sz="1200" kern="1200" dirty="0" err="1">
                <a:solidFill>
                  <a:schemeClr val="tx1"/>
                </a:solidFill>
                <a:effectLst/>
                <a:ea typeface="+mn-ea"/>
                <a:cs typeface="+mn-cs"/>
              </a:rPr>
              <a:t>eight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times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lower</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than</a:t>
            </a:r>
            <a:r>
              <a:rPr lang="it-IT" sz="1200" kern="1200" dirty="0">
                <a:solidFill>
                  <a:schemeClr val="tx1"/>
                </a:solidFill>
                <a:effectLst/>
                <a:ea typeface="+mn-ea"/>
                <a:cs typeface="+mn-cs"/>
              </a:rPr>
              <a:t> with </a:t>
            </a:r>
            <a:r>
              <a:rPr lang="it-IT" sz="1200" kern="1200" dirty="0" err="1">
                <a:solidFill>
                  <a:schemeClr val="tx1"/>
                </a:solidFill>
                <a:effectLst/>
                <a:ea typeface="+mn-ea"/>
                <a:cs typeface="+mn-cs"/>
              </a:rPr>
              <a:t>other</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substrates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indicating</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minimal</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oxidation</a:t>
            </a:r>
            <a:r>
              <a:rPr lang="it-IT" sz="1200" kern="1200" dirty="0">
                <a:solidFill>
                  <a:schemeClr val="tx1"/>
                </a:solidFill>
                <a:effectLst/>
                <a:ea typeface="+mn-ea"/>
                <a:cs typeface="+mn-cs"/>
              </a:rPr>
              <a:t>. The KD </a:t>
            </a:r>
            <a:r>
              <a:rPr lang="it-IT" sz="1200" kern="1200" dirty="0" err="1">
                <a:solidFill>
                  <a:schemeClr val="tx1"/>
                </a:solidFill>
                <a:effectLst/>
                <a:ea typeface="+mn-ea"/>
                <a:cs typeface="+mn-cs"/>
              </a:rPr>
              <a:t>resulted</a:t>
            </a:r>
            <a:r>
              <a:rPr lang="it-IT" sz="1200" kern="1200" dirty="0">
                <a:solidFill>
                  <a:schemeClr val="tx1"/>
                </a:solidFill>
                <a:effectLst/>
                <a:ea typeface="+mn-ea"/>
                <a:cs typeface="+mn-cs"/>
              </a:rPr>
              <a:t> in a small </a:t>
            </a:r>
            <a:r>
              <a:rPr lang="it-IT" sz="1200" kern="1200" dirty="0" err="1">
                <a:solidFill>
                  <a:schemeClr val="tx1"/>
                </a:solidFill>
                <a:effectLst/>
                <a:ea typeface="+mn-ea"/>
                <a:cs typeface="+mn-cs"/>
              </a:rPr>
              <a:t>decrease</a:t>
            </a:r>
            <a:r>
              <a:rPr lang="it-IT" sz="1200" kern="1200" dirty="0">
                <a:solidFill>
                  <a:schemeClr val="tx1"/>
                </a:solidFill>
                <a:effectLst/>
                <a:ea typeface="+mn-ea"/>
                <a:cs typeface="+mn-cs"/>
              </a:rPr>
              <a:t> in </a:t>
            </a:r>
            <a:r>
              <a:rPr lang="it-IT" sz="1200" kern="1200" dirty="0" err="1">
                <a:solidFill>
                  <a:schemeClr val="tx1"/>
                </a:solidFill>
                <a:effectLst/>
                <a:ea typeface="+mn-ea"/>
                <a:cs typeface="+mn-cs"/>
              </a:rPr>
              <a:t>muscle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glycogen</a:t>
            </a:r>
            <a:r>
              <a:rPr lang="it-IT" sz="1200" kern="1200" dirty="0">
                <a:solidFill>
                  <a:schemeClr val="tx1"/>
                </a:solidFill>
                <a:effectLst/>
                <a:ea typeface="+mn-ea"/>
                <a:cs typeface="+mn-cs"/>
              </a:rPr>
              <a:t> (14%, </a:t>
            </a:r>
            <a:r>
              <a:rPr lang="it-IT" sz="1200" kern="1200" dirty="0" err="1">
                <a:solidFill>
                  <a:schemeClr val="tx1"/>
                </a:solidFill>
                <a:effectLst/>
                <a:ea typeface="+mn-ea"/>
                <a:cs typeface="+mn-cs"/>
              </a:rPr>
              <a:t>P</a:t>
            </a:r>
            <a:r>
              <a:rPr lang="it-IT" sz="1200" kern="1200" dirty="0">
                <a:solidFill>
                  <a:schemeClr val="tx1"/>
                </a:solidFill>
                <a:effectLst/>
                <a:ea typeface="+mn-ea"/>
                <a:cs typeface="+mn-cs"/>
              </a:rPr>
              <a:t> = 0.035) and an </a:t>
            </a:r>
            <a:r>
              <a:rPr lang="it-IT" sz="1200" kern="1200" dirty="0" err="1">
                <a:solidFill>
                  <a:schemeClr val="tx1"/>
                </a:solidFill>
                <a:effectLst/>
                <a:ea typeface="+mn-ea"/>
                <a:cs typeface="+mn-cs"/>
              </a:rPr>
              <a:t>increase</a:t>
            </a:r>
            <a:r>
              <a:rPr lang="it-IT" sz="1200" kern="1200" dirty="0">
                <a:solidFill>
                  <a:schemeClr val="tx1"/>
                </a:solidFill>
                <a:effectLst/>
                <a:ea typeface="+mn-ea"/>
                <a:cs typeface="+mn-cs"/>
              </a:rPr>
              <a:t> in </a:t>
            </a:r>
            <a:r>
              <a:rPr lang="it-IT" sz="1200" kern="1200" dirty="0" err="1">
                <a:solidFill>
                  <a:schemeClr val="tx1"/>
                </a:solidFill>
                <a:effectLst/>
                <a:ea typeface="+mn-ea"/>
                <a:cs typeface="+mn-cs"/>
              </a:rPr>
              <a:t>muscle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triglyceride</a:t>
            </a:r>
            <a:r>
              <a:rPr lang="it-IT" sz="1200" kern="1200" dirty="0">
                <a:solidFill>
                  <a:schemeClr val="tx1"/>
                </a:solidFill>
                <a:effectLst/>
                <a:ea typeface="+mn-ea"/>
                <a:cs typeface="+mn-cs"/>
              </a:rPr>
              <a:t> (81%, </a:t>
            </a:r>
            <a:r>
              <a:rPr lang="it-IT" sz="1200" kern="1200" dirty="0" err="1">
                <a:solidFill>
                  <a:schemeClr val="tx1"/>
                </a:solidFill>
                <a:effectLst/>
                <a:ea typeface="+mn-ea"/>
                <a:cs typeface="+mn-cs"/>
              </a:rPr>
              <a:t>P</a:t>
            </a:r>
            <a:r>
              <a:rPr lang="it-IT" sz="1200" kern="1200" dirty="0">
                <a:solidFill>
                  <a:schemeClr val="tx1"/>
                </a:solidFill>
                <a:effectLst/>
                <a:ea typeface="+mn-ea"/>
                <a:cs typeface="+mn-cs"/>
              </a:rPr>
              <a:t> = 0.006) </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err="1">
                <a:solidFill>
                  <a:schemeClr val="tx1"/>
                </a:solidFill>
                <a:effectLst/>
                <a:ea typeface="+mn-ea"/>
                <a:cs typeface="+mn-cs"/>
              </a:rPr>
              <a:t>Shift</a:t>
            </a:r>
            <a:r>
              <a:rPr lang="it-IT" sz="1200" kern="1200" dirty="0">
                <a:solidFill>
                  <a:schemeClr val="tx1"/>
                </a:solidFill>
                <a:effectLst/>
                <a:ea typeface="+mn-ea"/>
                <a:cs typeface="+mn-cs"/>
              </a:rPr>
              <a:t> in </a:t>
            </a:r>
            <a:r>
              <a:rPr lang="it-IT" sz="1200" kern="1200" dirty="0" err="1">
                <a:solidFill>
                  <a:schemeClr val="tx1"/>
                </a:solidFill>
                <a:effectLst/>
                <a:ea typeface="+mn-ea"/>
                <a:cs typeface="+mn-cs"/>
              </a:rPr>
              <a:t>macronutrient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metabolism</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means</a:t>
            </a:r>
            <a:r>
              <a:rPr lang="it-IT" sz="1200" kern="1200" dirty="0">
                <a:solidFill>
                  <a:schemeClr val="tx1"/>
                </a:solidFill>
                <a:effectLst/>
                <a:ea typeface="+mn-ea"/>
                <a:cs typeface="+mn-cs"/>
              </a:rPr>
              <a:t> ± SD) in </a:t>
            </a:r>
            <a:r>
              <a:rPr lang="it-IT" sz="1200" kern="1200" dirty="0" err="1">
                <a:solidFill>
                  <a:schemeClr val="tx1"/>
                </a:solidFill>
                <a:effectLst/>
                <a:ea typeface="+mn-ea"/>
                <a:cs typeface="+mn-cs"/>
              </a:rPr>
              <a:t>response</a:t>
            </a:r>
            <a:r>
              <a:rPr lang="it-IT" sz="1200" kern="1200" dirty="0">
                <a:solidFill>
                  <a:schemeClr val="tx1"/>
                </a:solidFill>
                <a:effectLst/>
                <a:ea typeface="+mn-ea"/>
                <a:cs typeface="+mn-cs"/>
              </a:rPr>
              <a:t> to 12 </a:t>
            </a:r>
            <a:r>
              <a:rPr lang="it-IT" sz="1200" kern="1200" dirty="0" err="1">
                <a:solidFill>
                  <a:schemeClr val="tx1"/>
                </a:solidFill>
                <a:effectLst/>
                <a:ea typeface="+mn-ea"/>
                <a:cs typeface="+mn-cs"/>
              </a:rPr>
              <a:t>wk</a:t>
            </a:r>
            <a:r>
              <a:rPr lang="it-IT" sz="1200" kern="1200" dirty="0">
                <a:solidFill>
                  <a:schemeClr val="tx1"/>
                </a:solidFill>
                <a:effectLst/>
                <a:ea typeface="+mn-ea"/>
                <a:cs typeface="+mn-cs"/>
              </a:rPr>
              <a:t> of a </a:t>
            </a:r>
            <a:r>
              <a:rPr lang="it-IT" sz="1200" kern="1200" dirty="0" err="1">
                <a:solidFill>
                  <a:schemeClr val="tx1"/>
                </a:solidFill>
                <a:effectLst/>
                <a:ea typeface="+mn-ea"/>
                <a:cs typeface="+mn-cs"/>
              </a:rPr>
              <a:t>ketogenic</a:t>
            </a:r>
            <a:r>
              <a:rPr lang="it-IT" sz="1200" kern="1200" dirty="0">
                <a:solidFill>
                  <a:schemeClr val="tx1"/>
                </a:solidFill>
                <a:effectLst/>
                <a:ea typeface="+mn-ea"/>
                <a:cs typeface="+mn-cs"/>
              </a:rPr>
              <a:t> (KD) or </a:t>
            </a:r>
            <a:r>
              <a:rPr lang="it-IT" sz="1200" kern="1200" dirty="0" err="1">
                <a:solidFill>
                  <a:schemeClr val="tx1"/>
                </a:solidFill>
                <a:effectLst/>
                <a:ea typeface="+mn-ea"/>
                <a:cs typeface="+mn-cs"/>
              </a:rPr>
              <a:t>mixed</a:t>
            </a:r>
            <a:r>
              <a:rPr lang="it-IT" sz="1200" kern="1200" dirty="0">
                <a:solidFill>
                  <a:schemeClr val="tx1"/>
                </a:solidFill>
                <a:effectLst/>
                <a:ea typeface="+mn-ea"/>
                <a:cs typeface="+mn-cs"/>
              </a:rPr>
              <a:t> (MD) </a:t>
            </a:r>
            <a:r>
              <a:rPr lang="it-IT" sz="1200" kern="1200" dirty="0" err="1">
                <a:solidFill>
                  <a:schemeClr val="tx1"/>
                </a:solidFill>
                <a:effectLst/>
                <a:ea typeface="+mn-ea"/>
                <a:cs typeface="+mn-cs"/>
              </a:rPr>
              <a:t>diet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combined</a:t>
            </a:r>
            <a:r>
              <a:rPr lang="it-IT" sz="1200" kern="1200" dirty="0">
                <a:solidFill>
                  <a:schemeClr val="tx1"/>
                </a:solidFill>
                <a:effectLst/>
                <a:ea typeface="+mn-ea"/>
                <a:cs typeface="+mn-cs"/>
              </a:rPr>
              <a:t> with </a:t>
            </a:r>
            <a:r>
              <a:rPr lang="it-IT" sz="1200" kern="1200" dirty="0" err="1">
                <a:solidFill>
                  <a:schemeClr val="tx1"/>
                </a:solidFill>
                <a:effectLst/>
                <a:ea typeface="+mn-ea"/>
                <a:cs typeface="+mn-cs"/>
              </a:rPr>
              <a:t>exercise</a:t>
            </a:r>
            <a:r>
              <a:rPr lang="it-IT" sz="1200" kern="1200" dirty="0">
                <a:solidFill>
                  <a:schemeClr val="tx1"/>
                </a:solidFill>
                <a:effectLst/>
                <a:ea typeface="+mn-ea"/>
                <a:cs typeface="+mn-cs"/>
              </a:rPr>
              <a:t> training. A: ratio of mi- </a:t>
            </a:r>
            <a:r>
              <a:rPr lang="it-IT" sz="1200" kern="1200" dirty="0" err="1">
                <a:solidFill>
                  <a:schemeClr val="tx1"/>
                </a:solidFill>
                <a:effectLst/>
                <a:ea typeface="+mn-ea"/>
                <a:cs typeface="+mn-cs"/>
              </a:rPr>
              <a:t>tochondrial</a:t>
            </a:r>
            <a:r>
              <a:rPr lang="it-IT" sz="1200" kern="1200" dirty="0">
                <a:solidFill>
                  <a:schemeClr val="tx1"/>
                </a:solidFill>
                <a:effectLst/>
                <a:ea typeface="+mn-ea"/>
                <a:cs typeface="+mn-cs"/>
              </a:rPr>
              <a:t> ATP production from </a:t>
            </a:r>
            <a:r>
              <a:rPr lang="it-IT" sz="1200" kern="1200" dirty="0" err="1">
                <a:solidFill>
                  <a:schemeClr val="tx1"/>
                </a:solidFill>
                <a:effectLst/>
                <a:ea typeface="+mn-ea"/>
                <a:cs typeface="+mn-cs"/>
              </a:rPr>
              <a:t>fat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substrate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palmitoylcarnitine</a:t>
            </a:r>
            <a:r>
              <a:rPr lang="it-IT" sz="1200" kern="1200" dirty="0">
                <a:solidFill>
                  <a:schemeClr val="tx1"/>
                </a:solidFill>
                <a:effectLst/>
                <a:ea typeface="+mn-ea"/>
                <a:cs typeface="+mn-cs"/>
              </a:rPr>
              <a:t> + malate) to </a:t>
            </a:r>
            <a:r>
              <a:rPr lang="it-IT" sz="1200" kern="1200" dirty="0" err="1">
                <a:solidFill>
                  <a:schemeClr val="tx1"/>
                </a:solidFill>
                <a:effectLst/>
                <a:ea typeface="+mn-ea"/>
                <a:cs typeface="+mn-cs"/>
              </a:rPr>
              <a:t>that</a:t>
            </a:r>
            <a:r>
              <a:rPr lang="it-IT" sz="1200" kern="1200" dirty="0">
                <a:solidFill>
                  <a:schemeClr val="tx1"/>
                </a:solidFill>
                <a:effectLst/>
                <a:ea typeface="+mn-ea"/>
                <a:cs typeface="+mn-cs"/>
              </a:rPr>
              <a:t> with </a:t>
            </a:r>
            <a:r>
              <a:rPr lang="it-IT" sz="1200" kern="1200" dirty="0" err="1">
                <a:solidFill>
                  <a:schemeClr val="tx1"/>
                </a:solidFill>
                <a:effectLst/>
                <a:ea typeface="+mn-ea"/>
                <a:cs typeface="+mn-cs"/>
              </a:rPr>
              <a:t>carbohydrate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substrate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pyruvate</a:t>
            </a:r>
            <a:r>
              <a:rPr lang="it-IT" sz="1200" kern="1200" dirty="0">
                <a:solidFill>
                  <a:schemeClr val="tx1"/>
                </a:solidFill>
                <a:effectLst/>
                <a:ea typeface="+mn-ea"/>
                <a:cs typeface="+mn-cs"/>
              </a:rPr>
              <a:t> + malate): </a:t>
            </a:r>
            <a:r>
              <a:rPr lang="it-IT" sz="1200" kern="1200" dirty="0" err="1">
                <a:solidFill>
                  <a:schemeClr val="tx1"/>
                </a:solidFill>
                <a:effectLst/>
                <a:ea typeface="+mn-ea"/>
                <a:cs typeface="+mn-cs"/>
              </a:rPr>
              <a:t>effect</a:t>
            </a:r>
            <a:r>
              <a:rPr lang="it-IT" sz="1200" kern="1200" dirty="0">
                <a:solidFill>
                  <a:schemeClr val="tx1"/>
                </a:solidFill>
                <a:effectLst/>
                <a:ea typeface="+mn-ea"/>
                <a:cs typeface="+mn-cs"/>
              </a:rPr>
              <a:t> of time, </a:t>
            </a:r>
            <a:r>
              <a:rPr lang="it-IT" sz="1200" kern="1200" dirty="0" err="1">
                <a:solidFill>
                  <a:schemeClr val="tx1"/>
                </a:solidFill>
                <a:effectLst/>
                <a:ea typeface="+mn-ea"/>
                <a:cs typeface="+mn-cs"/>
              </a:rPr>
              <a:t>P</a:t>
            </a:r>
            <a:r>
              <a:rPr lang="it-IT" sz="1200" kern="1200" dirty="0">
                <a:solidFill>
                  <a:schemeClr val="tx1"/>
                </a:solidFill>
                <a:effectLst/>
                <a:ea typeface="+mn-ea"/>
                <a:cs typeface="+mn-cs"/>
              </a:rPr>
              <a:t> = 0.019; time  </a:t>
            </a:r>
            <a:r>
              <a:rPr lang="it-IT" sz="1200" kern="1200" dirty="0" err="1">
                <a:solidFill>
                  <a:schemeClr val="tx1"/>
                </a:solidFill>
                <a:effectLst/>
                <a:ea typeface="+mn-ea"/>
                <a:cs typeface="+mn-cs"/>
              </a:rPr>
              <a:t>diet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interaction</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P</a:t>
            </a:r>
            <a:r>
              <a:rPr lang="it-IT" sz="1200" kern="1200" dirty="0">
                <a:solidFill>
                  <a:schemeClr val="tx1"/>
                </a:solidFill>
                <a:effectLst/>
                <a:ea typeface="+mn-ea"/>
                <a:cs typeface="+mn-cs"/>
              </a:rPr>
              <a:t> = 0.001. B: ratio of </a:t>
            </a:r>
            <a:r>
              <a:rPr lang="it-IT" sz="1200" kern="1200" dirty="0" err="1">
                <a:solidFill>
                  <a:schemeClr val="tx1"/>
                </a:solidFill>
                <a:effectLst/>
                <a:ea typeface="+mn-ea"/>
                <a:cs typeface="+mn-cs"/>
              </a:rPr>
              <a:t>whole</a:t>
            </a:r>
            <a:r>
              <a:rPr lang="it-IT" sz="1200" kern="1200" dirty="0">
                <a:solidFill>
                  <a:schemeClr val="tx1"/>
                </a:solidFill>
                <a:effectLst/>
                <a:ea typeface="+mn-ea"/>
                <a:cs typeface="+mn-cs"/>
              </a:rPr>
              <a:t> body </a:t>
            </a:r>
            <a:r>
              <a:rPr lang="it-IT" sz="1200" kern="1200" dirty="0" err="1">
                <a:solidFill>
                  <a:schemeClr val="tx1"/>
                </a:solidFill>
                <a:effectLst/>
                <a:ea typeface="+mn-ea"/>
                <a:cs typeface="+mn-cs"/>
              </a:rPr>
              <a:t>fat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oxidation</a:t>
            </a:r>
            <a:r>
              <a:rPr lang="it-IT" sz="1200" kern="1200" dirty="0">
                <a:solidFill>
                  <a:schemeClr val="tx1"/>
                </a:solidFill>
                <a:effectLst/>
                <a:ea typeface="+mn-ea"/>
                <a:cs typeface="+mn-cs"/>
              </a:rPr>
              <a:t> to </a:t>
            </a:r>
            <a:r>
              <a:rPr lang="it-IT" sz="1200" kern="1200" dirty="0" err="1">
                <a:solidFill>
                  <a:schemeClr val="tx1"/>
                </a:solidFill>
                <a:effectLst/>
                <a:ea typeface="+mn-ea"/>
                <a:cs typeface="+mn-cs"/>
              </a:rPr>
              <a:t>carbohydrate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oxidation</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effect</a:t>
            </a:r>
            <a:r>
              <a:rPr lang="it-IT" sz="1200" kern="1200" dirty="0">
                <a:solidFill>
                  <a:schemeClr val="tx1"/>
                </a:solidFill>
                <a:effectLst/>
                <a:ea typeface="+mn-ea"/>
                <a:cs typeface="+mn-cs"/>
              </a:rPr>
              <a:t> of time, </a:t>
            </a:r>
            <a:r>
              <a:rPr lang="it-IT" sz="1200" kern="1200" dirty="0" err="1">
                <a:solidFill>
                  <a:schemeClr val="tx1"/>
                </a:solidFill>
                <a:effectLst/>
                <a:ea typeface="+mn-ea"/>
                <a:cs typeface="+mn-cs"/>
              </a:rPr>
              <a:t>P</a:t>
            </a:r>
            <a:r>
              <a:rPr lang="it-IT" sz="1200" kern="1200" dirty="0">
                <a:solidFill>
                  <a:schemeClr val="tx1"/>
                </a:solidFill>
                <a:effectLst/>
                <a:ea typeface="+mn-ea"/>
                <a:cs typeface="+mn-cs"/>
              </a:rPr>
              <a:t> = 0.052; time  </a:t>
            </a:r>
            <a:r>
              <a:rPr lang="it-IT" sz="1200" kern="1200" dirty="0" err="1">
                <a:solidFill>
                  <a:schemeClr val="tx1"/>
                </a:solidFill>
                <a:effectLst/>
                <a:ea typeface="+mn-ea"/>
                <a:cs typeface="+mn-cs"/>
              </a:rPr>
              <a:t>diet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interaction</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P</a:t>
            </a:r>
            <a:r>
              <a:rPr lang="it-IT" sz="1200" kern="1200" dirty="0">
                <a:solidFill>
                  <a:schemeClr val="tx1"/>
                </a:solidFill>
                <a:effectLst/>
                <a:ea typeface="+mn-ea"/>
                <a:cs typeface="+mn-cs"/>
              </a:rPr>
              <a:t> = 0.001. C: </a:t>
            </a:r>
            <a:r>
              <a:rPr lang="it-IT" sz="1200" kern="1200" dirty="0" err="1">
                <a:solidFill>
                  <a:schemeClr val="tx1"/>
                </a:solidFill>
                <a:effectLst/>
                <a:ea typeface="+mn-ea"/>
                <a:cs typeface="+mn-cs"/>
              </a:rPr>
              <a:t>glycogen</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content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measured</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as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glucosyl</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units</a:t>
            </a:r>
            <a:r>
              <a:rPr lang="it-IT" sz="1200" kern="1200" dirty="0">
                <a:solidFill>
                  <a:schemeClr val="tx1"/>
                </a:solidFill>
                <a:effectLst/>
                <a:ea typeface="+mn-ea"/>
                <a:cs typeface="+mn-cs"/>
              </a:rPr>
              <a:t>) per </a:t>
            </a:r>
            <a:r>
              <a:rPr lang="it-IT" sz="1200" kern="1200" dirty="0" err="1">
                <a:solidFill>
                  <a:schemeClr val="tx1"/>
                </a:solidFill>
                <a:effectLst/>
                <a:ea typeface="+mn-ea"/>
                <a:cs typeface="+mn-cs"/>
              </a:rPr>
              <a:t>wet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weight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ww</a:t>
            </a:r>
            <a:r>
              <a:rPr lang="it-IT" sz="1200" kern="1200" dirty="0">
                <a:solidFill>
                  <a:schemeClr val="tx1"/>
                </a:solidFill>
                <a:effectLst/>
                <a:ea typeface="+mn-ea"/>
                <a:cs typeface="+mn-cs"/>
              </a:rPr>
              <a:t>) of </a:t>
            </a:r>
            <a:r>
              <a:rPr lang="it-IT" sz="1200" kern="1200" dirty="0" err="1">
                <a:solidFill>
                  <a:schemeClr val="tx1"/>
                </a:solidFill>
                <a:effectLst/>
                <a:ea typeface="+mn-ea"/>
                <a:cs typeface="+mn-cs"/>
              </a:rPr>
              <a:t>muscle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tissue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effect</a:t>
            </a:r>
            <a:r>
              <a:rPr lang="it-IT" sz="1200" kern="1200" dirty="0">
                <a:solidFill>
                  <a:schemeClr val="tx1"/>
                </a:solidFill>
                <a:effectLst/>
                <a:ea typeface="+mn-ea"/>
                <a:cs typeface="+mn-cs"/>
              </a:rPr>
              <a:t> of time, </a:t>
            </a:r>
            <a:r>
              <a:rPr lang="it-IT" sz="1200" kern="1200" dirty="0" err="1">
                <a:solidFill>
                  <a:schemeClr val="tx1"/>
                </a:solidFill>
                <a:effectLst/>
                <a:ea typeface="+mn-ea"/>
                <a:cs typeface="+mn-cs"/>
              </a:rPr>
              <a:t>P</a:t>
            </a:r>
            <a:r>
              <a:rPr lang="it-IT" sz="1200" kern="1200" dirty="0">
                <a:solidFill>
                  <a:schemeClr val="tx1"/>
                </a:solidFill>
                <a:effectLst/>
                <a:ea typeface="+mn-ea"/>
                <a:cs typeface="+mn-cs"/>
              </a:rPr>
              <a:t> = 0.359; time  </a:t>
            </a:r>
            <a:r>
              <a:rPr lang="it-IT" sz="1200" kern="1200" dirty="0" err="1">
                <a:solidFill>
                  <a:schemeClr val="tx1"/>
                </a:solidFill>
                <a:effectLst/>
                <a:ea typeface="+mn-ea"/>
                <a:cs typeface="+mn-cs"/>
              </a:rPr>
              <a:t>diet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interaction</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P</a:t>
            </a:r>
            <a:r>
              <a:rPr lang="it-IT" sz="1200" kern="1200" dirty="0">
                <a:solidFill>
                  <a:schemeClr val="tx1"/>
                </a:solidFill>
                <a:effectLst/>
                <a:ea typeface="+mn-ea"/>
                <a:cs typeface="+mn-cs"/>
              </a:rPr>
              <a:t> = 0.099. D: </a:t>
            </a:r>
            <a:r>
              <a:rPr lang="it-IT" sz="1200" kern="1200" dirty="0" err="1">
                <a:solidFill>
                  <a:schemeClr val="tx1"/>
                </a:solidFill>
                <a:effectLst/>
                <a:ea typeface="+mn-ea"/>
                <a:cs typeface="+mn-cs"/>
              </a:rPr>
              <a:t>triglyceride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content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measured</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as</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glycerol</a:t>
            </a:r>
            <a:r>
              <a:rPr lang="it-IT" sz="1200" kern="1200" dirty="0">
                <a:solidFill>
                  <a:schemeClr val="tx1"/>
                </a:solidFill>
                <a:effectLst/>
                <a:ea typeface="+mn-ea"/>
                <a:cs typeface="+mn-cs"/>
              </a:rPr>
              <a:t>) per dry </a:t>
            </a:r>
            <a:r>
              <a:rPr lang="it-IT" sz="1200" kern="1200" dirty="0" err="1">
                <a:solidFill>
                  <a:schemeClr val="tx1"/>
                </a:solidFill>
                <a:effectLst/>
                <a:ea typeface="+mn-ea"/>
                <a:cs typeface="+mn-cs"/>
              </a:rPr>
              <a:t>weight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dw</a:t>
            </a:r>
            <a:r>
              <a:rPr lang="it-IT" sz="1200" kern="1200" dirty="0">
                <a:solidFill>
                  <a:schemeClr val="tx1"/>
                </a:solidFill>
                <a:effectLst/>
                <a:ea typeface="+mn-ea"/>
                <a:cs typeface="+mn-cs"/>
              </a:rPr>
              <a:t>) of </a:t>
            </a:r>
            <a:r>
              <a:rPr lang="it-IT" sz="1200" kern="1200" dirty="0" err="1">
                <a:solidFill>
                  <a:schemeClr val="tx1"/>
                </a:solidFill>
                <a:effectLst/>
                <a:ea typeface="+mn-ea"/>
                <a:cs typeface="+mn-cs"/>
              </a:rPr>
              <a:t>muscle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tissue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effect</a:t>
            </a:r>
            <a:r>
              <a:rPr lang="it-IT" sz="1200" kern="1200" dirty="0">
                <a:solidFill>
                  <a:schemeClr val="tx1"/>
                </a:solidFill>
                <a:effectLst/>
                <a:ea typeface="+mn-ea"/>
                <a:cs typeface="+mn-cs"/>
              </a:rPr>
              <a:t> of time, </a:t>
            </a:r>
            <a:r>
              <a:rPr lang="it-IT" sz="1200" kern="1200" dirty="0" err="1">
                <a:solidFill>
                  <a:schemeClr val="tx1"/>
                </a:solidFill>
                <a:effectLst/>
                <a:ea typeface="+mn-ea"/>
                <a:cs typeface="+mn-cs"/>
              </a:rPr>
              <a:t>P</a:t>
            </a:r>
            <a:r>
              <a:rPr lang="it-IT" sz="1200" kern="1200" dirty="0">
                <a:solidFill>
                  <a:schemeClr val="tx1"/>
                </a:solidFill>
                <a:effectLst/>
                <a:ea typeface="+mn-ea"/>
                <a:cs typeface="+mn-cs"/>
              </a:rPr>
              <a:t> = 0.060; time  </a:t>
            </a:r>
            <a:r>
              <a:rPr lang="it-IT" sz="1200" kern="1200" dirty="0" err="1">
                <a:solidFill>
                  <a:schemeClr val="tx1"/>
                </a:solidFill>
                <a:effectLst/>
                <a:ea typeface="+mn-ea"/>
                <a:cs typeface="+mn-cs"/>
              </a:rPr>
              <a:t>diet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interaction</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P</a:t>
            </a:r>
            <a:r>
              <a:rPr lang="it-IT" sz="1200" kern="1200" dirty="0">
                <a:solidFill>
                  <a:schemeClr val="tx1"/>
                </a:solidFill>
                <a:effectLst/>
                <a:ea typeface="+mn-ea"/>
                <a:cs typeface="+mn-cs"/>
              </a:rPr>
              <a:t> &lt; 0.001. Post, </a:t>
            </a:r>
            <a:r>
              <a:rPr lang="it-IT" sz="1200" kern="1200" dirty="0" err="1">
                <a:solidFill>
                  <a:schemeClr val="tx1"/>
                </a:solidFill>
                <a:effectLst/>
                <a:ea typeface="+mn-ea"/>
                <a:cs typeface="+mn-cs"/>
              </a:rPr>
              <a:t>postintervention</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Pre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preintervention</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P</a:t>
            </a:r>
            <a:r>
              <a:rPr lang="it-IT" sz="1200" kern="1200" dirty="0">
                <a:solidFill>
                  <a:schemeClr val="tx1"/>
                </a:solidFill>
                <a:effectLst/>
                <a:ea typeface="+mn-ea"/>
                <a:cs typeface="+mn-cs"/>
              </a:rPr>
              <a:t> &lt; 0.008 for </a:t>
            </a:r>
            <a:r>
              <a:rPr lang="it-IT" sz="1200" kern="1200" dirty="0" err="1">
                <a:solidFill>
                  <a:schemeClr val="tx1"/>
                </a:solidFill>
                <a:effectLst/>
                <a:ea typeface="+mn-ea"/>
                <a:cs typeface="+mn-cs"/>
              </a:rPr>
              <a:t>between-group</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difference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at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associated</a:t>
            </a:r>
            <a:r>
              <a:rPr lang="it-IT" sz="1200" kern="1200" dirty="0">
                <a:solidFill>
                  <a:schemeClr val="tx1"/>
                </a:solidFill>
                <a:effectLst/>
                <a:ea typeface="+mn-ea"/>
                <a:cs typeface="+mn-cs"/>
              </a:rPr>
              <a:t> time </a:t>
            </a:r>
            <a:r>
              <a:rPr lang="it-IT" sz="1200" kern="1200" dirty="0" err="1">
                <a:solidFill>
                  <a:schemeClr val="tx1"/>
                </a:solidFill>
                <a:effectLst/>
                <a:ea typeface="+mn-ea"/>
                <a:cs typeface="+mn-cs"/>
              </a:rPr>
              <a:t>point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P</a:t>
            </a:r>
            <a:r>
              <a:rPr lang="it-IT" sz="1200" kern="1200" dirty="0">
                <a:solidFill>
                  <a:schemeClr val="tx1"/>
                </a:solidFill>
                <a:effectLst/>
                <a:ea typeface="+mn-ea"/>
                <a:cs typeface="+mn-cs"/>
              </a:rPr>
              <a:t> &lt; 0.008 for </a:t>
            </a:r>
            <a:r>
              <a:rPr lang="it-IT" sz="1200" kern="1200" dirty="0" err="1">
                <a:solidFill>
                  <a:schemeClr val="tx1"/>
                </a:solidFill>
                <a:effectLst/>
                <a:ea typeface="+mn-ea"/>
                <a:cs typeface="+mn-cs"/>
              </a:rPr>
              <a:t>within-group</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difference</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between</a:t>
            </a:r>
            <a:r>
              <a:rPr lang="it-IT" sz="1200" kern="1200" dirty="0">
                <a:solidFill>
                  <a:schemeClr val="tx1"/>
                </a:solidFill>
                <a:effectLst/>
                <a:ea typeface="+mn-ea"/>
                <a:cs typeface="+mn-cs"/>
              </a:rPr>
              <a:t> time </a:t>
            </a:r>
            <a:r>
              <a:rPr lang="it-IT" sz="1200" kern="1200" dirty="0" err="1">
                <a:solidFill>
                  <a:schemeClr val="tx1"/>
                </a:solidFill>
                <a:effectLst/>
                <a:ea typeface="+mn-ea"/>
                <a:cs typeface="+mn-cs"/>
              </a:rPr>
              <a:t>points</a:t>
            </a:r>
            <a:r>
              <a:rPr lang="it-IT" sz="1200" kern="1200" dirty="0">
                <a:solidFill>
                  <a:schemeClr val="tx1"/>
                </a:solidFill>
                <a:effectLst/>
                <a:ea typeface="+mn-ea"/>
                <a:cs typeface="+mn-cs"/>
              </a:rPr>
              <a:t> for </a:t>
            </a:r>
            <a:r>
              <a:rPr lang="it-IT" sz="1200" kern="1200" dirty="0" err="1">
                <a:solidFill>
                  <a:schemeClr val="tx1"/>
                </a:solidFill>
                <a:effectLst/>
                <a:ea typeface="+mn-ea"/>
                <a:cs typeface="+mn-cs"/>
              </a:rPr>
              <a:t>associated</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diet</a:t>
            </a:r>
            <a:r>
              <a:rPr lang="it-IT" sz="1200" kern="1200" dirty="0">
                <a:solidFill>
                  <a:schemeClr val="tx1"/>
                </a:solidFill>
                <a:effectLst/>
                <a:ea typeface="+mn-ea"/>
                <a:cs typeface="+mn-cs"/>
              </a:rPr>
              <a:t> </a:t>
            </a:r>
            <a:r>
              <a:rPr lang="it-IT" sz="1200" kern="1200" dirty="0" err="1">
                <a:solidFill>
                  <a:schemeClr val="tx1"/>
                </a:solidFill>
                <a:effectLst/>
                <a:ea typeface="+mn-ea"/>
                <a:cs typeface="+mn-cs"/>
              </a:rPr>
              <a:t>group</a:t>
            </a:r>
            <a:r>
              <a:rPr lang="it-IT" sz="1200" kern="1200" dirty="0">
                <a:solidFill>
                  <a:schemeClr val="tx1"/>
                </a:solidFill>
                <a:effectLst/>
                <a:ea typeface="+mn-ea"/>
                <a:cs typeface="+mn-cs"/>
              </a:rPr>
              <a:t>. </a:t>
            </a:r>
            <a:endParaRPr lang="it-IT" dirty="0"/>
          </a:p>
          <a:p>
            <a:endParaRPr lang="it-IT" dirty="0"/>
          </a:p>
        </p:txBody>
      </p:sp>
      <p:sp>
        <p:nvSpPr>
          <p:cNvPr id="4" name="Segnaposto numero diapositiva 3"/>
          <p:cNvSpPr>
            <a:spLocks noGrp="1"/>
          </p:cNvSpPr>
          <p:nvPr>
            <p:ph type="sldNum" sz="quarter" idx="5"/>
          </p:nvPr>
        </p:nvSpPr>
        <p:spPr/>
        <p:txBody>
          <a:bodyPr/>
          <a:lstStyle/>
          <a:p>
            <a:fld id="{5EB66F8F-850A-B544-93D4-E4596D2E192D}" type="slidenum">
              <a:rPr lang="it-IT" smtClean="0"/>
              <a:t>29</a:t>
            </a:fld>
            <a:endParaRPr lang="it-IT"/>
          </a:p>
        </p:txBody>
      </p:sp>
    </p:spTree>
    <p:extLst>
      <p:ext uri="{BB962C8B-B14F-4D97-AF65-F5344CB8AC3E}">
        <p14:creationId xmlns:p14="http://schemas.microsoft.com/office/powerpoint/2010/main" val="1074779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u="none" strike="noStrike" kern="1200" dirty="0">
                <a:solidFill>
                  <a:schemeClr val="tx1"/>
                </a:solidFill>
                <a:effectLst/>
                <a:ea typeface="+mn-ea"/>
                <a:cs typeface="+mn-cs"/>
              </a:rPr>
              <a:t>GPR109A </a:t>
            </a:r>
            <a:r>
              <a:rPr lang="it-IT" sz="1200" u="none" strike="noStrike" kern="1200" dirty="0" err="1">
                <a:solidFill>
                  <a:schemeClr val="tx1"/>
                </a:solidFill>
                <a:effectLst/>
                <a:ea typeface="+mn-ea"/>
                <a:cs typeface="+mn-cs"/>
              </a:rPr>
              <a:t>is</a:t>
            </a:r>
            <a:r>
              <a:rPr lang="it-IT" sz="1200" u="none" strike="noStrike" kern="1200" dirty="0">
                <a:solidFill>
                  <a:schemeClr val="tx1"/>
                </a:solidFill>
                <a:effectLst/>
                <a:ea typeface="+mn-ea"/>
                <a:cs typeface="+mn-cs"/>
              </a:rPr>
              <a:t> a G-</a:t>
            </a:r>
            <a:r>
              <a:rPr lang="it-IT" sz="1200" u="none" strike="noStrike" kern="1200" dirty="0" err="1">
                <a:solidFill>
                  <a:schemeClr val="tx1"/>
                </a:solidFill>
                <a:effectLst/>
                <a:ea typeface="+mn-ea"/>
                <a:cs typeface="+mn-cs"/>
              </a:rPr>
              <a:t>protein</a:t>
            </a:r>
            <a:r>
              <a:rPr lang="it-IT" sz="1200" u="none" strike="noStrike" kern="1200" dirty="0">
                <a:solidFill>
                  <a:schemeClr val="tx1"/>
                </a:solidFill>
                <a:effectLst/>
                <a:ea typeface="+mn-ea"/>
                <a:cs typeface="+mn-cs"/>
              </a:rPr>
              <a:t>-</a:t>
            </a:r>
            <a:r>
              <a:rPr lang="it-IT" sz="1200" u="none" strike="noStrike" kern="1200" dirty="0" err="1">
                <a:solidFill>
                  <a:schemeClr val="tx1"/>
                </a:solidFill>
                <a:effectLst/>
                <a:ea typeface="+mn-ea"/>
                <a:cs typeface="+mn-cs"/>
              </a:rPr>
              <a:t>coupled</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receptor</a:t>
            </a:r>
            <a:r>
              <a:rPr lang="it-IT" sz="1200" u="none" strike="noStrike" kern="1200" dirty="0">
                <a:solidFill>
                  <a:schemeClr val="tx1"/>
                </a:solidFill>
                <a:effectLst/>
                <a:ea typeface="+mn-ea"/>
                <a:cs typeface="+mn-cs"/>
              </a:rPr>
              <a:t> for nicotinate </a:t>
            </a:r>
            <a:r>
              <a:rPr lang="it-IT" sz="1200" u="none" strike="noStrike" kern="1200" dirty="0" err="1">
                <a:solidFill>
                  <a:schemeClr val="tx1"/>
                </a:solidFill>
                <a:effectLst/>
                <a:ea typeface="+mn-ea"/>
                <a:cs typeface="+mn-cs"/>
              </a:rPr>
              <a:t>but</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recognizes</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butyrate</a:t>
            </a:r>
            <a:r>
              <a:rPr lang="it-IT" sz="1200" u="none" strike="noStrike" kern="1200" dirty="0">
                <a:solidFill>
                  <a:schemeClr val="tx1"/>
                </a:solidFill>
                <a:effectLst/>
                <a:ea typeface="+mn-ea"/>
                <a:cs typeface="+mn-cs"/>
              </a:rPr>
              <a:t> with </a:t>
            </a:r>
            <a:r>
              <a:rPr lang="it-IT" sz="1200" u="none" strike="noStrike" kern="1200" dirty="0" err="1">
                <a:solidFill>
                  <a:schemeClr val="tx1"/>
                </a:solidFill>
                <a:effectLst/>
                <a:ea typeface="+mn-ea"/>
                <a:cs typeface="+mn-cs"/>
              </a:rPr>
              <a:t>low</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affinity</a:t>
            </a:r>
            <a:r>
              <a:rPr lang="it-IT" sz="1200" u="none" strike="noStrike" kern="1200" dirty="0">
                <a:solidFill>
                  <a:schemeClr val="tx1"/>
                </a:solidFill>
                <a:effectLst/>
                <a:ea typeface="+mn-ea"/>
                <a:cs typeface="+mn-cs"/>
              </a:rPr>
              <a:t>.</a:t>
            </a:r>
            <a:endParaRPr lang="it-IT" dirty="0"/>
          </a:p>
        </p:txBody>
      </p:sp>
      <p:sp>
        <p:nvSpPr>
          <p:cNvPr id="4" name="Segnaposto numero diapositiva 3"/>
          <p:cNvSpPr>
            <a:spLocks noGrp="1"/>
          </p:cNvSpPr>
          <p:nvPr>
            <p:ph type="sldNum" sz="quarter" idx="5"/>
          </p:nvPr>
        </p:nvSpPr>
        <p:spPr/>
        <p:txBody>
          <a:bodyPr/>
          <a:lstStyle/>
          <a:p>
            <a:fld id="{5EB66F8F-850A-B544-93D4-E4596D2E192D}" type="slidenum">
              <a:rPr lang="it-IT" smtClean="0"/>
              <a:t>37</a:t>
            </a:fld>
            <a:endParaRPr lang="it-IT"/>
          </a:p>
        </p:txBody>
      </p:sp>
    </p:spTree>
    <p:extLst>
      <p:ext uri="{BB962C8B-B14F-4D97-AF65-F5344CB8AC3E}">
        <p14:creationId xmlns:p14="http://schemas.microsoft.com/office/powerpoint/2010/main" val="1039429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u="none" strike="noStrike" kern="1200" dirty="0" err="1">
                <a:solidFill>
                  <a:schemeClr val="tx1"/>
                </a:solidFill>
                <a:effectLst/>
                <a:ea typeface="+mn-ea"/>
                <a:cs typeface="+mn-cs"/>
              </a:rPr>
              <a:t>Histone</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deacetylase</a:t>
            </a:r>
            <a:r>
              <a:rPr lang="it-IT" sz="1200" u="none" strike="noStrike" kern="1200" dirty="0">
                <a:solidFill>
                  <a:schemeClr val="tx1"/>
                </a:solidFill>
                <a:effectLst/>
                <a:ea typeface="+mn-ea"/>
                <a:cs typeface="+mn-cs"/>
              </a:rPr>
              <a:t> (HDAC) </a:t>
            </a:r>
            <a:r>
              <a:rPr lang="it-IT" sz="1200" u="none" strike="noStrike" kern="1200" dirty="0" err="1">
                <a:solidFill>
                  <a:schemeClr val="tx1"/>
                </a:solidFill>
                <a:effectLst/>
                <a:ea typeface="+mn-ea"/>
                <a:cs typeface="+mn-cs"/>
              </a:rPr>
              <a:t>regulation</a:t>
            </a:r>
            <a:r>
              <a:rPr lang="it-IT" sz="1200" u="none" strike="noStrike" kern="1200" dirty="0">
                <a:solidFill>
                  <a:schemeClr val="tx1"/>
                </a:solidFill>
                <a:effectLst/>
                <a:ea typeface="+mn-ea"/>
                <a:cs typeface="+mn-cs"/>
              </a:rPr>
              <a:t> of </a:t>
            </a:r>
            <a:r>
              <a:rPr lang="it-IT" sz="1200" u="none" strike="noStrike" kern="1200" dirty="0" err="1">
                <a:solidFill>
                  <a:schemeClr val="tx1"/>
                </a:solidFill>
                <a:effectLst/>
                <a:ea typeface="+mn-ea"/>
                <a:cs typeface="+mn-cs"/>
              </a:rPr>
              <a:t>longevity</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pathways</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HDACs</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deacetylate</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both</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histone</a:t>
            </a:r>
            <a:r>
              <a:rPr lang="it-IT" sz="1200" u="none" strike="noStrike" kern="1200" dirty="0">
                <a:solidFill>
                  <a:schemeClr val="tx1"/>
                </a:solidFill>
                <a:effectLst/>
                <a:ea typeface="+mn-ea"/>
                <a:cs typeface="+mn-cs"/>
              </a:rPr>
              <a:t> and non-</a:t>
            </a:r>
            <a:r>
              <a:rPr lang="it-IT" sz="1200" u="none" strike="noStrike" kern="1200" dirty="0" err="1">
                <a:solidFill>
                  <a:schemeClr val="tx1"/>
                </a:solidFill>
                <a:effectLst/>
                <a:ea typeface="+mn-ea"/>
                <a:cs typeface="+mn-cs"/>
              </a:rPr>
              <a:t>histone</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proteins</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regulating</a:t>
            </a:r>
            <a:r>
              <a:rPr lang="it-IT" sz="1200" u="none" strike="noStrike" kern="1200" dirty="0">
                <a:solidFill>
                  <a:schemeClr val="tx1"/>
                </a:solidFill>
                <a:effectLst/>
                <a:ea typeface="+mn-ea"/>
                <a:cs typeface="+mn-cs"/>
              </a:rPr>
              <a:t> gene </a:t>
            </a:r>
            <a:r>
              <a:rPr lang="it-IT" sz="1200" u="none" strike="noStrike" kern="1200" dirty="0" err="1">
                <a:solidFill>
                  <a:schemeClr val="tx1"/>
                </a:solidFill>
                <a:effectLst/>
                <a:ea typeface="+mn-ea"/>
                <a:cs typeface="+mn-cs"/>
              </a:rPr>
              <a:t>transcription</a:t>
            </a:r>
            <a:r>
              <a:rPr lang="it-IT" sz="1200" u="none" strike="noStrike" kern="1200" dirty="0">
                <a:solidFill>
                  <a:schemeClr val="tx1"/>
                </a:solidFill>
                <a:effectLst/>
                <a:ea typeface="+mn-ea"/>
                <a:cs typeface="+mn-cs"/>
              </a:rPr>
              <a:t> and the post-</a:t>
            </a:r>
            <a:r>
              <a:rPr lang="it-IT" sz="1200" u="none" strike="noStrike" kern="1200" dirty="0" err="1">
                <a:solidFill>
                  <a:schemeClr val="tx1"/>
                </a:solidFill>
                <a:effectLst/>
                <a:ea typeface="+mn-ea"/>
                <a:cs typeface="+mn-cs"/>
              </a:rPr>
              <a:t>translational</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function</a:t>
            </a:r>
            <a:r>
              <a:rPr lang="it-IT" sz="1200" u="none" strike="noStrike" kern="1200" dirty="0">
                <a:solidFill>
                  <a:schemeClr val="tx1"/>
                </a:solidFill>
                <a:effectLst/>
                <a:ea typeface="+mn-ea"/>
                <a:cs typeface="+mn-cs"/>
              </a:rPr>
              <a:t> of </a:t>
            </a:r>
            <a:r>
              <a:rPr lang="it-IT" sz="1200" u="none" strike="noStrike" kern="1200" dirty="0" err="1">
                <a:solidFill>
                  <a:schemeClr val="tx1"/>
                </a:solidFill>
                <a:effectLst/>
                <a:ea typeface="+mn-ea"/>
                <a:cs typeface="+mn-cs"/>
              </a:rPr>
              <a:t>proteins</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HDACs</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regulate</a:t>
            </a:r>
            <a:r>
              <a:rPr lang="it-IT" sz="1200" u="none" strike="noStrike" kern="1200" dirty="0">
                <a:solidFill>
                  <a:schemeClr val="tx1"/>
                </a:solidFill>
                <a:effectLst/>
                <a:ea typeface="+mn-ea"/>
                <a:cs typeface="+mn-cs"/>
              </a:rPr>
              <a:t> a </a:t>
            </a:r>
            <a:r>
              <a:rPr lang="it-IT" sz="1200" u="none" strike="noStrike" kern="1200" dirty="0" err="1">
                <a:solidFill>
                  <a:schemeClr val="tx1"/>
                </a:solidFill>
                <a:effectLst/>
                <a:ea typeface="+mn-ea"/>
                <a:cs typeface="+mn-cs"/>
              </a:rPr>
              <a:t>variety</a:t>
            </a:r>
            <a:r>
              <a:rPr lang="it-IT" sz="1200" u="none" strike="noStrike" kern="1200" dirty="0">
                <a:solidFill>
                  <a:schemeClr val="tx1"/>
                </a:solidFill>
                <a:effectLst/>
                <a:ea typeface="+mn-ea"/>
                <a:cs typeface="+mn-cs"/>
              </a:rPr>
              <a:t> of </a:t>
            </a:r>
            <a:r>
              <a:rPr lang="it-IT" sz="1200" u="none" strike="noStrike" kern="1200" dirty="0" err="1">
                <a:solidFill>
                  <a:schemeClr val="tx1"/>
                </a:solidFill>
                <a:effectLst/>
                <a:ea typeface="+mn-ea"/>
                <a:cs typeface="+mn-cs"/>
              </a:rPr>
              <a:t>pathways</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implicated</a:t>
            </a:r>
            <a:r>
              <a:rPr lang="it-IT" sz="1200" u="none" strike="noStrike" kern="1200" dirty="0">
                <a:solidFill>
                  <a:schemeClr val="tx1"/>
                </a:solidFill>
                <a:effectLst/>
                <a:ea typeface="+mn-ea"/>
                <a:cs typeface="+mn-cs"/>
              </a:rPr>
              <a:t> in </a:t>
            </a:r>
            <a:r>
              <a:rPr lang="it-IT" sz="1200" u="none" strike="noStrike" kern="1200" dirty="0" err="1">
                <a:solidFill>
                  <a:schemeClr val="tx1"/>
                </a:solidFill>
                <a:effectLst/>
                <a:ea typeface="+mn-ea"/>
                <a:cs typeface="+mn-cs"/>
              </a:rPr>
              <a:t>longevity</a:t>
            </a:r>
            <a:r>
              <a:rPr lang="it-IT" sz="1200" u="none" strike="noStrike" kern="1200" dirty="0">
                <a:solidFill>
                  <a:schemeClr val="tx1"/>
                </a:solidFill>
                <a:effectLst/>
                <a:ea typeface="+mn-ea"/>
                <a:cs typeface="+mn-cs"/>
              </a:rPr>
              <a:t> and </a:t>
            </a:r>
            <a:r>
              <a:rPr lang="it-IT" sz="1200" u="none" strike="noStrike" kern="1200" dirty="0" err="1">
                <a:solidFill>
                  <a:schemeClr val="tx1"/>
                </a:solidFill>
                <a:effectLst/>
                <a:ea typeface="+mn-ea"/>
                <a:cs typeface="+mn-cs"/>
              </a:rPr>
              <a:t>age-related</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disease</a:t>
            </a:r>
            <a:r>
              <a:rPr lang="it-IT" sz="1200" u="none" strike="noStrike" kern="1200" dirty="0">
                <a:solidFill>
                  <a:schemeClr val="tx1"/>
                </a:solidFill>
                <a:effectLst/>
                <a:ea typeface="+mn-ea"/>
                <a:cs typeface="+mn-cs"/>
              </a:rPr>
              <a:t>, and </a:t>
            </a:r>
            <a:r>
              <a:rPr lang="it-IT" sz="1200" u="none" strike="noStrike" kern="1200" dirty="0" err="1">
                <a:solidFill>
                  <a:schemeClr val="tx1"/>
                </a:solidFill>
                <a:effectLst/>
                <a:ea typeface="+mn-ea"/>
                <a:cs typeface="+mn-cs"/>
              </a:rPr>
              <a:t>modulation</a:t>
            </a:r>
            <a:r>
              <a:rPr lang="it-IT" sz="1200" u="none" strike="noStrike" kern="1200" dirty="0">
                <a:solidFill>
                  <a:schemeClr val="tx1"/>
                </a:solidFill>
                <a:effectLst/>
                <a:ea typeface="+mn-ea"/>
                <a:cs typeface="+mn-cs"/>
              </a:rPr>
              <a:t> of HDAC </a:t>
            </a:r>
            <a:r>
              <a:rPr lang="it-IT" sz="1200" u="none" strike="noStrike" kern="1200" dirty="0" err="1">
                <a:solidFill>
                  <a:schemeClr val="tx1"/>
                </a:solidFill>
                <a:effectLst/>
                <a:ea typeface="+mn-ea"/>
                <a:cs typeface="+mn-cs"/>
              </a:rPr>
              <a:t>activity</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regulates</a:t>
            </a:r>
            <a:r>
              <a:rPr lang="it-IT" sz="1200" u="none" strike="noStrike" kern="1200" dirty="0">
                <a:solidFill>
                  <a:schemeClr val="tx1"/>
                </a:solidFill>
                <a:effectLst/>
                <a:ea typeface="+mn-ea"/>
                <a:cs typeface="+mn-cs"/>
              </a:rPr>
              <a:t> </a:t>
            </a:r>
            <a:r>
              <a:rPr lang="it-IT" sz="1200" u="none" strike="noStrike" kern="1200" dirty="0" err="1">
                <a:solidFill>
                  <a:schemeClr val="tx1"/>
                </a:solidFill>
                <a:effectLst/>
                <a:ea typeface="+mn-ea"/>
                <a:cs typeface="+mn-cs"/>
              </a:rPr>
              <a:t>lifespan</a:t>
            </a:r>
            <a:r>
              <a:rPr lang="it-IT" sz="1200" u="none" strike="noStrike" kern="1200" dirty="0">
                <a:solidFill>
                  <a:schemeClr val="tx1"/>
                </a:solidFill>
                <a:effectLst/>
                <a:ea typeface="+mn-ea"/>
                <a:cs typeface="+mn-cs"/>
              </a:rPr>
              <a:t> in model </a:t>
            </a:r>
            <a:r>
              <a:rPr lang="it-IT" sz="1200" u="none" strike="noStrike" kern="1200" dirty="0" err="1">
                <a:solidFill>
                  <a:schemeClr val="tx1"/>
                </a:solidFill>
                <a:effectLst/>
                <a:ea typeface="+mn-ea"/>
                <a:cs typeface="+mn-cs"/>
              </a:rPr>
              <a:t>organisms</a:t>
            </a:r>
            <a:r>
              <a:rPr lang="it-IT" sz="1200" u="none" strike="noStrike" kern="1200" dirty="0">
                <a:solidFill>
                  <a:schemeClr val="tx1"/>
                </a:solidFill>
                <a:effectLst/>
                <a:ea typeface="+mn-ea"/>
                <a:cs typeface="+mn-cs"/>
              </a:rPr>
              <a:t>.</a:t>
            </a:r>
            <a:endParaRPr lang="it-IT" dirty="0"/>
          </a:p>
        </p:txBody>
      </p:sp>
      <p:sp>
        <p:nvSpPr>
          <p:cNvPr id="4" name="Segnaposto numero diapositiva 3"/>
          <p:cNvSpPr>
            <a:spLocks noGrp="1"/>
          </p:cNvSpPr>
          <p:nvPr>
            <p:ph type="sldNum" sz="quarter" idx="5"/>
          </p:nvPr>
        </p:nvSpPr>
        <p:spPr/>
        <p:txBody>
          <a:bodyPr/>
          <a:lstStyle/>
          <a:p>
            <a:fld id="{5EB66F8F-850A-B544-93D4-E4596D2E192D}" type="slidenum">
              <a:rPr lang="it-IT" smtClean="0"/>
              <a:t>38</a:t>
            </a:fld>
            <a:endParaRPr lang="it-IT"/>
          </a:p>
        </p:txBody>
      </p:sp>
    </p:spTree>
    <p:extLst>
      <p:ext uri="{BB962C8B-B14F-4D97-AF65-F5344CB8AC3E}">
        <p14:creationId xmlns:p14="http://schemas.microsoft.com/office/powerpoint/2010/main" val="972726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FCF52C-5942-DF42-8865-1F02CFB7358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193FCC6D-A827-D247-B9A8-2D34C8CC4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98355033-D397-024B-A2F0-28160E0C85AA}"/>
              </a:ext>
            </a:extLst>
          </p:cNvPr>
          <p:cNvSpPr>
            <a:spLocks noGrp="1"/>
          </p:cNvSpPr>
          <p:nvPr>
            <p:ph type="dt" sz="half" idx="10"/>
          </p:nvPr>
        </p:nvSpPr>
        <p:spPr/>
        <p:txBody>
          <a:bodyPr/>
          <a:lstStyle/>
          <a:p>
            <a:fld id="{BF2CB09A-C67C-9B45-8758-86EAAAAD0DEE}" type="datetimeFigureOut">
              <a:rPr lang="en-US" smtClean="0"/>
              <a:t>10/1/2022</a:t>
            </a:fld>
            <a:endParaRPr lang="en-US"/>
          </a:p>
        </p:txBody>
      </p:sp>
      <p:sp>
        <p:nvSpPr>
          <p:cNvPr id="5" name="Segnaposto piè di pagina 4">
            <a:extLst>
              <a:ext uri="{FF2B5EF4-FFF2-40B4-BE49-F238E27FC236}">
                <a16:creationId xmlns:a16="http://schemas.microsoft.com/office/drawing/2014/main" id="{FE06CAAF-4745-914D-9C30-EA6986CA0EE8}"/>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4C3D708B-87FF-C74B-A1A3-79454FC6A95E}"/>
              </a:ext>
            </a:extLst>
          </p:cNvPr>
          <p:cNvSpPr>
            <a:spLocks noGrp="1"/>
          </p:cNvSpPr>
          <p:nvPr>
            <p:ph type="sldNum" sz="quarter" idx="12"/>
          </p:nvPr>
        </p:nvSpPr>
        <p:spPr/>
        <p:txBody>
          <a:bodyPr/>
          <a:lstStyle/>
          <a:p>
            <a:fld id="{AA9011DE-9B00-9A42-AEEF-DB127F25750D}" type="slidenum">
              <a:rPr lang="en-US" smtClean="0"/>
              <a:t>‹N›</a:t>
            </a:fld>
            <a:endParaRPr lang="en-US"/>
          </a:p>
        </p:txBody>
      </p:sp>
    </p:spTree>
    <p:extLst>
      <p:ext uri="{BB962C8B-B14F-4D97-AF65-F5344CB8AC3E}">
        <p14:creationId xmlns:p14="http://schemas.microsoft.com/office/powerpoint/2010/main" val="1375026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2422E2-EC70-2643-9E05-F2112B6FDF44}"/>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B01BD6A9-E64D-E64E-BA54-5FCD5DE6379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E3504EE4-2E54-6F46-A022-5C1936186A28}"/>
              </a:ext>
            </a:extLst>
          </p:cNvPr>
          <p:cNvSpPr>
            <a:spLocks noGrp="1"/>
          </p:cNvSpPr>
          <p:nvPr>
            <p:ph type="dt" sz="half" idx="10"/>
          </p:nvPr>
        </p:nvSpPr>
        <p:spPr/>
        <p:txBody>
          <a:bodyPr/>
          <a:lstStyle/>
          <a:p>
            <a:fld id="{BF2CB09A-C67C-9B45-8758-86EAAAAD0DEE}" type="datetimeFigureOut">
              <a:rPr lang="en-US" smtClean="0"/>
              <a:t>10/1/2022</a:t>
            </a:fld>
            <a:endParaRPr lang="en-US"/>
          </a:p>
        </p:txBody>
      </p:sp>
      <p:sp>
        <p:nvSpPr>
          <p:cNvPr id="5" name="Segnaposto piè di pagina 4">
            <a:extLst>
              <a:ext uri="{FF2B5EF4-FFF2-40B4-BE49-F238E27FC236}">
                <a16:creationId xmlns:a16="http://schemas.microsoft.com/office/drawing/2014/main" id="{370E7091-1B19-6E48-B341-D6006705AA70}"/>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91775188-F028-CC4F-947A-E4EDD7BEB471}"/>
              </a:ext>
            </a:extLst>
          </p:cNvPr>
          <p:cNvSpPr>
            <a:spLocks noGrp="1"/>
          </p:cNvSpPr>
          <p:nvPr>
            <p:ph type="sldNum" sz="quarter" idx="12"/>
          </p:nvPr>
        </p:nvSpPr>
        <p:spPr/>
        <p:txBody>
          <a:bodyPr/>
          <a:lstStyle/>
          <a:p>
            <a:fld id="{AA9011DE-9B00-9A42-AEEF-DB127F25750D}" type="slidenum">
              <a:rPr lang="en-US" smtClean="0"/>
              <a:t>‹N›</a:t>
            </a:fld>
            <a:endParaRPr lang="en-US"/>
          </a:p>
        </p:txBody>
      </p:sp>
    </p:spTree>
    <p:extLst>
      <p:ext uri="{BB962C8B-B14F-4D97-AF65-F5344CB8AC3E}">
        <p14:creationId xmlns:p14="http://schemas.microsoft.com/office/powerpoint/2010/main" val="1210214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3C54100-2189-E441-AE65-77A5F737DB0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C2EAB470-D2C1-6D46-989C-287363BD64D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36269161-9EE6-A349-AC29-9109C8B96901}"/>
              </a:ext>
            </a:extLst>
          </p:cNvPr>
          <p:cNvSpPr>
            <a:spLocks noGrp="1"/>
          </p:cNvSpPr>
          <p:nvPr>
            <p:ph type="dt" sz="half" idx="10"/>
          </p:nvPr>
        </p:nvSpPr>
        <p:spPr/>
        <p:txBody>
          <a:bodyPr/>
          <a:lstStyle/>
          <a:p>
            <a:fld id="{BF2CB09A-C67C-9B45-8758-86EAAAAD0DEE}" type="datetimeFigureOut">
              <a:rPr lang="en-US" smtClean="0"/>
              <a:t>10/1/2022</a:t>
            </a:fld>
            <a:endParaRPr lang="en-US"/>
          </a:p>
        </p:txBody>
      </p:sp>
      <p:sp>
        <p:nvSpPr>
          <p:cNvPr id="5" name="Segnaposto piè di pagina 4">
            <a:extLst>
              <a:ext uri="{FF2B5EF4-FFF2-40B4-BE49-F238E27FC236}">
                <a16:creationId xmlns:a16="http://schemas.microsoft.com/office/drawing/2014/main" id="{87F97668-8DC3-5D47-9B6A-F774E5516B56}"/>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7B7A0E11-E087-B549-B33C-ACC91B8F9320}"/>
              </a:ext>
            </a:extLst>
          </p:cNvPr>
          <p:cNvSpPr>
            <a:spLocks noGrp="1"/>
          </p:cNvSpPr>
          <p:nvPr>
            <p:ph type="sldNum" sz="quarter" idx="12"/>
          </p:nvPr>
        </p:nvSpPr>
        <p:spPr/>
        <p:txBody>
          <a:bodyPr/>
          <a:lstStyle/>
          <a:p>
            <a:fld id="{AA9011DE-9B00-9A42-AEEF-DB127F25750D}" type="slidenum">
              <a:rPr lang="en-US" smtClean="0"/>
              <a:t>‹N›</a:t>
            </a:fld>
            <a:endParaRPr lang="en-US"/>
          </a:p>
        </p:txBody>
      </p:sp>
    </p:spTree>
    <p:extLst>
      <p:ext uri="{BB962C8B-B14F-4D97-AF65-F5344CB8AC3E}">
        <p14:creationId xmlns:p14="http://schemas.microsoft.com/office/powerpoint/2010/main" val="1163870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yout personalizzato">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95969085-2427-B549-8C48-16B022E18146}"/>
              </a:ext>
            </a:extLst>
          </p:cNvPr>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3350700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AACF551-4DBA-F247-A96F-C7557874FA0D}"/>
              </a:ext>
            </a:extLst>
          </p:cNvPr>
          <p:cNvSpPr>
            <a:spLocks noChangeArrowheads="1"/>
          </p:cNvSpPr>
          <p:nvPr userDrawn="1"/>
        </p:nvSpPr>
        <p:spPr bwMode="auto">
          <a:xfrm>
            <a:off x="-129116" y="2"/>
            <a:ext cx="12465051" cy="999065"/>
          </a:xfrm>
          <a:prstGeom prst="rect">
            <a:avLst/>
          </a:prstGeom>
          <a:solidFill>
            <a:srgbClr val="B3071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480000"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defRPr/>
            </a:pPr>
            <a:endParaRPr lang="it-IT" altLang="it-IT" sz="3200" dirty="0">
              <a:solidFill>
                <a:schemeClr val="bg1"/>
              </a:solidFill>
              <a:latin typeface="Century Gothic" panose="020B0502020202020204" pitchFamily="34" charset="0"/>
            </a:endParaRPr>
          </a:p>
        </p:txBody>
      </p:sp>
      <p:pic>
        <p:nvPicPr>
          <p:cNvPr id="3" name="Immagine 7">
            <a:extLst>
              <a:ext uri="{FF2B5EF4-FFF2-40B4-BE49-F238E27FC236}">
                <a16:creationId xmlns:a16="http://schemas.microsoft.com/office/drawing/2014/main" id="{E1675019-C601-6A46-8775-C1136ECB4F4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915" y="101600"/>
            <a:ext cx="2861733" cy="795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FAD7596B-FF00-D647-BB9A-04E9A24B0D09}"/>
              </a:ext>
            </a:extLst>
          </p:cNvPr>
          <p:cNvSpPr txBox="1"/>
          <p:nvPr userDrawn="1"/>
        </p:nvSpPr>
        <p:spPr>
          <a:xfrm rot="5400000">
            <a:off x="2651850" y="4227581"/>
            <a:ext cx="369332" cy="4939337"/>
          </a:xfrm>
          <a:prstGeom prst="rect">
            <a:avLst/>
          </a:prstGeom>
          <a:noFill/>
        </p:spPr>
        <p:txBody>
          <a:bodyPr vert="vert270" wrap="square" rtlCol="0">
            <a:spAutoFit/>
          </a:bodyPr>
          <a:lstStyle/>
          <a:p>
            <a:r>
              <a:rPr lang="it-IT" sz="1200" dirty="0">
                <a:solidFill>
                  <a:srgbClr val="800000"/>
                </a:solidFill>
                <a:latin typeface="Century Gothic"/>
                <a:cs typeface="Century Gothic"/>
              </a:rPr>
              <a:t>Paoli A. </a:t>
            </a:r>
          </a:p>
        </p:txBody>
      </p:sp>
      <p:sp>
        <p:nvSpPr>
          <p:cNvPr id="5" name="Rectangle 2">
            <a:extLst>
              <a:ext uri="{FF2B5EF4-FFF2-40B4-BE49-F238E27FC236}">
                <a16:creationId xmlns:a16="http://schemas.microsoft.com/office/drawing/2014/main" id="{598D92CB-D6BF-844B-9413-056045A18B79}"/>
              </a:ext>
            </a:extLst>
          </p:cNvPr>
          <p:cNvSpPr>
            <a:spLocks noChangeArrowheads="1"/>
          </p:cNvSpPr>
          <p:nvPr userDrawn="1"/>
        </p:nvSpPr>
        <p:spPr bwMode="auto">
          <a:xfrm>
            <a:off x="2" y="6501341"/>
            <a:ext cx="12206817" cy="61384"/>
          </a:xfrm>
          <a:prstGeom prst="rect">
            <a:avLst/>
          </a:prstGeom>
          <a:solidFill>
            <a:srgbClr val="B3071B"/>
          </a:solidFill>
          <a:ln>
            <a:noFill/>
          </a:ln>
        </p:spPr>
        <p:txBody>
          <a:bodyPr wrap="none" rIns="480000" anchor="ctr"/>
          <a:lstStyle>
            <a:lvl1pPr>
              <a:spcBef>
                <a:spcPct val="20000"/>
              </a:spcBef>
              <a:buChar char="•"/>
              <a:defRPr sz="3200">
                <a:solidFill>
                  <a:schemeClr val="tx1"/>
                </a:solidFill>
                <a:latin typeface="Corbel" panose="020B0503020204020204" pitchFamily="34" charset="0"/>
                <a:ea typeface="MS PGothic" panose="020B0600070205080204" pitchFamily="34" charset="-128"/>
              </a:defRPr>
            </a:lvl1pPr>
            <a:lvl2pPr marL="742950" indent="-285750">
              <a:spcBef>
                <a:spcPct val="20000"/>
              </a:spcBef>
              <a:buChar char="–"/>
              <a:defRPr sz="2800">
                <a:solidFill>
                  <a:schemeClr val="tx1"/>
                </a:solidFill>
                <a:latin typeface="Corbel" panose="020B0503020204020204" pitchFamily="34" charset="0"/>
                <a:ea typeface="MS PGothic" panose="020B0600070205080204" pitchFamily="34" charset="-128"/>
              </a:defRPr>
            </a:lvl2pPr>
            <a:lvl3pPr marL="1143000" indent="-228600">
              <a:spcBef>
                <a:spcPct val="20000"/>
              </a:spcBef>
              <a:buChar char="•"/>
              <a:defRPr sz="2400">
                <a:solidFill>
                  <a:schemeClr val="tx1"/>
                </a:solidFill>
                <a:latin typeface="Corbel" panose="020B0503020204020204" pitchFamily="34" charset="0"/>
                <a:ea typeface="MS PGothic" panose="020B0600070205080204" pitchFamily="34" charset="-128"/>
              </a:defRPr>
            </a:lvl3pPr>
            <a:lvl4pPr marL="1600200" indent="-228600">
              <a:spcBef>
                <a:spcPct val="20000"/>
              </a:spcBef>
              <a:buChar char="–"/>
              <a:defRPr sz="2000">
                <a:solidFill>
                  <a:schemeClr val="tx1"/>
                </a:solidFill>
                <a:latin typeface="Corbel" panose="020B0503020204020204" pitchFamily="34" charset="0"/>
                <a:ea typeface="MS PGothic" panose="020B0600070205080204" pitchFamily="34" charset="-128"/>
              </a:defRPr>
            </a:lvl4pPr>
            <a:lvl5pPr marL="2057400" indent="-228600">
              <a:spcBef>
                <a:spcPct val="20000"/>
              </a:spcBef>
              <a:buChar char="»"/>
              <a:defRPr sz="2000">
                <a:solidFill>
                  <a:schemeClr val="tx1"/>
                </a:solidFill>
                <a:latin typeface="Corbel" panose="020B0503020204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ea typeface="MS PGothic" panose="020B0600070205080204" pitchFamily="34" charset="-128"/>
              </a:defRPr>
            </a:lvl9pPr>
          </a:lstStyle>
          <a:p>
            <a:pPr algn="r" eaLnBrk="1" hangingPunct="1">
              <a:spcBef>
                <a:spcPct val="0"/>
              </a:spcBef>
              <a:buFontTx/>
              <a:buNone/>
              <a:defRPr/>
            </a:pPr>
            <a:endParaRPr lang="en-US" altLang="it-IT" sz="3200">
              <a:solidFill>
                <a:schemeClr val="bg1"/>
              </a:solidFill>
            </a:endParaRPr>
          </a:p>
        </p:txBody>
      </p:sp>
      <p:pic>
        <p:nvPicPr>
          <p:cNvPr id="6" name="Immagine 5" descr="unipd-logo.png">
            <a:extLst>
              <a:ext uri="{FF2B5EF4-FFF2-40B4-BE49-F238E27FC236}">
                <a16:creationId xmlns:a16="http://schemas.microsoft.com/office/drawing/2014/main" id="{041781DD-4590-1843-9514-6ABA9BA18C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84" y="6584549"/>
            <a:ext cx="299861" cy="248755"/>
          </a:xfrm>
          <a:prstGeom prst="rect">
            <a:avLst/>
          </a:prstGeom>
        </p:spPr>
      </p:pic>
      <p:pic>
        <p:nvPicPr>
          <p:cNvPr id="7" name="Immagine 6">
            <a:extLst>
              <a:ext uri="{FF2B5EF4-FFF2-40B4-BE49-F238E27FC236}">
                <a16:creationId xmlns:a16="http://schemas.microsoft.com/office/drawing/2014/main" id="{60C05A2F-464C-FD4C-9611-9CB5D2F72DAA}"/>
              </a:ext>
            </a:extLst>
          </p:cNvPr>
          <p:cNvPicPr>
            <a:picLocks noChangeAspect="1"/>
          </p:cNvPicPr>
          <p:nvPr userDrawn="1"/>
        </p:nvPicPr>
        <p:blipFill>
          <a:blip r:embed="rId4"/>
          <a:stretch>
            <a:fillRect/>
          </a:stretch>
        </p:blipFill>
        <p:spPr>
          <a:xfrm>
            <a:off x="10490125" y="6327915"/>
            <a:ext cx="1543380" cy="466389"/>
          </a:xfrm>
          <a:prstGeom prst="rect">
            <a:avLst/>
          </a:prstGeom>
        </p:spPr>
      </p:pic>
    </p:spTree>
    <p:extLst>
      <p:ext uri="{BB962C8B-B14F-4D97-AF65-F5344CB8AC3E}">
        <p14:creationId xmlns:p14="http://schemas.microsoft.com/office/powerpoint/2010/main" val="2621586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C13459-B87F-A646-B0A8-3BB0C4B7D7DC}"/>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3AD02BCE-44C2-4347-8F54-4D88ADDC7F2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1970627D-CD18-BF42-8FE0-0063789C6352}"/>
              </a:ext>
            </a:extLst>
          </p:cNvPr>
          <p:cNvSpPr>
            <a:spLocks noGrp="1"/>
          </p:cNvSpPr>
          <p:nvPr>
            <p:ph type="dt" sz="half" idx="10"/>
          </p:nvPr>
        </p:nvSpPr>
        <p:spPr/>
        <p:txBody>
          <a:bodyPr/>
          <a:lstStyle/>
          <a:p>
            <a:fld id="{BF2CB09A-C67C-9B45-8758-86EAAAAD0DEE}" type="datetimeFigureOut">
              <a:rPr lang="en-US" smtClean="0"/>
              <a:t>10/1/2022</a:t>
            </a:fld>
            <a:endParaRPr lang="en-US"/>
          </a:p>
        </p:txBody>
      </p:sp>
      <p:sp>
        <p:nvSpPr>
          <p:cNvPr id="5" name="Segnaposto piè di pagina 4">
            <a:extLst>
              <a:ext uri="{FF2B5EF4-FFF2-40B4-BE49-F238E27FC236}">
                <a16:creationId xmlns:a16="http://schemas.microsoft.com/office/drawing/2014/main" id="{576C9582-2419-FA42-8AC0-0E56723A74FF}"/>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33BA4C7D-1BA8-E245-803C-7562BDE30D92}"/>
              </a:ext>
            </a:extLst>
          </p:cNvPr>
          <p:cNvSpPr>
            <a:spLocks noGrp="1"/>
          </p:cNvSpPr>
          <p:nvPr>
            <p:ph type="sldNum" sz="quarter" idx="12"/>
          </p:nvPr>
        </p:nvSpPr>
        <p:spPr/>
        <p:txBody>
          <a:bodyPr/>
          <a:lstStyle/>
          <a:p>
            <a:fld id="{AA9011DE-9B00-9A42-AEEF-DB127F25750D}" type="slidenum">
              <a:rPr lang="en-US" smtClean="0"/>
              <a:t>‹N›</a:t>
            </a:fld>
            <a:endParaRPr lang="en-US"/>
          </a:p>
        </p:txBody>
      </p:sp>
    </p:spTree>
    <p:extLst>
      <p:ext uri="{BB962C8B-B14F-4D97-AF65-F5344CB8AC3E}">
        <p14:creationId xmlns:p14="http://schemas.microsoft.com/office/powerpoint/2010/main" val="1188590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76C150-995F-1845-9397-8567B6DAB42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135827F7-FF5B-044B-AC27-5FDA9C364E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83551A8-54CF-944F-B7DF-681964AC3C53}"/>
              </a:ext>
            </a:extLst>
          </p:cNvPr>
          <p:cNvSpPr>
            <a:spLocks noGrp="1"/>
          </p:cNvSpPr>
          <p:nvPr>
            <p:ph type="dt" sz="half" idx="10"/>
          </p:nvPr>
        </p:nvSpPr>
        <p:spPr/>
        <p:txBody>
          <a:bodyPr/>
          <a:lstStyle/>
          <a:p>
            <a:fld id="{BF2CB09A-C67C-9B45-8758-86EAAAAD0DEE}" type="datetimeFigureOut">
              <a:rPr lang="en-US" smtClean="0"/>
              <a:t>10/1/2022</a:t>
            </a:fld>
            <a:endParaRPr lang="en-US"/>
          </a:p>
        </p:txBody>
      </p:sp>
      <p:sp>
        <p:nvSpPr>
          <p:cNvPr id="5" name="Segnaposto piè di pagina 4">
            <a:extLst>
              <a:ext uri="{FF2B5EF4-FFF2-40B4-BE49-F238E27FC236}">
                <a16:creationId xmlns:a16="http://schemas.microsoft.com/office/drawing/2014/main" id="{608F35E1-B691-5D4A-82D9-AE24B1B3C94B}"/>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E5AC841A-FB54-474C-B01A-A81BA3E8D566}"/>
              </a:ext>
            </a:extLst>
          </p:cNvPr>
          <p:cNvSpPr>
            <a:spLocks noGrp="1"/>
          </p:cNvSpPr>
          <p:nvPr>
            <p:ph type="sldNum" sz="quarter" idx="12"/>
          </p:nvPr>
        </p:nvSpPr>
        <p:spPr/>
        <p:txBody>
          <a:bodyPr/>
          <a:lstStyle/>
          <a:p>
            <a:fld id="{AA9011DE-9B00-9A42-AEEF-DB127F25750D}" type="slidenum">
              <a:rPr lang="en-US" smtClean="0"/>
              <a:t>‹N›</a:t>
            </a:fld>
            <a:endParaRPr lang="en-US"/>
          </a:p>
        </p:txBody>
      </p:sp>
    </p:spTree>
    <p:extLst>
      <p:ext uri="{BB962C8B-B14F-4D97-AF65-F5344CB8AC3E}">
        <p14:creationId xmlns:p14="http://schemas.microsoft.com/office/powerpoint/2010/main" val="4069757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3660BE-A02B-0743-9B28-3B53E9599B0E}"/>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EA424439-94A2-3946-95B2-0F2879FB596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95D83BDB-9B2C-B74F-9EC7-91749FA4A39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3D9EDB3E-BA22-024D-BF9D-504473E52BF7}"/>
              </a:ext>
            </a:extLst>
          </p:cNvPr>
          <p:cNvSpPr>
            <a:spLocks noGrp="1"/>
          </p:cNvSpPr>
          <p:nvPr>
            <p:ph type="dt" sz="half" idx="10"/>
          </p:nvPr>
        </p:nvSpPr>
        <p:spPr/>
        <p:txBody>
          <a:bodyPr/>
          <a:lstStyle/>
          <a:p>
            <a:fld id="{BF2CB09A-C67C-9B45-8758-86EAAAAD0DEE}" type="datetimeFigureOut">
              <a:rPr lang="en-US" smtClean="0"/>
              <a:t>10/1/2022</a:t>
            </a:fld>
            <a:endParaRPr lang="en-US"/>
          </a:p>
        </p:txBody>
      </p:sp>
      <p:sp>
        <p:nvSpPr>
          <p:cNvPr id="6" name="Segnaposto piè di pagina 5">
            <a:extLst>
              <a:ext uri="{FF2B5EF4-FFF2-40B4-BE49-F238E27FC236}">
                <a16:creationId xmlns:a16="http://schemas.microsoft.com/office/drawing/2014/main" id="{C02F65A4-2B94-CB48-B7B4-7CAED86E559B}"/>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E07C8332-D34D-1C49-8C6A-D9C8384E1CB1}"/>
              </a:ext>
            </a:extLst>
          </p:cNvPr>
          <p:cNvSpPr>
            <a:spLocks noGrp="1"/>
          </p:cNvSpPr>
          <p:nvPr>
            <p:ph type="sldNum" sz="quarter" idx="12"/>
          </p:nvPr>
        </p:nvSpPr>
        <p:spPr/>
        <p:txBody>
          <a:bodyPr/>
          <a:lstStyle/>
          <a:p>
            <a:fld id="{AA9011DE-9B00-9A42-AEEF-DB127F25750D}" type="slidenum">
              <a:rPr lang="en-US" smtClean="0"/>
              <a:t>‹N›</a:t>
            </a:fld>
            <a:endParaRPr lang="en-US"/>
          </a:p>
        </p:txBody>
      </p:sp>
    </p:spTree>
    <p:extLst>
      <p:ext uri="{BB962C8B-B14F-4D97-AF65-F5344CB8AC3E}">
        <p14:creationId xmlns:p14="http://schemas.microsoft.com/office/powerpoint/2010/main" val="77957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77FBA8-36B1-884A-9454-E007289E73AB}"/>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8D45BA27-33A1-DD42-8157-7B8FFC72B7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E01D668-F486-1846-A088-0A91744A6DA2}"/>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7596F1BB-0201-0F4E-91AF-BF82F47E41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8B32022-64C0-914A-9AE7-23A5E65CBC3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60FC326B-379A-7542-9DC7-1E9F37C0BB53}"/>
              </a:ext>
            </a:extLst>
          </p:cNvPr>
          <p:cNvSpPr>
            <a:spLocks noGrp="1"/>
          </p:cNvSpPr>
          <p:nvPr>
            <p:ph type="dt" sz="half" idx="10"/>
          </p:nvPr>
        </p:nvSpPr>
        <p:spPr/>
        <p:txBody>
          <a:bodyPr/>
          <a:lstStyle/>
          <a:p>
            <a:fld id="{BF2CB09A-C67C-9B45-8758-86EAAAAD0DEE}" type="datetimeFigureOut">
              <a:rPr lang="en-US" smtClean="0"/>
              <a:t>10/1/2022</a:t>
            </a:fld>
            <a:endParaRPr lang="en-US"/>
          </a:p>
        </p:txBody>
      </p:sp>
      <p:sp>
        <p:nvSpPr>
          <p:cNvPr id="8" name="Segnaposto piè di pagina 7">
            <a:extLst>
              <a:ext uri="{FF2B5EF4-FFF2-40B4-BE49-F238E27FC236}">
                <a16:creationId xmlns:a16="http://schemas.microsoft.com/office/drawing/2014/main" id="{12AF8CDE-8ED0-5A4E-8497-AB9AC2B7861E}"/>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8C259E0F-8208-1D4D-B2B8-D5D8C32B5C24}"/>
              </a:ext>
            </a:extLst>
          </p:cNvPr>
          <p:cNvSpPr>
            <a:spLocks noGrp="1"/>
          </p:cNvSpPr>
          <p:nvPr>
            <p:ph type="sldNum" sz="quarter" idx="12"/>
          </p:nvPr>
        </p:nvSpPr>
        <p:spPr/>
        <p:txBody>
          <a:bodyPr/>
          <a:lstStyle/>
          <a:p>
            <a:fld id="{AA9011DE-9B00-9A42-AEEF-DB127F25750D}" type="slidenum">
              <a:rPr lang="en-US" smtClean="0"/>
              <a:t>‹N›</a:t>
            </a:fld>
            <a:endParaRPr lang="en-US"/>
          </a:p>
        </p:txBody>
      </p:sp>
    </p:spTree>
    <p:extLst>
      <p:ext uri="{BB962C8B-B14F-4D97-AF65-F5344CB8AC3E}">
        <p14:creationId xmlns:p14="http://schemas.microsoft.com/office/powerpoint/2010/main" val="1051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5B3776-915B-534C-AEDF-37E19829CB07}"/>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59EE3DD4-C6DB-4946-94B6-07BAFAC260B3}"/>
              </a:ext>
            </a:extLst>
          </p:cNvPr>
          <p:cNvSpPr>
            <a:spLocks noGrp="1"/>
          </p:cNvSpPr>
          <p:nvPr>
            <p:ph type="dt" sz="half" idx="10"/>
          </p:nvPr>
        </p:nvSpPr>
        <p:spPr/>
        <p:txBody>
          <a:bodyPr/>
          <a:lstStyle/>
          <a:p>
            <a:fld id="{BF2CB09A-C67C-9B45-8758-86EAAAAD0DEE}" type="datetimeFigureOut">
              <a:rPr lang="en-US" smtClean="0"/>
              <a:t>10/1/2022</a:t>
            </a:fld>
            <a:endParaRPr lang="en-US"/>
          </a:p>
        </p:txBody>
      </p:sp>
      <p:sp>
        <p:nvSpPr>
          <p:cNvPr id="4" name="Segnaposto piè di pagina 3">
            <a:extLst>
              <a:ext uri="{FF2B5EF4-FFF2-40B4-BE49-F238E27FC236}">
                <a16:creationId xmlns:a16="http://schemas.microsoft.com/office/drawing/2014/main" id="{44927A79-A713-684F-9885-DC17A0369250}"/>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66EDE937-1D1B-324D-B576-B2B76759C116}"/>
              </a:ext>
            </a:extLst>
          </p:cNvPr>
          <p:cNvSpPr>
            <a:spLocks noGrp="1"/>
          </p:cNvSpPr>
          <p:nvPr>
            <p:ph type="sldNum" sz="quarter" idx="12"/>
          </p:nvPr>
        </p:nvSpPr>
        <p:spPr/>
        <p:txBody>
          <a:bodyPr/>
          <a:lstStyle/>
          <a:p>
            <a:fld id="{AA9011DE-9B00-9A42-AEEF-DB127F25750D}" type="slidenum">
              <a:rPr lang="en-US" smtClean="0"/>
              <a:t>‹N›</a:t>
            </a:fld>
            <a:endParaRPr lang="en-US"/>
          </a:p>
        </p:txBody>
      </p:sp>
    </p:spTree>
    <p:extLst>
      <p:ext uri="{BB962C8B-B14F-4D97-AF65-F5344CB8AC3E}">
        <p14:creationId xmlns:p14="http://schemas.microsoft.com/office/powerpoint/2010/main" val="2694636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73B57B5-FFE2-4340-9203-DD93DC99FCF6}"/>
              </a:ext>
            </a:extLst>
          </p:cNvPr>
          <p:cNvSpPr>
            <a:spLocks noGrp="1"/>
          </p:cNvSpPr>
          <p:nvPr>
            <p:ph type="dt" sz="half" idx="10"/>
          </p:nvPr>
        </p:nvSpPr>
        <p:spPr/>
        <p:txBody>
          <a:bodyPr/>
          <a:lstStyle/>
          <a:p>
            <a:fld id="{BF2CB09A-C67C-9B45-8758-86EAAAAD0DEE}" type="datetimeFigureOut">
              <a:rPr lang="en-US" smtClean="0"/>
              <a:t>10/1/2022</a:t>
            </a:fld>
            <a:endParaRPr lang="en-US"/>
          </a:p>
        </p:txBody>
      </p:sp>
      <p:sp>
        <p:nvSpPr>
          <p:cNvPr id="3" name="Segnaposto piè di pagina 2">
            <a:extLst>
              <a:ext uri="{FF2B5EF4-FFF2-40B4-BE49-F238E27FC236}">
                <a16:creationId xmlns:a16="http://schemas.microsoft.com/office/drawing/2014/main" id="{9E244DE8-0E58-8042-91A7-938141B443A4}"/>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AE325930-1E43-6B4F-8CF5-2C4C43C2458A}"/>
              </a:ext>
            </a:extLst>
          </p:cNvPr>
          <p:cNvSpPr>
            <a:spLocks noGrp="1"/>
          </p:cNvSpPr>
          <p:nvPr>
            <p:ph type="sldNum" sz="quarter" idx="12"/>
          </p:nvPr>
        </p:nvSpPr>
        <p:spPr/>
        <p:txBody>
          <a:bodyPr/>
          <a:lstStyle/>
          <a:p>
            <a:fld id="{AA9011DE-9B00-9A42-AEEF-DB127F25750D}" type="slidenum">
              <a:rPr lang="en-US" smtClean="0"/>
              <a:t>‹N›</a:t>
            </a:fld>
            <a:endParaRPr lang="en-US"/>
          </a:p>
        </p:txBody>
      </p:sp>
    </p:spTree>
    <p:extLst>
      <p:ext uri="{BB962C8B-B14F-4D97-AF65-F5344CB8AC3E}">
        <p14:creationId xmlns:p14="http://schemas.microsoft.com/office/powerpoint/2010/main" val="2037903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610BB7-3ED3-2A46-BA2F-0F4869271CE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2DE02134-8573-CB4C-9359-87418F6166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3F49CB6C-61F3-C549-8AF0-7CA47F51F8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4952E8E-3AD9-9240-898A-09E0CDA66DFF}"/>
              </a:ext>
            </a:extLst>
          </p:cNvPr>
          <p:cNvSpPr>
            <a:spLocks noGrp="1"/>
          </p:cNvSpPr>
          <p:nvPr>
            <p:ph type="dt" sz="half" idx="10"/>
          </p:nvPr>
        </p:nvSpPr>
        <p:spPr/>
        <p:txBody>
          <a:bodyPr/>
          <a:lstStyle/>
          <a:p>
            <a:fld id="{BF2CB09A-C67C-9B45-8758-86EAAAAD0DEE}" type="datetimeFigureOut">
              <a:rPr lang="en-US" smtClean="0"/>
              <a:t>10/1/2022</a:t>
            </a:fld>
            <a:endParaRPr lang="en-US"/>
          </a:p>
        </p:txBody>
      </p:sp>
      <p:sp>
        <p:nvSpPr>
          <p:cNvPr id="6" name="Segnaposto piè di pagina 5">
            <a:extLst>
              <a:ext uri="{FF2B5EF4-FFF2-40B4-BE49-F238E27FC236}">
                <a16:creationId xmlns:a16="http://schemas.microsoft.com/office/drawing/2014/main" id="{07E97D91-D416-024F-8E9E-EA91B76887C6}"/>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61C7F756-E02F-2B4D-8380-38BBC267B8BF}"/>
              </a:ext>
            </a:extLst>
          </p:cNvPr>
          <p:cNvSpPr>
            <a:spLocks noGrp="1"/>
          </p:cNvSpPr>
          <p:nvPr>
            <p:ph type="sldNum" sz="quarter" idx="12"/>
          </p:nvPr>
        </p:nvSpPr>
        <p:spPr/>
        <p:txBody>
          <a:bodyPr/>
          <a:lstStyle/>
          <a:p>
            <a:fld id="{AA9011DE-9B00-9A42-AEEF-DB127F25750D}" type="slidenum">
              <a:rPr lang="en-US" smtClean="0"/>
              <a:t>‹N›</a:t>
            </a:fld>
            <a:endParaRPr lang="en-US"/>
          </a:p>
        </p:txBody>
      </p:sp>
    </p:spTree>
    <p:extLst>
      <p:ext uri="{BB962C8B-B14F-4D97-AF65-F5344CB8AC3E}">
        <p14:creationId xmlns:p14="http://schemas.microsoft.com/office/powerpoint/2010/main" val="451413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6080C2-2632-CB45-8B36-25BA8944D34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2469C84B-B2E7-3F41-A083-6EEE335886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F2F645D6-ACA1-EC44-9CFE-111C5EB2F4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977F96F-512F-C04C-9DF3-732EC0C4B411}"/>
              </a:ext>
            </a:extLst>
          </p:cNvPr>
          <p:cNvSpPr>
            <a:spLocks noGrp="1"/>
          </p:cNvSpPr>
          <p:nvPr>
            <p:ph type="dt" sz="half" idx="10"/>
          </p:nvPr>
        </p:nvSpPr>
        <p:spPr/>
        <p:txBody>
          <a:bodyPr/>
          <a:lstStyle/>
          <a:p>
            <a:fld id="{BF2CB09A-C67C-9B45-8758-86EAAAAD0DEE}" type="datetimeFigureOut">
              <a:rPr lang="en-US" smtClean="0"/>
              <a:t>10/1/2022</a:t>
            </a:fld>
            <a:endParaRPr lang="en-US"/>
          </a:p>
        </p:txBody>
      </p:sp>
      <p:sp>
        <p:nvSpPr>
          <p:cNvPr id="6" name="Segnaposto piè di pagina 5">
            <a:extLst>
              <a:ext uri="{FF2B5EF4-FFF2-40B4-BE49-F238E27FC236}">
                <a16:creationId xmlns:a16="http://schemas.microsoft.com/office/drawing/2014/main" id="{43E89D69-6F6B-7847-9B39-D7EC7F6B97E4}"/>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262B045E-4716-8B4B-B8CB-3756FD1603A7}"/>
              </a:ext>
            </a:extLst>
          </p:cNvPr>
          <p:cNvSpPr>
            <a:spLocks noGrp="1"/>
          </p:cNvSpPr>
          <p:nvPr>
            <p:ph type="sldNum" sz="quarter" idx="12"/>
          </p:nvPr>
        </p:nvSpPr>
        <p:spPr/>
        <p:txBody>
          <a:bodyPr/>
          <a:lstStyle/>
          <a:p>
            <a:fld id="{AA9011DE-9B00-9A42-AEEF-DB127F25750D}" type="slidenum">
              <a:rPr lang="en-US" smtClean="0"/>
              <a:t>‹N›</a:t>
            </a:fld>
            <a:endParaRPr lang="en-US"/>
          </a:p>
        </p:txBody>
      </p:sp>
    </p:spTree>
    <p:extLst>
      <p:ext uri="{BB962C8B-B14F-4D97-AF65-F5344CB8AC3E}">
        <p14:creationId xmlns:p14="http://schemas.microsoft.com/office/powerpoint/2010/main" val="3074099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E9BF5BA-A047-0C43-8F78-B2DF2A0A6A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3" name="Segnaposto testo 2">
            <a:extLst>
              <a:ext uri="{FF2B5EF4-FFF2-40B4-BE49-F238E27FC236}">
                <a16:creationId xmlns:a16="http://schemas.microsoft.com/office/drawing/2014/main" id="{80E820E0-14BF-4D42-9DD8-5A036760AB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data 3">
            <a:extLst>
              <a:ext uri="{FF2B5EF4-FFF2-40B4-BE49-F238E27FC236}">
                <a16:creationId xmlns:a16="http://schemas.microsoft.com/office/drawing/2014/main" id="{8EF8378A-74CF-CA44-9B3F-EA43D2AEDA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BF2CB09A-C67C-9B45-8758-86EAAAAD0DEE}" type="datetimeFigureOut">
              <a:rPr lang="en-US" smtClean="0"/>
              <a:pPr/>
              <a:t>10/1/2022</a:t>
            </a:fld>
            <a:endParaRPr lang="en-US" dirty="0"/>
          </a:p>
        </p:txBody>
      </p:sp>
      <p:sp>
        <p:nvSpPr>
          <p:cNvPr id="5" name="Segnaposto piè di pagina 4">
            <a:extLst>
              <a:ext uri="{FF2B5EF4-FFF2-40B4-BE49-F238E27FC236}">
                <a16:creationId xmlns:a16="http://schemas.microsoft.com/office/drawing/2014/main" id="{73BF76B7-3921-C444-9A6F-A1274934F1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US" dirty="0"/>
          </a:p>
        </p:txBody>
      </p:sp>
      <p:sp>
        <p:nvSpPr>
          <p:cNvPr id="6" name="Segnaposto numero diapositiva 5">
            <a:extLst>
              <a:ext uri="{FF2B5EF4-FFF2-40B4-BE49-F238E27FC236}">
                <a16:creationId xmlns:a16="http://schemas.microsoft.com/office/drawing/2014/main" id="{5C980548-86EB-B042-B8CC-15E51B955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AA9011DE-9B00-9A42-AEEF-DB127F25750D}" type="slidenum">
              <a:rPr lang="en-US" smtClean="0"/>
              <a:pPr/>
              <a:t>‹N›</a:t>
            </a:fld>
            <a:endParaRPr lang="en-US" dirty="0"/>
          </a:p>
        </p:txBody>
      </p:sp>
    </p:spTree>
    <p:extLst>
      <p:ext uri="{BB962C8B-B14F-4D97-AF65-F5344CB8AC3E}">
        <p14:creationId xmlns:p14="http://schemas.microsoft.com/office/powerpoint/2010/main" val="1806618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arget="../media/image7.png" Type="http://schemas.openxmlformats.org/officeDocument/2006/relationships/image"/><Relationship Id="rId3" Target="../media/image4.png" Type="http://schemas.openxmlformats.org/officeDocument/2006/relationships/image"/><Relationship Id="rId7" Target="../media/image6.jpeg" Type="http://schemas.openxmlformats.org/officeDocument/2006/relationships/image"/><Relationship Id="rId2" Target="../notesSlides/notesSlide1.xml" Type="http://schemas.openxmlformats.org/officeDocument/2006/relationships/notesSlide"/><Relationship Id="rId1" Target="../slideLayouts/slideLayout12.xml" Type="http://schemas.openxmlformats.org/officeDocument/2006/relationships/slideLayout"/><Relationship Id="rId6" Target="../media/image3.jpg" Type="http://schemas.openxmlformats.org/officeDocument/2006/relationships/image"/><Relationship Id="rId5" Target="../media/image2.png" Type="http://schemas.openxmlformats.org/officeDocument/2006/relationships/image"/><Relationship Id="rId4" Target="../media/image5.jpeg" Type="http://schemas.openxmlformats.org/officeDocument/2006/relationships/image"/></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jpeg"/><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arget="../media/image36.emf" Type="http://schemas.openxmlformats.org/officeDocument/2006/relationships/image"/><Relationship Id="rId2" Target="../media/image35.jpeg" Type="http://schemas.openxmlformats.org/officeDocument/2006/relationships/image"/><Relationship Id="rId1" Target="../slideLayouts/slideLayout13.xml" Type="http://schemas.openxmlformats.org/officeDocument/2006/relationships/slideLayout"/><Relationship Id="rId4" Target="../media/image37.jpeg" Type="http://schemas.openxmlformats.org/officeDocument/2006/relationships/image"/></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arget="../media/image46.jpeg" Type="http://schemas.openxmlformats.org/officeDocument/2006/relationships/image"/><Relationship Id="rId3" Target="../media/image41.jpeg" Type="http://schemas.openxmlformats.org/officeDocument/2006/relationships/image"/><Relationship Id="rId7" Target="../media/image45.jpeg" Type="http://schemas.openxmlformats.org/officeDocument/2006/relationships/image"/><Relationship Id="rId2" Target="../media/image40.emf" Type="http://schemas.openxmlformats.org/officeDocument/2006/relationships/image"/><Relationship Id="rId1" Target="../slideLayouts/slideLayout13.xml" Type="http://schemas.openxmlformats.org/officeDocument/2006/relationships/slideLayout"/><Relationship Id="rId6" Target="../media/image44.jpeg" Type="http://schemas.openxmlformats.org/officeDocument/2006/relationships/image"/><Relationship Id="rId5" Target="../media/image43.jpeg" Type="http://schemas.openxmlformats.org/officeDocument/2006/relationships/image"/><Relationship Id="rId4" Target="../media/image42.jpeg" Type="http://schemas.openxmlformats.org/officeDocument/2006/relationships/image"/></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arget="../media/image13.jpeg" Type="http://schemas.openxmlformats.org/officeDocument/2006/relationships/image"/><Relationship Id="rId3" Target="../media/image8.jpeg" Type="http://schemas.openxmlformats.org/officeDocument/2006/relationships/image"/><Relationship Id="rId7" Target="../media/image12.jpeg" Type="http://schemas.openxmlformats.org/officeDocument/2006/relationships/image"/><Relationship Id="rId2" Target="../notesSlides/notesSlide2.xml" Type="http://schemas.openxmlformats.org/officeDocument/2006/relationships/notesSlide"/><Relationship Id="rId1" Target="../slideLayouts/slideLayout13.xml" Type="http://schemas.openxmlformats.org/officeDocument/2006/relationships/slideLayout"/><Relationship Id="rId6" Target="../media/image11.jpeg" Type="http://schemas.openxmlformats.org/officeDocument/2006/relationships/image"/><Relationship Id="rId5" Target="../media/image10.jpeg" Type="http://schemas.openxmlformats.org/officeDocument/2006/relationships/image"/><Relationship Id="rId10" Target="../media/image15.jpeg" Type="http://schemas.openxmlformats.org/officeDocument/2006/relationships/image"/><Relationship Id="rId4" Target="../media/image9.jpeg" Type="http://schemas.openxmlformats.org/officeDocument/2006/relationships/image"/><Relationship Id="rId9" Target="../media/image14.jpeg" Type="http://schemas.openxmlformats.org/officeDocument/2006/relationships/image"/></Relationships>
</file>

<file path=ppt/slides/_rels/slide20.xml.rels><?xml version="1.0" encoding="UTF-8" standalone="yes" ?><Relationships xmlns="http://schemas.openxmlformats.org/package/2006/relationships"><Relationship Id="rId3" Target="../media/image49.jpeg" Type="http://schemas.openxmlformats.org/officeDocument/2006/relationships/image"/><Relationship Id="rId2" Target="../media/image48.jpeg" Type="http://schemas.openxmlformats.org/officeDocument/2006/relationships/image"/><Relationship Id="rId1" Target="../slideLayouts/slideLayout13.xml" Type="http://schemas.openxmlformats.org/officeDocument/2006/relationships/slideLayout"/></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61.png"/><Relationship Id="rId4" Type="http://schemas.openxmlformats.org/officeDocument/2006/relationships/image" Target="../media/image60.emf"/></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13.xml"/><Relationship Id="rId4" Type="http://schemas.openxmlformats.org/officeDocument/2006/relationships/image" Target="../media/image65.emf"/></Relationships>
</file>

<file path=ppt/slides/_rels/slide3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arget="../media/image69.png" Type="http://schemas.openxmlformats.org/officeDocument/2006/relationships/image"/><Relationship Id="rId2" Target="../media/image68.png" Type="http://schemas.openxmlformats.org/officeDocument/2006/relationships/image"/><Relationship Id="rId1" Target="../slideLayouts/slideLayout13.xml" Type="http://schemas.openxmlformats.org/officeDocument/2006/relationships/slideLayout"/></Relationships>
</file>

<file path=ppt/slides/_rels/slide3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arget="../media/image49.jpeg" Type="http://schemas.openxmlformats.org/officeDocument/2006/relationships/image"/><Relationship Id="rId1" Target="../slideLayouts/slideLayout13.xml" Type="http://schemas.openxmlformats.org/officeDocument/2006/relationships/slideLayout"/></Relationships>
</file>

<file path=ppt/slides/_rels/slide36.xml.rels><?xml version="1.0" encoding="UTF-8" standalone="yes" ?><Relationships xmlns="http://schemas.openxmlformats.org/package/2006/relationships"><Relationship Id="rId2" Target="../media/image71.jpeg" Type="http://schemas.openxmlformats.org/officeDocument/2006/relationships/image"/><Relationship Id="rId1" Target="../slideLayouts/slideLayout13.xml" Type="http://schemas.openxmlformats.org/officeDocument/2006/relationships/slideLayout"/></Relationships>
</file>

<file path=ppt/slides/_rels/slide3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8.emf"/><Relationship Id="rId7" Type="http://schemas.openxmlformats.org/officeDocument/2006/relationships/image" Target="../media/image82.emf"/><Relationship Id="rId2" Type="http://schemas.openxmlformats.org/officeDocument/2006/relationships/image" Target="../media/image77.emf"/><Relationship Id="rId1" Type="http://schemas.openxmlformats.org/officeDocument/2006/relationships/slideLayout" Target="../slideLayouts/slideLayout13.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emf"/><Relationship Id="rId9" Type="http://schemas.openxmlformats.org/officeDocument/2006/relationships/image" Target="../media/image76.sv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3.emf"/><Relationship Id="rId1" Type="http://schemas.openxmlformats.org/officeDocument/2006/relationships/slideLayout" Target="../slideLayouts/slideLayout13.xml"/><Relationship Id="rId4" Type="http://schemas.openxmlformats.org/officeDocument/2006/relationships/image" Target="../media/image76.svg"/></Relationships>
</file>

<file path=ppt/slides/_rels/slide4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85.emf"/></Relationships>
</file>

<file path=ppt/slides/_rels/slide47.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6.emf"/><Relationship Id="rId1" Type="http://schemas.openxmlformats.org/officeDocument/2006/relationships/slideLayout" Target="../slideLayouts/slideLayout13.xml"/><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image" Target="../media/image76.svg"/></Relationships>
</file>

<file path=ppt/slides/_rels/slide4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13.xml"/><Relationship Id="rId5" Type="http://schemas.openxmlformats.org/officeDocument/2006/relationships/image" Target="../media/image76.sv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1.emf"/><Relationship Id="rId1" Type="http://schemas.openxmlformats.org/officeDocument/2006/relationships/slideLayout" Target="../slideLayouts/slideLayout13.xml"/><Relationship Id="rId4" Type="http://schemas.openxmlformats.org/officeDocument/2006/relationships/image" Target="../media/image76.svg"/></Relationships>
</file>

<file path=ppt/slides/_rels/slide51.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2.emf"/><Relationship Id="rId1" Type="http://schemas.openxmlformats.org/officeDocument/2006/relationships/slideLayout" Target="../slideLayouts/slideLayout13.xml"/><Relationship Id="rId4" Type="http://schemas.openxmlformats.org/officeDocument/2006/relationships/image" Target="../media/image76.svg"/></Relationships>
</file>

<file path=ppt/slides/_rels/slide54.xml.rels><?xml version="1.0" encoding="UTF-8" standalone="yes" ?><Relationships xmlns="http://schemas.openxmlformats.org/package/2006/relationships"><Relationship Id="rId3" Target="../media/image94.emf" Type="http://schemas.openxmlformats.org/officeDocument/2006/relationships/image"/><Relationship Id="rId7" Target="../media/image76.svg" Type="http://schemas.openxmlformats.org/officeDocument/2006/relationships/image"/><Relationship Id="rId2" Target="../media/image93.emf" Type="http://schemas.openxmlformats.org/officeDocument/2006/relationships/image"/><Relationship Id="rId1" Target="../slideLayouts/slideLayout13.xml" Type="http://schemas.openxmlformats.org/officeDocument/2006/relationships/slideLayout"/><Relationship Id="rId6" Target="../media/image75.png" Type="http://schemas.openxmlformats.org/officeDocument/2006/relationships/image"/><Relationship Id="rId5" Target="../media/image96.emf" Type="http://schemas.openxmlformats.org/officeDocument/2006/relationships/image"/><Relationship Id="rId4" Target="../media/image95.jpeg" Type="http://schemas.openxmlformats.org/officeDocument/2006/relationships/image"/></Relationships>
</file>

<file path=ppt/slides/_rels/slide55.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13.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99.emf"/></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00.emf"/><Relationship Id="rId1" Type="http://schemas.openxmlformats.org/officeDocument/2006/relationships/slideLayout" Target="../slideLayouts/slideLayout13.xml"/><Relationship Id="rId4" Type="http://schemas.openxmlformats.org/officeDocument/2006/relationships/image" Target="../media/image76.svg"/></Relationships>
</file>

<file path=ppt/slides/_rels/slide57.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13.xml"/><Relationship Id="rId5" Type="http://schemas.openxmlformats.org/officeDocument/2006/relationships/image" Target="../media/image76.svg"/><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03.emf"/><Relationship Id="rId1" Type="http://schemas.openxmlformats.org/officeDocument/2006/relationships/slideLayout" Target="../slideLayouts/slideLayout13.xml"/><Relationship Id="rId4" Type="http://schemas.openxmlformats.org/officeDocument/2006/relationships/image" Target="../media/image76.sv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04.emf"/><Relationship Id="rId1" Type="http://schemas.openxmlformats.org/officeDocument/2006/relationships/slideLayout" Target="../slideLayouts/slideLayout13.xml"/><Relationship Id="rId4" Type="http://schemas.openxmlformats.org/officeDocument/2006/relationships/image" Target="../media/image76.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13.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107.emf"/></Relationships>
</file>

<file path=ppt/slides/_rels/slide61.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09.svg"/><Relationship Id="rId4" Type="http://schemas.openxmlformats.org/officeDocument/2006/relationships/image" Target="../media/image108.png"/></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1.emf"/><Relationship Id="rId1" Type="http://schemas.openxmlformats.org/officeDocument/2006/relationships/slideLayout" Target="../slideLayouts/slideLayout13.xml"/><Relationship Id="rId4" Type="http://schemas.openxmlformats.org/officeDocument/2006/relationships/image" Target="../media/image109.svg"/></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2.emf"/><Relationship Id="rId1" Type="http://schemas.openxmlformats.org/officeDocument/2006/relationships/slideLayout" Target="../slideLayouts/slideLayout13.xml"/><Relationship Id="rId4" Type="http://schemas.openxmlformats.org/officeDocument/2006/relationships/image" Target="../media/image109.svg"/></Relationships>
</file>

<file path=ppt/slides/_rels/slide66.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13.xml"/><Relationship Id="rId4" Type="http://schemas.openxmlformats.org/officeDocument/2006/relationships/image" Target="../media/image113.emf"/></Relationships>
</file>

<file path=ppt/slides/_rels/slide67.xml.rels><?xml version="1.0" encoding="UTF-8" standalone="yes" ?><Relationships xmlns="http://schemas.openxmlformats.org/package/2006/relationships"><Relationship Id="rId2" Target="../media/image114.jpeg" Type="http://schemas.openxmlformats.org/officeDocument/2006/relationships/image"/><Relationship Id="rId1" Target="../slideLayouts/slideLayout13.xml" Type="http://schemas.openxmlformats.org/officeDocument/2006/relationships/slideLayout"/></Relationships>
</file>

<file path=ppt/slides/_rels/slide68.xml.rels><?xml version="1.0" encoding="UTF-8" standalone="yes" ?><Relationships xmlns="http://schemas.openxmlformats.org/package/2006/relationships"><Relationship Id="rId3" Target="../media/image114.jpeg" Type="http://schemas.openxmlformats.org/officeDocument/2006/relationships/image"/><Relationship Id="rId2" Target="../media/image83.emf" Type="http://schemas.openxmlformats.org/officeDocument/2006/relationships/image"/><Relationship Id="rId1" Target="../slideLayouts/slideLayout13.xml" Type="http://schemas.openxmlformats.org/officeDocument/2006/relationships/slideLayout"/></Relationships>
</file>

<file path=ppt/slides/_rels/slide69.xml.rels><?xml version="1.0" encoding="UTF-8" standalone="yes" ?><Relationships xmlns="http://schemas.openxmlformats.org/package/2006/relationships"><Relationship Id="rId3" Target="../media/image114.jpeg" Type="http://schemas.openxmlformats.org/officeDocument/2006/relationships/image"/><Relationship Id="rId2" Target="../media/image115.emf" Type="http://schemas.openxmlformats.org/officeDocument/2006/relationships/image"/><Relationship Id="rId1" Target="../slideLayouts/slideLayout13.xml" Type="http://schemas.openxmlformats.org/officeDocument/2006/relationships/slideLayout"/></Relationships>
</file>

<file path=ppt/slides/_rels/slide7.xml.rels><?xml version="1.0" encoding="UTF-8" standalone="yes" ?><Relationships xmlns="http://schemas.openxmlformats.org/package/2006/relationships"><Relationship Id="rId2" Target="../media/image19.jpeg" Type="http://schemas.openxmlformats.org/officeDocument/2006/relationships/image"/><Relationship Id="rId1" Target="../slideLayouts/slideLayout13.xml" Type="http://schemas.openxmlformats.org/officeDocument/2006/relationships/slideLayout"/></Relationships>
</file>

<file path=ppt/slides/_rels/slide70.xml.rels><?xml version="1.0" encoding="UTF-8" standalone="yes" ?><Relationships xmlns="http://schemas.openxmlformats.org/package/2006/relationships"><Relationship Id="rId3" Target="../media/image50.png" Type="http://schemas.openxmlformats.org/officeDocument/2006/relationships/image"/><Relationship Id="rId2" Target="../notesSlides/notesSlide13.xml" Type="http://schemas.openxmlformats.org/officeDocument/2006/relationships/notesSlide"/><Relationship Id="rId1" Target="../slideLayouts/slideLayout13.xml" Type="http://schemas.openxmlformats.org/officeDocument/2006/relationships/slideLayout"/><Relationship Id="rId4" Target="../media/image114.jpeg" Type="http://schemas.openxmlformats.org/officeDocument/2006/relationships/image"/></Relationships>
</file>

<file path=ppt/slides/_rels/slide71.xml.rels><?xml version="1.0" encoding="UTF-8" standalone="yes" ?><Relationships xmlns="http://schemas.openxmlformats.org/package/2006/relationships"><Relationship Id="rId3" Target="../media/image116.emf" Type="http://schemas.openxmlformats.org/officeDocument/2006/relationships/image"/><Relationship Id="rId2" Target="../notesSlides/notesSlide14.xml" Type="http://schemas.openxmlformats.org/officeDocument/2006/relationships/notesSlide"/><Relationship Id="rId1" Target="../slideLayouts/slideLayout13.xml" Type="http://schemas.openxmlformats.org/officeDocument/2006/relationships/slideLayout"/><Relationship Id="rId6" Target="../media/image114.jpeg" Type="http://schemas.openxmlformats.org/officeDocument/2006/relationships/image"/><Relationship Id="rId5" Target="../media/image118.emf" Type="http://schemas.openxmlformats.org/officeDocument/2006/relationships/image"/><Relationship Id="rId4" Target="../media/image117.emf" Type="http://schemas.openxmlformats.org/officeDocument/2006/relationships/image"/></Relationships>
</file>

<file path=ppt/slides/_rels/slide72.xml.rels><?xml version="1.0" encoding="UTF-8" standalone="yes" ?><Relationships xmlns="http://schemas.openxmlformats.org/package/2006/relationships"><Relationship Id="rId3" Target="../media/image114.jpeg" Type="http://schemas.openxmlformats.org/officeDocument/2006/relationships/image"/><Relationship Id="rId2" Target="../notesSlides/notesSlide15.xml" Type="http://schemas.openxmlformats.org/officeDocument/2006/relationships/notesSlide"/><Relationship Id="rId1" Target="../slideLayouts/slideLayout13.xml" Type="http://schemas.openxmlformats.org/officeDocument/2006/relationships/slideLayout"/><Relationship Id="rId5" Target="../media/image120.emf" Type="http://schemas.openxmlformats.org/officeDocument/2006/relationships/image"/><Relationship Id="rId4" Target="../media/image119.emf" Type="http://schemas.openxmlformats.org/officeDocument/2006/relationships/image"/></Relationships>
</file>

<file path=ppt/slides/_rels/slide73.xml.rels><?xml version="1.0" encoding="UTF-8" standalone="yes" ?><Relationships xmlns="http://schemas.openxmlformats.org/package/2006/relationships"><Relationship Id="rId3" Target="../media/image121.emf" Type="http://schemas.openxmlformats.org/officeDocument/2006/relationships/image"/><Relationship Id="rId2" Target="../notesSlides/notesSlide16.xml" Type="http://schemas.openxmlformats.org/officeDocument/2006/relationships/notesSlide"/><Relationship Id="rId1" Target="../slideLayouts/slideLayout13.xml" Type="http://schemas.openxmlformats.org/officeDocument/2006/relationships/slideLayout"/><Relationship Id="rId5" Target="../media/image122.emf" Type="http://schemas.openxmlformats.org/officeDocument/2006/relationships/image"/><Relationship Id="rId4" Target="../media/image114.jpeg" Type="http://schemas.openxmlformats.org/officeDocument/2006/relationships/image"/></Relationships>
</file>

<file path=ppt/slides/_rels/slide74.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5.jpeg"/><Relationship Id="rId1" Type="http://schemas.openxmlformats.org/officeDocument/2006/relationships/slideLayout" Target="../slideLayouts/slideLayout13.xml"/><Relationship Id="rId4" Type="http://schemas.openxmlformats.org/officeDocument/2006/relationships/image" Target="../media/image124.svg"/></Relationships>
</file>

<file path=ppt/slides/_rels/slide76.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emf"/><Relationship Id="rId1" Type="http://schemas.openxmlformats.org/officeDocument/2006/relationships/slideLayout" Target="../slideLayouts/slideLayout13.xml"/><Relationship Id="rId5" Type="http://schemas.openxmlformats.org/officeDocument/2006/relationships/image" Target="../media/image124.svg"/><Relationship Id="rId4" Type="http://schemas.openxmlformats.org/officeDocument/2006/relationships/image" Target="../media/image123.png"/></Relationships>
</file>

<file path=ppt/slides/_rels/slide77.xml.rels><?xml version="1.0" encoding="UTF-8" standalone="yes" ?><Relationships xmlns="http://schemas.openxmlformats.org/package/2006/relationships"><Relationship Id="rId3" Target="../media/image128.jpeg" Type="http://schemas.openxmlformats.org/officeDocument/2006/relationships/image"/><Relationship Id="rId2" Target="../media/image51.emf" Type="http://schemas.openxmlformats.org/officeDocument/2006/relationships/image"/><Relationship Id="rId1" Target="../slideLayouts/slideLayout13.xml" Type="http://schemas.openxmlformats.org/officeDocument/2006/relationships/slideLayout"/><Relationship Id="rId4" Target="../media/image129.png" Type="http://schemas.openxmlformats.org/officeDocument/2006/relationships/image"/></Relationships>
</file>

<file path=ppt/slides/_rels/slide78.xml.rels><?xml version="1.0" encoding="UTF-8" standalone="yes" ?><Relationships xmlns="http://schemas.openxmlformats.org/package/2006/relationships"><Relationship Id="rId3" Target="../media/image131.jpeg" Type="http://schemas.openxmlformats.org/officeDocument/2006/relationships/image"/><Relationship Id="rId2" Target="../media/image130.jpeg" Type="http://schemas.openxmlformats.org/officeDocument/2006/relationships/image"/><Relationship Id="rId1" Target="../slideLayouts/slideLayout13.xml" Type="http://schemas.openxmlformats.org/officeDocument/2006/relationships/slideLayout"/></Relationships>
</file>

<file path=ppt/slides/_rels/slide79.xml.rels><?xml version="1.0" encoding="UTF-8" standalone="yes" ?><Relationships xmlns="http://schemas.openxmlformats.org/package/2006/relationships"><Relationship Id="rId3" Target="../media/image131.jpeg" Type="http://schemas.openxmlformats.org/officeDocument/2006/relationships/image"/><Relationship Id="rId2" Target="../media/image132.jpeg" Type="http://schemas.openxmlformats.org/officeDocument/2006/relationships/image"/><Relationship Id="rId1" Target="../slideLayouts/slideLayout13.xml" Type="http://schemas.openxmlformats.org/officeDocument/2006/relationships/slideLayout"/></Relationships>
</file>

<file path=ppt/slides/_rels/slide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arget="../media/hdphoto3.wdp" Type="http://schemas.microsoft.com/office/2007/relationships/hdphoto"/><Relationship Id="rId2" Target="../media/image133.png" Type="http://schemas.openxmlformats.org/officeDocument/2006/relationships/image"/><Relationship Id="rId1" Target="../slideLayouts/slideLayout13.xml" Type="http://schemas.openxmlformats.org/officeDocument/2006/relationships/slideLayout"/><Relationship Id="rId4" Target="../media/image131.jpeg" Type="http://schemas.openxmlformats.org/officeDocument/2006/relationships/image"/></Relationships>
</file>

<file path=ppt/slides/_rels/slide81.xml.rels><?xml version="1.0" encoding="UTF-8" standalone="yes" ?><Relationships xmlns="http://schemas.openxmlformats.org/package/2006/relationships"><Relationship Id="rId2" Target="../media/image131.jpeg" Type="http://schemas.openxmlformats.org/officeDocument/2006/relationships/image"/><Relationship Id="rId1" Target="../slideLayouts/slideLayout13.xml" Type="http://schemas.openxmlformats.org/officeDocument/2006/relationships/slideLayout"/></Relationships>
</file>

<file path=ppt/slides/_rels/slide82.xml.rels><?xml version="1.0" encoding="UTF-8" standalone="yes" ?><Relationships xmlns="http://schemas.openxmlformats.org/package/2006/relationships"><Relationship Id="rId3" Target="../media/image131.jpeg" Type="http://schemas.openxmlformats.org/officeDocument/2006/relationships/image"/><Relationship Id="rId2" Target="../notesSlides/notesSlide17.xml" Type="http://schemas.openxmlformats.org/officeDocument/2006/relationships/notesSlide"/><Relationship Id="rId1" Target="../slideLayouts/slideLayout13.xml" Type="http://schemas.openxmlformats.org/officeDocument/2006/relationships/slideLayout"/></Relationships>
</file>

<file path=ppt/slides/_rels/slide83.xml.rels><?xml version="1.0" encoding="UTF-8" standalone="yes" ?><Relationships xmlns="http://schemas.openxmlformats.org/package/2006/relationships"><Relationship Id="rId2" Target="../media/image131.jpeg" Type="http://schemas.openxmlformats.org/officeDocument/2006/relationships/image"/><Relationship Id="rId1" Target="../slideLayouts/slideLayout13.xml" Type="http://schemas.openxmlformats.org/officeDocument/2006/relationships/slideLayout"/></Relationships>
</file>

<file path=ppt/slides/_rels/slide84.xml.rels><?xml version="1.0" encoding="UTF-8" standalone="yes" ?><Relationships xmlns="http://schemas.openxmlformats.org/package/2006/relationships"><Relationship Id="rId2" Target="../media/image131.jpeg" Type="http://schemas.openxmlformats.org/officeDocument/2006/relationships/image"/><Relationship Id="rId1" Target="../slideLayouts/slideLayout13.xml" Type="http://schemas.openxmlformats.org/officeDocument/2006/relationships/slideLayout"/></Relationships>
</file>

<file path=ppt/slides/_rels/slide85.xml.rels><?xml version="1.0" encoding="UTF-8" standalone="yes" ?><Relationships xmlns="http://schemas.openxmlformats.org/package/2006/relationships"><Relationship Id="rId3" Target="../media/image134.jpeg" Type="http://schemas.openxmlformats.org/officeDocument/2006/relationships/image"/><Relationship Id="rId2" Target="../notesSlides/notesSlide18.xml" Type="http://schemas.openxmlformats.org/officeDocument/2006/relationships/notesSlide"/><Relationship Id="rId1" Target="../slideLayouts/slideLayout13.xml" Type="http://schemas.openxmlformats.org/officeDocument/2006/relationships/slideLayout"/><Relationship Id="rId4" Target="../media/image131.jpeg" Type="http://schemas.openxmlformats.org/officeDocument/2006/relationships/image"/></Relationships>
</file>

<file path=ppt/slides/_rels/slide86.xml.rels><?xml version="1.0" encoding="UTF-8" standalone="yes" ?><Relationships xmlns="http://schemas.openxmlformats.org/package/2006/relationships"><Relationship Id="rId3" Target="../media/image136.emf" Type="http://schemas.openxmlformats.org/officeDocument/2006/relationships/image"/><Relationship Id="rId2" Target="../media/image135.emf" Type="http://schemas.openxmlformats.org/officeDocument/2006/relationships/image"/><Relationship Id="rId1" Target="../slideLayouts/slideLayout13.xml" Type="http://schemas.openxmlformats.org/officeDocument/2006/relationships/slideLayout"/><Relationship Id="rId5" Target="../media/image131.jpeg" Type="http://schemas.openxmlformats.org/officeDocument/2006/relationships/image"/><Relationship Id="rId4" Target="../media/image137.png" Type="http://schemas.openxmlformats.org/officeDocument/2006/relationships/image"/></Relationships>
</file>

<file path=ppt/slides/_rels/slide87.xml.rels><?xml version="1.0" encoding="UTF-8" standalone="yes" ?><Relationships xmlns="http://schemas.openxmlformats.org/package/2006/relationships"><Relationship Id="rId8" Target="../media/image144.jpeg" Type="http://schemas.openxmlformats.org/officeDocument/2006/relationships/image"/><Relationship Id="rId3" Target="../media/image139.png" Type="http://schemas.openxmlformats.org/officeDocument/2006/relationships/image"/><Relationship Id="rId7" Target="../media/image143.jpeg" Type="http://schemas.openxmlformats.org/officeDocument/2006/relationships/image"/><Relationship Id="rId2" Target="../media/image138.jpeg" Type="http://schemas.openxmlformats.org/officeDocument/2006/relationships/image"/><Relationship Id="rId1" Target="../slideLayouts/slideLayout13.xml" Type="http://schemas.openxmlformats.org/officeDocument/2006/relationships/slideLayout"/><Relationship Id="rId6" Target="../media/image142.png" Type="http://schemas.openxmlformats.org/officeDocument/2006/relationships/image"/><Relationship Id="rId5" Target="../media/image141.jpeg" Type="http://schemas.openxmlformats.org/officeDocument/2006/relationships/image"/><Relationship Id="rId4" Target="../media/image140.png" Type="http://schemas.openxmlformats.org/officeDocument/2006/relationships/image"/></Relationships>
</file>

<file path=ppt/slides/_rels/slide8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arget="../media/image22.jpeg" Type="http://schemas.openxmlformats.org/officeDocument/2006/relationships/image"/><Relationship Id="rId2" Target="../media/image21.jpeg" Type="http://schemas.openxmlformats.org/officeDocument/2006/relationships/image"/><Relationship Id="rId1" Target="../slideLayouts/slideLayout13.xml" Type="http://schemas.openxmlformats.org/officeDocument/2006/relationships/slideLayout"/></Relationships>
</file>

<file path=ppt/slides/_rels/slide9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6.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8" Target="../media/image152.jpeg" Type="http://schemas.openxmlformats.org/officeDocument/2006/relationships/image"/><Relationship Id="rId13" Target="../media/image157.jpeg" Type="http://schemas.openxmlformats.org/officeDocument/2006/relationships/image"/><Relationship Id="rId3" Target="../media/image147.jpeg" Type="http://schemas.openxmlformats.org/officeDocument/2006/relationships/image"/><Relationship Id="rId7" Target="../media/image151.jpeg" Type="http://schemas.openxmlformats.org/officeDocument/2006/relationships/image"/><Relationship Id="rId12" Target="../media/image156.jpeg" Type="http://schemas.openxmlformats.org/officeDocument/2006/relationships/image"/><Relationship Id="rId17" Target="../media/hdphoto5.wdp" Type="http://schemas.microsoft.com/office/2007/relationships/hdphoto"/><Relationship Id="rId2" Target="../notesSlides/notesSlide19.xml" Type="http://schemas.openxmlformats.org/officeDocument/2006/relationships/notesSlide"/><Relationship Id="rId16" Target="../media/image160.jpeg" Type="http://schemas.openxmlformats.org/officeDocument/2006/relationships/image"/><Relationship Id="rId1" Target="../slideLayouts/slideLayout7.xml" Type="http://schemas.openxmlformats.org/officeDocument/2006/relationships/slideLayout"/><Relationship Id="rId6" Target="../media/image150.jpeg" Type="http://schemas.openxmlformats.org/officeDocument/2006/relationships/image"/><Relationship Id="rId11" Target="../media/image155.jpeg" Type="http://schemas.openxmlformats.org/officeDocument/2006/relationships/image"/><Relationship Id="rId5" Target="../media/image149.tiff" Type="http://schemas.openxmlformats.org/officeDocument/2006/relationships/image"/><Relationship Id="rId15" Target="../media/image159.jpeg" Type="http://schemas.openxmlformats.org/officeDocument/2006/relationships/image"/><Relationship Id="rId10" Target="../media/image154.jpeg" Type="http://schemas.openxmlformats.org/officeDocument/2006/relationships/image"/><Relationship Id="rId4" Target="../media/image148.jpg" Type="http://schemas.openxmlformats.org/officeDocument/2006/relationships/image"/><Relationship Id="rId9" Target="../media/image153.jpeg" Type="http://schemas.openxmlformats.org/officeDocument/2006/relationships/image"/><Relationship Id="rId14" Target="../media/image158.JPG" Type="http://schemas.openxmlformats.org/officeDocument/2006/relationships/image"/></Relationships>
</file>

<file path=ppt/slides/_rels/slide92.xml.rels><?xml version="1.0" encoding="UTF-8" standalone="yes"?>
<Relationships xmlns="http://schemas.openxmlformats.org/package/2006/relationships"><Relationship Id="rId8" Type="http://schemas.openxmlformats.org/officeDocument/2006/relationships/image" Target="../media/image166.jpeg"/><Relationship Id="rId3" Type="http://schemas.microsoft.com/office/2007/relationships/hdphoto" Target="../media/hdphoto6.wdp"/><Relationship Id="rId7" Type="http://schemas.openxmlformats.org/officeDocument/2006/relationships/image" Target="../media/image165.png"/><Relationship Id="rId2"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1163267" y="2666821"/>
            <a:ext cx="10224970" cy="1537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algn="ctr" blurRad="63500" dir="2700000" dist="38099" rotWithShape="0">
                    <a:schemeClr val="bg2">
                      <a:alpha val="74998"/>
                    </a:schemeClr>
                  </a:outerShdw>
                </a:effectLst>
              </a14:hiddenEffects>
            </a:ext>
          </a:extLst>
        </p:spPr>
        <p:txBody>
          <a:bodyPr anchor="ctr"/>
          <a:lstStyle/>
          <a:p>
            <a:pPr algn="ctr">
              <a:defRPr/>
            </a:pPr>
            <a:r>
              <a:rPr altLang="ja-JP" dirty="0" lang="it-IT" spc="1200" sz="3200">
                <a:latin charset="0" panose="020B0502020202020204" pitchFamily="34" typeface="Century Gothic"/>
              </a:rPr>
              <a:t>DIETA CHETOGENICA</a:t>
            </a:r>
          </a:p>
          <a:p>
            <a:pPr algn="ctr">
              <a:defRPr/>
            </a:pPr>
            <a:r>
              <a:rPr altLang="ja-JP" dirty="0" lang="it-IT" spc="1200" sz="3200">
                <a:latin charset="0" panose="020B0502020202020204" pitchFamily="34" typeface="Century Gothic"/>
              </a:rPr>
              <a:t>Moda o Panacea?</a:t>
            </a:r>
          </a:p>
        </p:txBody>
      </p:sp>
      <p:cxnSp>
        <p:nvCxnSpPr>
          <p:cNvPr id="5" name="Connettore 1 4"/>
          <p:cNvCxnSpPr>
            <a:cxnSpLocks/>
          </p:cNvCxnSpPr>
          <p:nvPr/>
        </p:nvCxnSpPr>
        <p:spPr>
          <a:xfrm flipV="1">
            <a:off x="2424477" y="3461222"/>
            <a:ext cx="7789707"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Picture 2">
            <a:extLst>
              <a:ext uri="{FF2B5EF4-FFF2-40B4-BE49-F238E27FC236}">
                <a16:creationId xmlns:a16="http://schemas.microsoft.com/office/drawing/2014/main" id="{9CA8F46B-0953-D344-A661-0D1BCDBF9D6F}"/>
              </a:ext>
            </a:extLst>
          </p:cNvPr>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6" y="5695168"/>
            <a:ext cx="2341087" cy="1162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magine 12">
            <a:extLst>
              <a:ext uri="{FF2B5EF4-FFF2-40B4-BE49-F238E27FC236}">
                <a16:creationId xmlns:a16="http://schemas.microsoft.com/office/drawing/2014/main" id="{7D7D30ED-3999-354F-9EDA-27CDE710102C}"/>
              </a:ext>
            </a:extLst>
          </p:cNvPr>
          <p:cNvPicPr>
            <a:picLocks noChangeAspect="1"/>
          </p:cNvPicPr>
          <p:nvPr/>
        </p:nvPicPr>
        <p:blipFill>
          <a:blip r:embed="rId4"/>
          <a:stretch>
            <a:fillRect/>
          </a:stretch>
        </p:blipFill>
        <p:spPr>
          <a:xfrm>
            <a:off x="9490315" y="5737949"/>
            <a:ext cx="2555261" cy="1077269"/>
          </a:xfrm>
          <a:prstGeom prst="rect">
            <a:avLst/>
          </a:prstGeom>
        </p:spPr>
      </p:pic>
      <p:pic>
        <p:nvPicPr>
          <p:cNvPr descr="unipd-logo.png" id="14" name="Immagine 13">
            <a:extLst>
              <a:ext uri="{FF2B5EF4-FFF2-40B4-BE49-F238E27FC236}">
                <a16:creationId xmlns:a16="http://schemas.microsoft.com/office/drawing/2014/main" id="{5F599F40-09F3-4D4F-AB6F-8AE9F393AA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2246" y="3981227"/>
            <a:ext cx="1003506" cy="1009912"/>
          </a:xfrm>
          <a:prstGeom prst="rect">
            <a:avLst/>
          </a:prstGeom>
        </p:spPr>
      </p:pic>
      <p:sp>
        <p:nvSpPr>
          <p:cNvPr id="10" name="Text Box 8">
            <a:extLst>
              <a:ext uri="{FF2B5EF4-FFF2-40B4-BE49-F238E27FC236}">
                <a16:creationId xmlns:a16="http://schemas.microsoft.com/office/drawing/2014/main" id="{6C428B63-F71F-554D-BA97-C48CA23A5CE6}"/>
              </a:ext>
            </a:extLst>
          </p:cNvPr>
          <p:cNvSpPr txBox="1">
            <a:spLocks noChangeArrowheads="1"/>
          </p:cNvSpPr>
          <p:nvPr/>
        </p:nvSpPr>
        <p:spPr bwMode="auto">
          <a:xfrm>
            <a:off x="1887799" y="5001331"/>
            <a:ext cx="7772400" cy="18305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algn="ctr" blurRad="63500" dir="2700000" dist="38099" rotWithShape="0">
                    <a:schemeClr val="bg2">
                      <a:alpha val="74998"/>
                    </a:schemeClr>
                  </a:outerShdw>
                </a:effectLst>
              </a14:hiddenEffects>
            </a:ext>
          </a:extLst>
        </p:spPr>
        <p:txBody>
          <a:bodyPr>
            <a:spAutoFit/>
          </a:bodyPr>
          <a:lstStyle/>
          <a:p>
            <a:pPr algn="ctr">
              <a:spcBef>
                <a:spcPct val="50000"/>
              </a:spcBef>
              <a:defRPr/>
            </a:pPr>
            <a:r>
              <a:rPr dirty="0" i="1" lang="it-IT" sz="2400">
                <a:solidFill>
                  <a:srgbClr val="800000"/>
                </a:solidFill>
                <a:latin typeface="Century Gothic"/>
                <a:cs charset="0" typeface="Tahoma"/>
              </a:rPr>
              <a:t>Antonio Paoli</a:t>
            </a:r>
          </a:p>
          <a:p>
            <a:pPr algn="ctr">
              <a:spcBef>
                <a:spcPct val="50000"/>
              </a:spcBef>
              <a:defRPr/>
            </a:pPr>
            <a:r>
              <a:rPr dirty="0" err="1" lang="it-IT" sz="1600">
                <a:solidFill>
                  <a:srgbClr val="800000"/>
                </a:solidFill>
                <a:latin typeface="Century Gothic"/>
                <a:cs charset="0" typeface="Tahoma"/>
              </a:rPr>
              <a:t>Director</a:t>
            </a:r>
            <a:r>
              <a:rPr dirty="0" lang="it-IT" sz="1600">
                <a:solidFill>
                  <a:srgbClr val="800000"/>
                </a:solidFill>
                <a:latin typeface="Century Gothic"/>
                <a:cs charset="0" typeface="Tahoma"/>
              </a:rPr>
              <a:t> - </a:t>
            </a:r>
            <a:r>
              <a:rPr dirty="0" err="1" lang="it-IT" sz="1600">
                <a:solidFill>
                  <a:srgbClr val="800000"/>
                </a:solidFill>
                <a:latin typeface="Century Gothic"/>
                <a:cs charset="0" typeface="Tahoma"/>
              </a:rPr>
              <a:t>Nutrition</a:t>
            </a:r>
            <a:r>
              <a:rPr dirty="0" lang="it-IT" sz="1600">
                <a:solidFill>
                  <a:srgbClr val="800000"/>
                </a:solidFill>
                <a:latin typeface="Century Gothic"/>
                <a:cs charset="0" typeface="Tahoma"/>
              </a:rPr>
              <a:t> and </a:t>
            </a:r>
            <a:r>
              <a:rPr dirty="0" err="1" lang="it-IT" sz="1600">
                <a:solidFill>
                  <a:srgbClr val="800000"/>
                </a:solidFill>
                <a:latin typeface="Century Gothic"/>
                <a:cs charset="0" typeface="Tahoma"/>
              </a:rPr>
              <a:t>Exercise</a:t>
            </a:r>
            <a:r>
              <a:rPr dirty="0" lang="it-IT" sz="1600">
                <a:solidFill>
                  <a:srgbClr val="800000"/>
                </a:solidFill>
                <a:latin typeface="Century Gothic"/>
                <a:cs charset="0" typeface="Tahoma"/>
              </a:rPr>
              <a:t> </a:t>
            </a:r>
            <a:r>
              <a:rPr dirty="0" err="1" lang="it-IT" sz="1600">
                <a:solidFill>
                  <a:srgbClr val="800000"/>
                </a:solidFill>
                <a:latin typeface="Century Gothic"/>
                <a:cs charset="0" typeface="Tahoma"/>
              </a:rPr>
              <a:t>Physiology</a:t>
            </a:r>
            <a:r>
              <a:rPr dirty="0" lang="it-IT" sz="1600">
                <a:solidFill>
                  <a:srgbClr val="800000"/>
                </a:solidFill>
                <a:latin typeface="Century Gothic"/>
                <a:cs charset="0" typeface="Tahoma"/>
              </a:rPr>
              <a:t> </a:t>
            </a:r>
            <a:r>
              <a:rPr dirty="0" err="1" lang="it-IT" sz="1600">
                <a:solidFill>
                  <a:srgbClr val="800000"/>
                </a:solidFill>
                <a:latin typeface="Century Gothic"/>
                <a:cs charset="0" typeface="Tahoma"/>
              </a:rPr>
              <a:t>Laboratory</a:t>
            </a:r>
            <a:r>
              <a:rPr dirty="0" lang="it-IT" sz="1600">
                <a:solidFill>
                  <a:srgbClr val="800000"/>
                </a:solidFill>
                <a:latin typeface="Century Gothic"/>
                <a:cs charset="0" typeface="Tahoma"/>
              </a:rPr>
              <a:t> </a:t>
            </a:r>
          </a:p>
          <a:p>
            <a:pPr algn="ctr">
              <a:lnSpc>
                <a:spcPct val="50000"/>
              </a:lnSpc>
              <a:spcBef>
                <a:spcPct val="50000"/>
              </a:spcBef>
              <a:defRPr/>
            </a:pPr>
            <a:endParaRPr dirty="0" lang="it-IT" sz="1600">
              <a:solidFill>
                <a:srgbClr val="800000"/>
              </a:solidFill>
              <a:latin typeface="Century Gothic"/>
              <a:cs charset="0" typeface="Tahoma"/>
            </a:endParaRPr>
          </a:p>
          <a:p>
            <a:pPr algn="ctr">
              <a:lnSpc>
                <a:spcPct val="50000"/>
              </a:lnSpc>
              <a:spcBef>
                <a:spcPct val="50000"/>
              </a:spcBef>
              <a:defRPr/>
            </a:pPr>
            <a:endParaRPr dirty="0" lang="it-IT" sz="1600">
              <a:solidFill>
                <a:srgbClr val="800000"/>
              </a:solidFill>
              <a:latin typeface="Century Gothic"/>
              <a:cs charset="0" typeface="Tahoma"/>
            </a:endParaRPr>
          </a:p>
          <a:p>
            <a:pPr algn="ctr">
              <a:lnSpc>
                <a:spcPct val="50000"/>
              </a:lnSpc>
              <a:spcBef>
                <a:spcPct val="50000"/>
              </a:spcBef>
              <a:defRPr/>
            </a:pPr>
            <a:r>
              <a:rPr dirty="0" err="1" lang="it-IT" sz="1600">
                <a:solidFill>
                  <a:srgbClr val="800000"/>
                </a:solidFill>
                <a:latin typeface="Century Gothic"/>
                <a:cs charset="0" typeface="Tahoma"/>
              </a:rPr>
              <a:t>Department</a:t>
            </a:r>
            <a:r>
              <a:rPr dirty="0" lang="it-IT" sz="1600">
                <a:solidFill>
                  <a:srgbClr val="800000"/>
                </a:solidFill>
                <a:latin typeface="Century Gothic"/>
                <a:cs charset="0" typeface="Tahoma"/>
              </a:rPr>
              <a:t> of </a:t>
            </a:r>
            <a:r>
              <a:rPr dirty="0" err="1" lang="it-IT" sz="1600">
                <a:solidFill>
                  <a:srgbClr val="800000"/>
                </a:solidFill>
                <a:latin typeface="Century Gothic"/>
                <a:cs charset="0" typeface="Tahoma"/>
              </a:rPr>
              <a:t>Biomedical</a:t>
            </a:r>
            <a:r>
              <a:rPr dirty="0" lang="it-IT" sz="1600">
                <a:solidFill>
                  <a:srgbClr val="800000"/>
                </a:solidFill>
                <a:latin typeface="Century Gothic"/>
                <a:cs charset="0" typeface="Tahoma"/>
              </a:rPr>
              <a:t> </a:t>
            </a:r>
            <a:r>
              <a:rPr dirty="0" err="1" lang="it-IT" sz="1600">
                <a:solidFill>
                  <a:srgbClr val="800000"/>
                </a:solidFill>
                <a:latin typeface="Century Gothic"/>
                <a:cs charset="0" typeface="Tahoma"/>
              </a:rPr>
              <a:t>Sciences</a:t>
            </a:r>
            <a:endParaRPr dirty="0" lang="it-IT" sz="1600">
              <a:solidFill>
                <a:srgbClr val="800000"/>
              </a:solidFill>
              <a:latin typeface="Century Gothic"/>
              <a:cs charset="0" typeface="Tahoma"/>
            </a:endParaRPr>
          </a:p>
          <a:p>
            <a:pPr algn="ctr">
              <a:lnSpc>
                <a:spcPct val="50000"/>
              </a:lnSpc>
              <a:spcBef>
                <a:spcPct val="50000"/>
              </a:spcBef>
              <a:defRPr/>
            </a:pPr>
            <a:r>
              <a:rPr dirty="0" err="1" lang="it-IT" sz="1600">
                <a:solidFill>
                  <a:srgbClr val="800000"/>
                </a:solidFill>
                <a:latin typeface="Century Gothic"/>
                <a:cs charset="0" typeface="Tahoma"/>
              </a:rPr>
              <a:t>University</a:t>
            </a:r>
            <a:r>
              <a:rPr dirty="0" lang="it-IT" sz="1600">
                <a:solidFill>
                  <a:srgbClr val="800000"/>
                </a:solidFill>
                <a:latin typeface="Century Gothic"/>
                <a:cs charset="0" typeface="Tahoma"/>
              </a:rPr>
              <a:t> of Padova </a:t>
            </a:r>
            <a:r>
              <a:rPr dirty="0" err="1" lang="it-IT" sz="1600">
                <a:solidFill>
                  <a:srgbClr val="800000"/>
                </a:solidFill>
                <a:latin typeface="Century Gothic"/>
                <a:cs charset="0" typeface="Tahoma"/>
              </a:rPr>
              <a:t>Italy</a:t>
            </a:r>
            <a:endParaRPr dirty="0" lang="it-IT" sz="1600">
              <a:solidFill>
                <a:srgbClr val="800000"/>
              </a:solidFill>
              <a:latin typeface="Century Gothic"/>
              <a:cs charset="0" typeface="Tahoma"/>
            </a:endParaRPr>
          </a:p>
        </p:txBody>
      </p:sp>
      <p:pic>
        <p:nvPicPr>
          <p:cNvPr id="12" name="Immagine 11">
            <a:extLst>
              <a:ext uri="{FF2B5EF4-FFF2-40B4-BE49-F238E27FC236}">
                <a16:creationId xmlns:a16="http://schemas.microsoft.com/office/drawing/2014/main" id="{2E1181C5-4FA6-DB43-9358-40B890C3798F}"/>
              </a:ext>
            </a:extLst>
          </p:cNvPr>
          <p:cNvPicPr>
            <a:picLocks noChangeAspect="1"/>
          </p:cNvPicPr>
          <p:nvPr/>
        </p:nvPicPr>
        <p:blipFill>
          <a:blip r:embed="rId6"/>
          <a:stretch>
            <a:fillRect/>
          </a:stretch>
        </p:blipFill>
        <p:spPr>
          <a:xfrm>
            <a:off x="5246337" y="5819771"/>
            <a:ext cx="1543380" cy="466389"/>
          </a:xfrm>
          <a:prstGeom prst="rect">
            <a:avLst/>
          </a:prstGeom>
        </p:spPr>
      </p:pic>
      <p:pic>
        <p:nvPicPr>
          <p:cNvPr id="15" name="Immagine 14">
            <a:extLst>
              <a:ext uri="{FF2B5EF4-FFF2-40B4-BE49-F238E27FC236}">
                <a16:creationId xmlns:a16="http://schemas.microsoft.com/office/drawing/2014/main" id="{C9CDF207-4EBF-9549-A5C4-8AB138EFAA8E}"/>
              </a:ext>
            </a:extLst>
          </p:cNvPr>
          <p:cNvPicPr>
            <a:picLocks noChangeAspect="1"/>
          </p:cNvPicPr>
          <p:nvPr/>
        </p:nvPicPr>
        <p:blipFill>
          <a:blip r:embed="rId7"/>
          <a:stretch>
            <a:fillRect/>
          </a:stretch>
        </p:blipFill>
        <p:spPr>
          <a:xfrm>
            <a:off x="103258" y="155126"/>
            <a:ext cx="2526964" cy="795994"/>
          </a:xfrm>
          <a:prstGeom prst="rect">
            <a:avLst/>
          </a:prstGeom>
        </p:spPr>
      </p:pic>
      <p:pic>
        <p:nvPicPr>
          <p:cNvPr id="2" name="Immagine 1">
            <a:extLst>
              <a:ext uri="{FF2B5EF4-FFF2-40B4-BE49-F238E27FC236}">
                <a16:creationId xmlns:a16="http://schemas.microsoft.com/office/drawing/2014/main" id="{F33A16DE-0FAA-6F48-A6B8-8D66FD0AC053}"/>
              </a:ext>
            </a:extLst>
          </p:cNvPr>
          <p:cNvPicPr>
            <a:picLocks noChangeAspect="1"/>
          </p:cNvPicPr>
          <p:nvPr/>
        </p:nvPicPr>
        <p:blipFill rotWithShape="1">
          <a:blip r:embed="rId8">
            <a:alphaModFix amt="50000"/>
          </a:blip>
          <a:srcRect b="-64"/>
          <a:stretch/>
        </p:blipFill>
        <p:spPr>
          <a:xfrm>
            <a:off x="2930095" y="222708"/>
            <a:ext cx="5665774" cy="2714369"/>
          </a:xfrm>
          <a:prstGeom prst="rect">
            <a:avLst/>
          </a:prstGeom>
        </p:spPr>
      </p:pic>
    </p:spTree>
    <p:extLst>
      <p:ext uri="{BB962C8B-B14F-4D97-AF65-F5344CB8AC3E}">
        <p14:creationId xmlns:p14="http://schemas.microsoft.com/office/powerpoint/2010/main" val="3160549101"/>
      </p:ext>
    </p:extLst>
  </p:cSld>
  <p:clrMapOvr>
    <a:masterClrMapping/>
  </p:clrMapOvr>
  <mc:AlternateContent xmlns:mc="http://schemas.openxmlformats.org/markup-compatibility/2006" xmlns:p14="http://schemas.microsoft.com/office/powerpoint/2010/main">
    <mc:Choice Requires="p14">
      <p:transition advTm="12788" p14:dur="2000" spd="slow"/>
    </mc:Choice>
    <mc:Fallback xmlns="">
      <p:transition advTm="12788"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B117E7B-8AC8-CE44-A85A-4A9800E38B55}"/>
              </a:ext>
            </a:extLst>
          </p:cNvPr>
          <p:cNvPicPr>
            <a:picLocks noChangeAspect="1"/>
          </p:cNvPicPr>
          <p:nvPr/>
        </p:nvPicPr>
        <p:blipFill>
          <a:blip r:embed="rId2"/>
          <a:stretch>
            <a:fillRect/>
          </a:stretch>
        </p:blipFill>
        <p:spPr>
          <a:xfrm>
            <a:off x="173090" y="1078611"/>
            <a:ext cx="3637004" cy="5050153"/>
          </a:xfrm>
          <a:prstGeom prst="rect">
            <a:avLst/>
          </a:prstGeom>
        </p:spPr>
      </p:pic>
      <p:pic>
        <p:nvPicPr>
          <p:cNvPr id="3" name="Immagine 2">
            <a:extLst>
              <a:ext uri="{FF2B5EF4-FFF2-40B4-BE49-F238E27FC236}">
                <a16:creationId xmlns:a16="http://schemas.microsoft.com/office/drawing/2014/main" id="{C8F63E52-E21E-6B44-BE59-7B5F812F7CDC}"/>
              </a:ext>
            </a:extLst>
          </p:cNvPr>
          <p:cNvPicPr>
            <a:picLocks noChangeAspect="1"/>
          </p:cNvPicPr>
          <p:nvPr/>
        </p:nvPicPr>
        <p:blipFill>
          <a:blip r:embed="rId3"/>
          <a:stretch>
            <a:fillRect/>
          </a:stretch>
        </p:blipFill>
        <p:spPr>
          <a:xfrm>
            <a:off x="7352271" y="788097"/>
            <a:ext cx="4666639" cy="5333302"/>
          </a:xfrm>
          <a:prstGeom prst="rect">
            <a:avLst/>
          </a:prstGeom>
        </p:spPr>
      </p:pic>
      <p:sp>
        <p:nvSpPr>
          <p:cNvPr id="4" name="CasellaDiTesto 3">
            <a:extLst>
              <a:ext uri="{FF2B5EF4-FFF2-40B4-BE49-F238E27FC236}">
                <a16:creationId xmlns:a16="http://schemas.microsoft.com/office/drawing/2014/main" id="{D5C7E9DF-6E11-284E-9437-D6EFD31E05B3}"/>
              </a:ext>
            </a:extLst>
          </p:cNvPr>
          <p:cNvSpPr txBox="1"/>
          <p:nvPr/>
        </p:nvSpPr>
        <p:spPr>
          <a:xfrm>
            <a:off x="3871676" y="3454748"/>
            <a:ext cx="3480595" cy="2800767"/>
          </a:xfrm>
          <a:prstGeom prst="rect">
            <a:avLst/>
          </a:prstGeom>
          <a:noFill/>
        </p:spPr>
        <p:txBody>
          <a:bodyPr wrap="square" rtlCol="0">
            <a:spAutoFit/>
          </a:bodyPr>
          <a:lstStyle/>
          <a:p>
            <a:r>
              <a:rPr lang="en-US" sz="1600" dirty="0">
                <a:latin typeface="Century Gothic" panose="020B0502020202020204" pitchFamily="34" charset="0"/>
              </a:rPr>
              <a:t>William Banting era un </a:t>
            </a:r>
            <a:r>
              <a:rPr lang="en-US" sz="1600" dirty="0" err="1">
                <a:latin typeface="Century Gothic" panose="020B0502020202020204" pitchFamily="34" charset="0"/>
              </a:rPr>
              <a:t>famoso</a:t>
            </a:r>
            <a:r>
              <a:rPr lang="en-US" sz="1600" dirty="0">
                <a:latin typeface="Century Gothic" panose="020B0502020202020204" pitchFamily="34" charset="0"/>
              </a:rPr>
              <a:t> impresario di </a:t>
            </a:r>
            <a:r>
              <a:rPr lang="en-US" sz="1600" dirty="0" err="1">
                <a:latin typeface="Century Gothic" panose="020B0502020202020204" pitchFamily="34" charset="0"/>
              </a:rPr>
              <a:t>pompe</a:t>
            </a:r>
            <a:r>
              <a:rPr lang="en-US" sz="1600" dirty="0">
                <a:latin typeface="Century Gothic" panose="020B0502020202020204" pitchFamily="34" charset="0"/>
              </a:rPr>
              <a:t> </a:t>
            </a:r>
            <a:r>
              <a:rPr lang="en-US" sz="1600" dirty="0" err="1">
                <a:latin typeface="Century Gothic" panose="020B0502020202020204" pitchFamily="34" charset="0"/>
              </a:rPr>
              <a:t>funebri</a:t>
            </a:r>
            <a:r>
              <a:rPr lang="en-US" sz="1600" dirty="0">
                <a:latin typeface="Century Gothic" panose="020B0502020202020204" pitchFamily="34" charset="0"/>
              </a:rPr>
              <a:t> inglese. </a:t>
            </a:r>
            <a:r>
              <a:rPr lang="en-US" sz="1600" dirty="0" err="1">
                <a:latin typeface="Century Gothic" panose="020B0502020202020204" pitchFamily="34" charset="0"/>
              </a:rPr>
              <a:t>Essendo</a:t>
            </a:r>
            <a:r>
              <a:rPr lang="en-US" sz="1600" dirty="0">
                <a:latin typeface="Century Gothic" panose="020B0502020202020204" pitchFamily="34" charset="0"/>
              </a:rPr>
              <a:t> </a:t>
            </a:r>
            <a:r>
              <a:rPr lang="en-US" sz="1600" dirty="0" err="1">
                <a:latin typeface="Century Gothic" panose="020B0502020202020204" pitchFamily="34" charset="0"/>
              </a:rPr>
              <a:t>obeso</a:t>
            </a:r>
            <a:r>
              <a:rPr lang="en-US" sz="1600" dirty="0">
                <a:latin typeface="Century Gothic" panose="020B0502020202020204" pitchFamily="34" charset="0"/>
              </a:rPr>
              <a:t> </a:t>
            </a:r>
            <a:r>
              <a:rPr lang="en-US" sz="1600" dirty="0" err="1">
                <a:latin typeface="Century Gothic" panose="020B0502020202020204" pitchFamily="34" charset="0"/>
              </a:rPr>
              <a:t>aveva</a:t>
            </a:r>
            <a:r>
              <a:rPr lang="en-US" sz="1600" dirty="0">
                <a:latin typeface="Century Gothic" panose="020B0502020202020204" pitchFamily="34" charset="0"/>
              </a:rPr>
              <a:t> </a:t>
            </a:r>
            <a:r>
              <a:rPr lang="en-US" sz="1600" dirty="0" err="1">
                <a:latin typeface="Century Gothic" panose="020B0502020202020204" pitchFamily="34" charset="0"/>
              </a:rPr>
              <a:t>seguito</a:t>
            </a:r>
            <a:r>
              <a:rPr lang="en-US" sz="1600" dirty="0">
                <a:latin typeface="Century Gothic" panose="020B0502020202020204" pitchFamily="34" charset="0"/>
              </a:rPr>
              <a:t> I </a:t>
            </a:r>
            <a:r>
              <a:rPr lang="en-US" sz="1600" dirty="0" err="1">
                <a:latin typeface="Century Gothic" panose="020B0502020202020204" pitchFamily="34" charset="0"/>
              </a:rPr>
              <a:t>consigli</a:t>
            </a:r>
            <a:r>
              <a:rPr lang="en-US" sz="1600" dirty="0">
                <a:latin typeface="Century Gothic" panose="020B0502020202020204" pitchFamily="34" charset="0"/>
              </a:rPr>
              <a:t> di un medico di Soho, un </a:t>
            </a:r>
            <a:r>
              <a:rPr lang="en-US" sz="1600" dirty="0" err="1">
                <a:latin typeface="Century Gothic" panose="020B0502020202020204" pitchFamily="34" charset="0"/>
              </a:rPr>
              <a:t>certo</a:t>
            </a:r>
            <a:r>
              <a:rPr lang="en-US" sz="1600" dirty="0">
                <a:latin typeface="Century Gothic" panose="020B0502020202020204" pitchFamily="34" charset="0"/>
              </a:rPr>
              <a:t> dr. William Harvey, </a:t>
            </a:r>
            <a:r>
              <a:rPr lang="en-US" sz="1600" dirty="0" err="1">
                <a:latin typeface="Century Gothic" panose="020B0502020202020204" pitchFamily="34" charset="0"/>
              </a:rPr>
              <a:t>che</a:t>
            </a:r>
            <a:r>
              <a:rPr lang="en-US" sz="1600" dirty="0">
                <a:latin typeface="Century Gothic" panose="020B0502020202020204" pitchFamily="34" charset="0"/>
              </a:rPr>
              <a:t> </a:t>
            </a:r>
            <a:r>
              <a:rPr lang="en-US" sz="1600" dirty="0" err="1">
                <a:latin typeface="Century Gothic" panose="020B0502020202020204" pitchFamily="34" charset="0"/>
              </a:rPr>
              <a:t>gli</a:t>
            </a:r>
            <a:r>
              <a:rPr lang="en-US" sz="1600" dirty="0">
                <a:latin typeface="Century Gothic" panose="020B0502020202020204" pitchFamily="34" charset="0"/>
              </a:rPr>
              <a:t> </a:t>
            </a:r>
            <a:r>
              <a:rPr lang="en-US" sz="1600" dirty="0" err="1">
                <a:latin typeface="Century Gothic" panose="020B0502020202020204" pitchFamily="34" charset="0"/>
              </a:rPr>
              <a:t>aveva</a:t>
            </a:r>
            <a:r>
              <a:rPr lang="en-US" sz="1600" dirty="0">
                <a:latin typeface="Century Gothic" panose="020B0502020202020204" pitchFamily="34" charset="0"/>
              </a:rPr>
              <a:t> </a:t>
            </a:r>
            <a:r>
              <a:rPr lang="en-US" sz="1600" dirty="0" err="1">
                <a:latin typeface="Century Gothic" panose="020B0502020202020204" pitchFamily="34" charset="0"/>
              </a:rPr>
              <a:t>prescritto</a:t>
            </a:r>
            <a:r>
              <a:rPr lang="en-US" sz="1600" dirty="0">
                <a:latin typeface="Century Gothic" panose="020B0502020202020204" pitchFamily="34" charset="0"/>
              </a:rPr>
              <a:t> una </a:t>
            </a:r>
            <a:r>
              <a:rPr lang="en-US" sz="1600" dirty="0" err="1">
                <a:latin typeface="Century Gothic" panose="020B0502020202020204" pitchFamily="34" charset="0"/>
              </a:rPr>
              <a:t>dieta</a:t>
            </a:r>
            <a:r>
              <a:rPr lang="en-US" sz="1600" dirty="0">
                <a:latin typeface="Century Gothic" panose="020B0502020202020204" pitchFamily="34" charset="0"/>
              </a:rPr>
              <a:t> low-carb. A </a:t>
            </a:r>
            <a:r>
              <a:rPr lang="en-US" sz="1600" dirty="0" err="1">
                <a:latin typeface="Century Gothic" panose="020B0502020202020204" pitchFamily="34" charset="0"/>
              </a:rPr>
              <a:t>seguito</a:t>
            </a:r>
            <a:r>
              <a:rPr lang="en-US" sz="1600" dirty="0">
                <a:latin typeface="Century Gothic" panose="020B0502020202020204" pitchFamily="34" charset="0"/>
              </a:rPr>
              <a:t> del </a:t>
            </a:r>
            <a:r>
              <a:rPr lang="en-US" sz="1600" dirty="0" err="1">
                <a:latin typeface="Century Gothic" panose="020B0502020202020204" pitchFamily="34" charset="0"/>
              </a:rPr>
              <a:t>suo</a:t>
            </a:r>
            <a:r>
              <a:rPr lang="en-US" sz="1600" dirty="0">
                <a:latin typeface="Century Gothic" panose="020B0502020202020204" pitchFamily="34" charset="0"/>
              </a:rPr>
              <a:t> </a:t>
            </a:r>
            <a:r>
              <a:rPr lang="en-US" sz="1600" dirty="0" err="1">
                <a:latin typeface="Century Gothic" panose="020B0502020202020204" pitchFamily="34" charset="0"/>
              </a:rPr>
              <a:t>dimagrimento</a:t>
            </a:r>
            <a:r>
              <a:rPr lang="en-US" sz="1600" dirty="0">
                <a:latin typeface="Century Gothic" panose="020B0502020202020204" pitchFamily="34" charset="0"/>
              </a:rPr>
              <a:t> con tale regime </a:t>
            </a:r>
            <a:r>
              <a:rPr lang="en-US" sz="1600" dirty="0" err="1">
                <a:latin typeface="Century Gothic" panose="020B0502020202020204" pitchFamily="34" charset="0"/>
              </a:rPr>
              <a:t>dietetico</a:t>
            </a:r>
            <a:r>
              <a:rPr lang="en-US" sz="1600" dirty="0">
                <a:latin typeface="Century Gothic" panose="020B0502020202020204" pitchFamily="34" charset="0"/>
              </a:rPr>
              <a:t> </a:t>
            </a:r>
            <a:r>
              <a:rPr lang="en-US" sz="1600" dirty="0" err="1">
                <a:latin typeface="Century Gothic" panose="020B0502020202020204" pitchFamily="34" charset="0"/>
              </a:rPr>
              <a:t>scrisse</a:t>
            </a:r>
            <a:r>
              <a:rPr lang="en-US" sz="1600" dirty="0">
                <a:latin typeface="Century Gothic" panose="020B0502020202020204" pitchFamily="34" charset="0"/>
              </a:rPr>
              <a:t> </a:t>
            </a:r>
            <a:r>
              <a:rPr lang="en-US" sz="1600" dirty="0" err="1">
                <a:latin typeface="Century Gothic" panose="020B0502020202020204" pitchFamily="34" charset="0"/>
              </a:rPr>
              <a:t>nel</a:t>
            </a:r>
            <a:r>
              <a:rPr lang="it-IT" sz="1600" dirty="0">
                <a:latin typeface="Century Gothic" panose="020B0502020202020204" pitchFamily="34" charset="0"/>
              </a:rPr>
              <a:t> 1863 il libro </a:t>
            </a:r>
            <a:r>
              <a:rPr lang="it-IT" sz="1600" i="1" dirty="0" err="1">
                <a:latin typeface="Century Gothic" panose="020B0502020202020204" pitchFamily="34" charset="0"/>
              </a:rPr>
              <a:t>Letter</a:t>
            </a:r>
            <a:r>
              <a:rPr lang="it-IT" sz="1600" i="1" dirty="0">
                <a:latin typeface="Century Gothic" panose="020B0502020202020204" pitchFamily="34" charset="0"/>
              </a:rPr>
              <a:t> on </a:t>
            </a:r>
            <a:r>
              <a:rPr lang="it-IT" sz="1600" i="1" dirty="0" err="1">
                <a:latin typeface="Century Gothic" panose="020B0502020202020204" pitchFamily="34" charset="0"/>
              </a:rPr>
              <a:t>Corpulence</a:t>
            </a:r>
            <a:r>
              <a:rPr lang="it-IT" sz="1600" i="1" dirty="0">
                <a:latin typeface="Century Gothic" panose="020B0502020202020204" pitchFamily="34" charset="0"/>
              </a:rPr>
              <a:t>, </a:t>
            </a:r>
            <a:r>
              <a:rPr lang="it-IT" sz="1600" i="1" dirty="0" err="1">
                <a:latin typeface="Century Gothic" panose="020B0502020202020204" pitchFamily="34" charset="0"/>
              </a:rPr>
              <a:t>Addressed</a:t>
            </a:r>
            <a:r>
              <a:rPr lang="it-IT" sz="1600" i="1" dirty="0">
                <a:latin typeface="Century Gothic" panose="020B0502020202020204" pitchFamily="34" charset="0"/>
              </a:rPr>
              <a:t> to the Public</a:t>
            </a:r>
            <a:endParaRPr lang="en-US" sz="1600" dirty="0">
              <a:latin typeface="Century Gothic" panose="020B0502020202020204" pitchFamily="34" charset="0"/>
            </a:endParaRPr>
          </a:p>
        </p:txBody>
      </p:sp>
      <p:pic>
        <p:nvPicPr>
          <p:cNvPr id="9218" name="Picture 2">
            <a:extLst>
              <a:ext uri="{FF2B5EF4-FFF2-40B4-BE49-F238E27FC236}">
                <a16:creationId xmlns:a16="http://schemas.microsoft.com/office/drawing/2014/main" id="{DA0F98FF-A203-A04B-B1F3-8B2ED7748F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382" y="1009803"/>
            <a:ext cx="1856817" cy="2150523"/>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333512EF-60DB-FA48-A0F7-A2B68288EF10}"/>
              </a:ext>
            </a:extLst>
          </p:cNvPr>
          <p:cNvSpPr txBox="1"/>
          <p:nvPr/>
        </p:nvSpPr>
        <p:spPr>
          <a:xfrm>
            <a:off x="3690651" y="209320"/>
            <a:ext cx="7810959"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UN PO' DI STORIA…</a:t>
            </a:r>
          </a:p>
        </p:txBody>
      </p:sp>
    </p:spTree>
    <p:extLst>
      <p:ext uri="{BB962C8B-B14F-4D97-AF65-F5344CB8AC3E}">
        <p14:creationId xmlns:p14="http://schemas.microsoft.com/office/powerpoint/2010/main" val="2896541"/>
      </p:ext>
    </p:extLst>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3DCF3D4E-904E-314B-BF42-1BA998302690}"/>
              </a:ext>
            </a:extLst>
          </p:cNvPr>
          <p:cNvSpPr txBox="1">
            <a:spLocks noChangeArrowheads="1"/>
          </p:cNvSpPr>
          <p:nvPr/>
        </p:nvSpPr>
        <p:spPr bwMode="auto">
          <a:xfrm>
            <a:off x="292445" y="1012469"/>
            <a:ext cx="7168978"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p>
            <a:pPr>
              <a:spcBef>
                <a:spcPct val="50000"/>
              </a:spcBef>
            </a:pPr>
            <a:r>
              <a:rPr altLang="it-IT" dirty="0" lang="it-IT" sz="2000">
                <a:latin charset="0" panose="020B0502020202020204" pitchFamily="34" typeface="Century Gothic"/>
              </a:rPr>
              <a:t>Negli anni 1878-1880 vi fu la spedizione del Tenente Frederick </a:t>
            </a:r>
            <a:r>
              <a:rPr altLang="it-IT" dirty="0" err="1" lang="it-IT" sz="2000">
                <a:latin charset="0" panose="020B0502020202020204" pitchFamily="34" typeface="Century Gothic"/>
              </a:rPr>
              <a:t>Gustavus</a:t>
            </a:r>
            <a:r>
              <a:rPr altLang="it-IT" dirty="0" lang="it-IT" sz="2000">
                <a:latin charset="0" panose="020B0502020202020204" pitchFamily="34" typeface="Century Gothic"/>
              </a:rPr>
              <a:t> </a:t>
            </a:r>
            <a:r>
              <a:rPr altLang="it-IT" dirty="0" err="1" lang="it-IT" sz="2000">
                <a:latin charset="0" panose="020B0502020202020204" pitchFamily="34" typeface="Century Gothic"/>
              </a:rPr>
              <a:t>Schwakta</a:t>
            </a:r>
            <a:r>
              <a:rPr altLang="it-IT" dirty="0" lang="it-IT" sz="2000">
                <a:latin charset="0" panose="020B0502020202020204" pitchFamily="34" typeface="Century Gothic"/>
              </a:rPr>
              <a:t> alla ricerca della scomparsa spedizione </a:t>
            </a:r>
            <a:r>
              <a:rPr altLang="it-IT" dirty="0" err="1" lang="it-IT" sz="2000">
                <a:latin charset="0" panose="020B0502020202020204" pitchFamily="34" typeface="Century Gothic"/>
              </a:rPr>
              <a:t>Royal</a:t>
            </a:r>
            <a:r>
              <a:rPr altLang="it-IT" dirty="0" lang="it-IT" sz="2000">
                <a:latin charset="0" panose="020B0502020202020204" pitchFamily="34" typeface="Century Gothic"/>
              </a:rPr>
              <a:t> </a:t>
            </a:r>
            <a:r>
              <a:rPr altLang="it-IT" dirty="0" err="1" lang="it-IT" sz="2000">
                <a:latin charset="0" panose="020B0502020202020204" pitchFamily="34" typeface="Century Gothic"/>
              </a:rPr>
              <a:t>Navy</a:t>
            </a:r>
            <a:r>
              <a:rPr altLang="it-IT" dirty="0" lang="it-IT" sz="2000">
                <a:latin charset="0" panose="020B0502020202020204" pitchFamily="34" typeface="Century Gothic"/>
              </a:rPr>
              <a:t> Franklin.</a:t>
            </a:r>
          </a:p>
          <a:p>
            <a:pPr>
              <a:spcBef>
                <a:spcPct val="50000"/>
              </a:spcBef>
            </a:pPr>
            <a:r>
              <a:rPr altLang="it-IT" dirty="0" lang="it-IT" sz="2000">
                <a:latin charset="0" panose="020B0502020202020204" pitchFamily="34" typeface="Century Gothic"/>
              </a:rPr>
              <a:t>Sponsorizzata da New York </a:t>
            </a:r>
            <a:r>
              <a:rPr altLang="it-IT" dirty="0" err="1" lang="it-IT" sz="2000">
                <a:latin charset="0" panose="020B0502020202020204" pitchFamily="34" typeface="Century Gothic"/>
              </a:rPr>
              <a:t>Herald</a:t>
            </a:r>
            <a:r>
              <a:rPr altLang="it-IT" dirty="0" lang="it-IT" sz="2000">
                <a:latin charset="0" panose="020B0502020202020204" pitchFamily="34" typeface="Century Gothic"/>
              </a:rPr>
              <a:t>  e American </a:t>
            </a:r>
            <a:r>
              <a:rPr altLang="it-IT" dirty="0" err="1" lang="it-IT" sz="2000">
                <a:latin charset="0" panose="020B0502020202020204" pitchFamily="34" typeface="Century Gothic"/>
              </a:rPr>
              <a:t>Geographical</a:t>
            </a:r>
            <a:r>
              <a:rPr altLang="it-IT" dirty="0" lang="it-IT" sz="2000">
                <a:latin charset="0" panose="020B0502020202020204" pitchFamily="34" typeface="Century Gothic"/>
              </a:rPr>
              <a:t> Society</a:t>
            </a:r>
          </a:p>
          <a:p>
            <a:pPr>
              <a:spcBef>
                <a:spcPct val="50000"/>
              </a:spcBef>
            </a:pPr>
            <a:r>
              <a:rPr altLang="it-IT" dirty="0" lang="it-IT" sz="2000">
                <a:latin charset="0" panose="020B0502020202020204" pitchFamily="34" typeface="Century Gothic"/>
              </a:rPr>
              <a:t>Partita dalla baia di Hudson con il schooner </a:t>
            </a:r>
            <a:r>
              <a:rPr altLang="it-IT" dirty="0" err="1" lang="it-IT" sz="2000">
                <a:latin charset="0" panose="020B0502020202020204" pitchFamily="34" typeface="Century Gothic"/>
              </a:rPr>
              <a:t>Eothen</a:t>
            </a:r>
            <a:r>
              <a:rPr altLang="it-IT" dirty="0" lang="it-IT" sz="2000">
                <a:latin charset="0" panose="020B0502020202020204" pitchFamily="34" typeface="Century Gothic"/>
              </a:rPr>
              <a:t>,  insieme a </a:t>
            </a:r>
            <a:r>
              <a:rPr dirty="0" lang="en-GB" sz="2000">
                <a:latin charset="0" panose="020B0502020202020204" pitchFamily="34" typeface="Century Gothic"/>
              </a:rPr>
              <a:t>William H. Gilder (</a:t>
            </a:r>
            <a:r>
              <a:rPr dirty="0" err="1" lang="en-GB" sz="2000">
                <a:latin charset="0" panose="020B0502020202020204" pitchFamily="34" typeface="Century Gothic"/>
              </a:rPr>
              <a:t>giornalista</a:t>
            </a:r>
            <a:r>
              <a:rPr dirty="0" lang="en-GB" sz="2000">
                <a:latin charset="0" panose="020B0502020202020204" pitchFamily="34" typeface="Century Gothic"/>
              </a:rPr>
              <a:t> </a:t>
            </a:r>
            <a:r>
              <a:rPr dirty="0" err="1" lang="en-GB" sz="2000">
                <a:latin charset="0" panose="020B0502020202020204" pitchFamily="34" typeface="Century Gothic"/>
              </a:rPr>
              <a:t>scientifico</a:t>
            </a:r>
            <a:r>
              <a:rPr dirty="0" lang="en-GB" sz="2000">
                <a:latin charset="0" panose="020B0502020202020204" pitchFamily="34" typeface="Century Gothic"/>
              </a:rPr>
              <a:t> del New York Herald, il </a:t>
            </a:r>
            <a:r>
              <a:rPr dirty="0" err="1" lang="en-GB" sz="2000">
                <a:latin charset="0" panose="020B0502020202020204" pitchFamily="34" typeface="Century Gothic"/>
              </a:rPr>
              <a:t>naturalista</a:t>
            </a:r>
            <a:r>
              <a:rPr dirty="0" lang="en-GB" sz="2000">
                <a:latin charset="0" panose="020B0502020202020204" pitchFamily="34" typeface="Century Gothic"/>
              </a:rPr>
              <a:t> Henry </a:t>
            </a:r>
            <a:r>
              <a:rPr dirty="0" err="1" lang="en-GB" sz="2000">
                <a:latin charset="0" panose="020B0502020202020204" pitchFamily="34" typeface="Century Gothic"/>
              </a:rPr>
              <a:t>Klutschak</a:t>
            </a:r>
            <a:r>
              <a:rPr dirty="0" lang="en-GB" sz="2000">
                <a:latin charset="0" panose="020B0502020202020204" pitchFamily="34" typeface="Century Gothic"/>
              </a:rPr>
              <a:t>, il </a:t>
            </a:r>
            <a:r>
              <a:rPr dirty="0" err="1" lang="en-GB" sz="2000">
                <a:latin charset="0" panose="020B0502020202020204" pitchFamily="34" typeface="Century Gothic"/>
              </a:rPr>
              <a:t>lupo</a:t>
            </a:r>
            <a:r>
              <a:rPr dirty="0" lang="en-GB" sz="2000">
                <a:latin charset="0" panose="020B0502020202020204" pitchFamily="34" typeface="Century Gothic"/>
              </a:rPr>
              <a:t> di mare  Frank E. </a:t>
            </a:r>
            <a:r>
              <a:rPr dirty="0" err="1" lang="en-GB" sz="2000">
                <a:latin charset="0" panose="020B0502020202020204" pitchFamily="34" typeface="Century Gothic"/>
              </a:rPr>
              <a:t>Melms</a:t>
            </a:r>
            <a:r>
              <a:rPr dirty="0" lang="en-GB" sz="2000">
                <a:latin charset="0" panose="020B0502020202020204" pitchFamily="34" typeface="Century Gothic"/>
              </a:rPr>
              <a:t> e </a:t>
            </a:r>
            <a:r>
              <a:rPr dirty="0" err="1" lang="en-GB" sz="2000">
                <a:latin charset="0" panose="020B0502020202020204" pitchFamily="34" typeface="Century Gothic"/>
              </a:rPr>
              <a:t>l’Inuit</a:t>
            </a:r>
            <a:r>
              <a:rPr dirty="0" lang="en-GB" sz="2000">
                <a:latin charset="0" panose="020B0502020202020204" pitchFamily="34" typeface="Century Gothic"/>
              </a:rPr>
              <a:t> ‘Eskimo Joe’ </a:t>
            </a:r>
            <a:r>
              <a:rPr dirty="0" err="1" lang="en-GB" sz="2000">
                <a:latin charset="0" panose="020B0502020202020204" pitchFamily="34" typeface="Century Gothic"/>
              </a:rPr>
              <a:t>Ebierbing</a:t>
            </a:r>
            <a:r>
              <a:rPr dirty="0" lang="en-GB" sz="2000">
                <a:latin charset="0" panose="020B0502020202020204" pitchFamily="34" typeface="Century Gothic"/>
              </a:rPr>
              <a:t>)</a:t>
            </a:r>
            <a:r>
              <a:rPr dirty="0" lang="it-IT" sz="2000">
                <a:latin charset="0" panose="020B0502020202020204" pitchFamily="34" typeface="Century Gothic"/>
              </a:rPr>
              <a:t>.</a:t>
            </a:r>
          </a:p>
          <a:p>
            <a:pPr>
              <a:spcBef>
                <a:spcPct val="50000"/>
              </a:spcBef>
            </a:pPr>
            <a:r>
              <a:rPr altLang="it-IT" dirty="0" lang="it-IT" sz="2000">
                <a:latin charset="0" panose="020B0502020202020204" pitchFamily="34" typeface="Century Gothic"/>
              </a:rPr>
              <a:t>Fecero base a </a:t>
            </a:r>
            <a:r>
              <a:rPr altLang="it-IT" dirty="0" err="1" lang="it-IT" sz="2000">
                <a:latin charset="0" panose="020B0502020202020204" pitchFamily="34" typeface="Century Gothic"/>
              </a:rPr>
              <a:t>Daly</a:t>
            </a:r>
            <a:r>
              <a:rPr altLang="it-IT" dirty="0" lang="it-IT" sz="2000">
                <a:latin charset="0" panose="020B0502020202020204" pitchFamily="34" typeface="Century Gothic"/>
              </a:rPr>
              <a:t> </a:t>
            </a:r>
            <a:r>
              <a:rPr altLang="it-IT" dirty="0" err="1" lang="it-IT" sz="2000">
                <a:latin charset="0" panose="020B0502020202020204" pitchFamily="34" typeface="Century Gothic"/>
              </a:rPr>
              <a:t>Bay</a:t>
            </a:r>
            <a:r>
              <a:rPr altLang="it-IT" dirty="0" lang="it-IT" sz="2000">
                <a:latin charset="0" panose="020B0502020202020204" pitchFamily="34" typeface="Century Gothic"/>
              </a:rPr>
              <a:t> e la primavera successiva, insieme a 12 Inuit partirono con le slitte, tornando un anno dopo, avendo percorso 5232 Km in condizioni proibitive.</a:t>
            </a:r>
          </a:p>
          <a:p>
            <a:pPr>
              <a:spcBef>
                <a:spcPct val="50000"/>
              </a:spcBef>
            </a:pPr>
            <a:r>
              <a:rPr altLang="it-IT" dirty="0" lang="it-IT" sz="2000">
                <a:latin charset="0" panose="020B0502020202020204" pitchFamily="34" typeface="Century Gothic"/>
              </a:rPr>
              <a:t>Finito il cibo di scorta si nutrirono solo di caccia e pesca in mezzo alla neve ed al ghiaccio</a:t>
            </a:r>
          </a:p>
        </p:txBody>
      </p:sp>
      <p:pic>
        <p:nvPicPr>
          <p:cNvPr descr="Immagine che contiene testo&#10;&#10;Descrizione generata automaticamente" id="4" name="Immagine 3">
            <a:extLst>
              <a:ext uri="{FF2B5EF4-FFF2-40B4-BE49-F238E27FC236}">
                <a16:creationId xmlns:a16="http://schemas.microsoft.com/office/drawing/2014/main" id="{B9AF8C4A-482B-664F-8601-31B13C88C0F1}"/>
              </a:ext>
            </a:extLst>
          </p:cNvPr>
          <p:cNvPicPr>
            <a:picLocks noChangeAspect="1"/>
          </p:cNvPicPr>
          <p:nvPr/>
        </p:nvPicPr>
        <p:blipFill rotWithShape="1">
          <a:blip r:embed="rId2"/>
          <a:srcRect b="-3" r="7"/>
          <a:stretch/>
        </p:blipFill>
        <p:spPr>
          <a:xfrm rot="5400000">
            <a:off x="7398994" y="2172361"/>
            <a:ext cx="4077876" cy="3004750"/>
          </a:xfrm>
          <a:prstGeom prst="rect">
            <a:avLst/>
          </a:prstGeom>
        </p:spPr>
      </p:pic>
      <p:sp>
        <p:nvSpPr>
          <p:cNvPr id="8" name="CasellaDiTesto 7">
            <a:extLst>
              <a:ext uri="{FF2B5EF4-FFF2-40B4-BE49-F238E27FC236}">
                <a16:creationId xmlns:a16="http://schemas.microsoft.com/office/drawing/2014/main" id="{C4C6EB37-A025-734C-9A1E-548391BCBC91}"/>
              </a:ext>
            </a:extLst>
          </p:cNvPr>
          <p:cNvSpPr txBox="1"/>
          <p:nvPr/>
        </p:nvSpPr>
        <p:spPr>
          <a:xfrm>
            <a:off x="3690651" y="209320"/>
            <a:ext cx="7810959" cy="584775"/>
          </a:xfrm>
          <a:prstGeom prst="rect">
            <a:avLst/>
          </a:prstGeom>
          <a:noFill/>
        </p:spPr>
        <p:txBody>
          <a:bodyPr rtlCol="0" wrap="square">
            <a:spAutoFit/>
          </a:bodyPr>
          <a:lstStyle/>
          <a:p>
            <a:pPr algn="ctr"/>
            <a:r>
              <a:rPr dirty="0" lang="it-IT" sz="3200">
                <a:solidFill>
                  <a:schemeClr val="bg1"/>
                </a:solidFill>
                <a:latin typeface="Century Gothic"/>
                <a:cs typeface="Century Gothic"/>
              </a:rPr>
              <a:t>UN PO' DI STORIA…</a:t>
            </a:r>
          </a:p>
        </p:txBody>
      </p:sp>
    </p:spTree>
    <p:extLst>
      <p:ext uri="{BB962C8B-B14F-4D97-AF65-F5344CB8AC3E}">
        <p14:creationId xmlns:p14="http://schemas.microsoft.com/office/powerpoint/2010/main" val="2131008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7AC23E84-708B-C748-AAB0-3A7AE29F5465}"/>
              </a:ext>
            </a:extLst>
          </p:cNvPr>
          <p:cNvSpPr txBox="1">
            <a:spLocks noChangeArrowheads="1"/>
          </p:cNvSpPr>
          <p:nvPr/>
        </p:nvSpPr>
        <p:spPr bwMode="auto">
          <a:xfrm>
            <a:off x="95250" y="1265162"/>
            <a:ext cx="11582087"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it-IT" sz="2400" dirty="0" err="1">
                <a:latin typeface="Century Gothic" panose="020B0502020202020204" pitchFamily="34" charset="0"/>
              </a:rPr>
              <a:t>Savitt</a:t>
            </a:r>
            <a:r>
              <a:rPr lang="it-IT" altLang="it-IT" sz="2400" dirty="0">
                <a:latin typeface="Century Gothic" panose="020B0502020202020204" pitchFamily="34" charset="0"/>
              </a:rPr>
              <a:t> riporta: «</a:t>
            </a:r>
            <a:r>
              <a:rPr lang="en-GB" sz="2000" dirty="0">
                <a:latin typeface="Century Gothic" panose="020B0502020202020204" pitchFamily="34" charset="0"/>
              </a:rPr>
              <a:t>Much of his success was based on a clearly defined plan and on adopting Inuit practices including living off the land, lessons he learned from his experiences with American Indians as part of his military assignments</a:t>
            </a:r>
            <a:r>
              <a:rPr lang="it-IT" sz="2400" dirty="0">
                <a:latin typeface="Century Gothic" panose="020B0502020202020204" pitchFamily="34" charset="0"/>
              </a:rPr>
              <a:t>» </a:t>
            </a:r>
          </a:p>
          <a:p>
            <a:r>
              <a:rPr lang="it-IT" dirty="0" err="1">
                <a:latin typeface="Century Gothic" panose="020B0502020202020204" pitchFamily="34" charset="0"/>
              </a:rPr>
              <a:t>Savitt</a:t>
            </a:r>
            <a:r>
              <a:rPr lang="it-IT" dirty="0">
                <a:latin typeface="Century Gothic" panose="020B0502020202020204" pitchFamily="34" charset="0"/>
              </a:rPr>
              <a:t>, </a:t>
            </a:r>
            <a:r>
              <a:rPr lang="it-IT" dirty="0" err="1">
                <a:latin typeface="Century Gothic" panose="020B0502020202020204" pitchFamily="34" charset="0"/>
              </a:rPr>
              <a:t>R</a:t>
            </a:r>
            <a:r>
              <a:rPr lang="it-IT" dirty="0">
                <a:latin typeface="Century Gothic" panose="020B0502020202020204" pitchFamily="34" charset="0"/>
              </a:rPr>
              <a:t>. Frederick </a:t>
            </a:r>
            <a:r>
              <a:rPr lang="it-IT" dirty="0" err="1">
                <a:latin typeface="Century Gothic" panose="020B0502020202020204" pitchFamily="34" charset="0"/>
              </a:rPr>
              <a:t>Schwatka</a:t>
            </a:r>
            <a:r>
              <a:rPr lang="it-IT" dirty="0">
                <a:latin typeface="Century Gothic" panose="020B0502020202020204" pitchFamily="34" charset="0"/>
              </a:rPr>
              <a:t> and the </a:t>
            </a:r>
            <a:r>
              <a:rPr lang="it-IT" dirty="0" err="1">
                <a:latin typeface="Century Gothic" panose="020B0502020202020204" pitchFamily="34" charset="0"/>
              </a:rPr>
              <a:t>search</a:t>
            </a:r>
            <a:r>
              <a:rPr lang="it-IT" dirty="0">
                <a:latin typeface="Century Gothic" panose="020B0502020202020204" pitchFamily="34" charset="0"/>
              </a:rPr>
              <a:t> for the Franklin </a:t>
            </a:r>
            <a:r>
              <a:rPr lang="it-IT" dirty="0" err="1">
                <a:latin typeface="Century Gothic" panose="020B0502020202020204" pitchFamily="34" charset="0"/>
              </a:rPr>
              <a:t>expedition</a:t>
            </a:r>
            <a:r>
              <a:rPr lang="it-IT" dirty="0">
                <a:latin typeface="Century Gothic" panose="020B0502020202020204" pitchFamily="34" charset="0"/>
              </a:rPr>
              <a:t> </a:t>
            </a:r>
            <a:r>
              <a:rPr lang="it-IT" dirty="0" err="1">
                <a:latin typeface="Century Gothic" panose="020B0502020202020204" pitchFamily="34" charset="0"/>
              </a:rPr>
              <a:t>records</a:t>
            </a:r>
            <a:r>
              <a:rPr lang="it-IT" dirty="0">
                <a:latin typeface="Century Gothic" panose="020B0502020202020204" pitchFamily="34" charset="0"/>
              </a:rPr>
              <a:t>,</a:t>
            </a:r>
          </a:p>
          <a:p>
            <a:r>
              <a:rPr lang="it-IT" dirty="0">
                <a:latin typeface="Century Gothic" panose="020B0502020202020204" pitchFamily="34" charset="0"/>
              </a:rPr>
              <a:t>1878-1880. The </a:t>
            </a:r>
            <a:r>
              <a:rPr lang="it-IT" dirty="0" err="1">
                <a:latin typeface="Century Gothic" panose="020B0502020202020204" pitchFamily="34" charset="0"/>
              </a:rPr>
              <a:t>Polar</a:t>
            </a:r>
            <a:r>
              <a:rPr lang="it-IT" dirty="0">
                <a:latin typeface="Century Gothic" panose="020B0502020202020204" pitchFamily="34" charset="0"/>
              </a:rPr>
              <a:t> Record 2008, 44, 193</a:t>
            </a:r>
            <a:endParaRPr lang="it-IT" altLang="it-IT" sz="2400" dirty="0">
              <a:latin typeface="Century Gothic" panose="020B0502020202020204" pitchFamily="34" charset="0"/>
            </a:endParaRPr>
          </a:p>
        </p:txBody>
      </p:sp>
      <p:pic>
        <p:nvPicPr>
          <p:cNvPr id="3" name="Immagine 2" descr="Schermata 2016-03-23 alle 01.06.54.png">
            <a:extLst>
              <a:ext uri="{FF2B5EF4-FFF2-40B4-BE49-F238E27FC236}">
                <a16:creationId xmlns:a16="http://schemas.microsoft.com/office/drawing/2014/main" id="{61E8EF69-3D18-4A40-A6DC-E179A2294A3D}"/>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95251" y="3429000"/>
            <a:ext cx="8088575" cy="2292996"/>
          </a:xfrm>
          <a:prstGeom prst="rect">
            <a:avLst/>
          </a:prstGeom>
          <a:ln w="28575" cmpd="sng">
            <a:solidFill>
              <a:srgbClr val="FF0000"/>
            </a:solidFill>
          </a:ln>
        </p:spPr>
      </p:pic>
      <p:pic>
        <p:nvPicPr>
          <p:cNvPr id="5" name="Immagine 4">
            <a:extLst>
              <a:ext uri="{FF2B5EF4-FFF2-40B4-BE49-F238E27FC236}">
                <a16:creationId xmlns:a16="http://schemas.microsoft.com/office/drawing/2014/main" id="{717E85A1-A57D-1644-89E3-62389EC3AD4F}"/>
              </a:ext>
            </a:extLst>
          </p:cNvPr>
          <p:cNvPicPr>
            <a:picLocks noChangeAspect="1"/>
          </p:cNvPicPr>
          <p:nvPr/>
        </p:nvPicPr>
        <p:blipFill>
          <a:blip r:embed="rId4"/>
          <a:stretch>
            <a:fillRect/>
          </a:stretch>
        </p:blipFill>
        <p:spPr>
          <a:xfrm>
            <a:off x="9173980" y="1997597"/>
            <a:ext cx="2669324" cy="4413842"/>
          </a:xfrm>
          <a:prstGeom prst="rect">
            <a:avLst/>
          </a:prstGeom>
        </p:spPr>
      </p:pic>
      <p:sp>
        <p:nvSpPr>
          <p:cNvPr id="6" name="CasellaDiTesto 5">
            <a:extLst>
              <a:ext uri="{FF2B5EF4-FFF2-40B4-BE49-F238E27FC236}">
                <a16:creationId xmlns:a16="http://schemas.microsoft.com/office/drawing/2014/main" id="{ACD14090-BFE0-3142-95D6-B81034F60708}"/>
              </a:ext>
            </a:extLst>
          </p:cNvPr>
          <p:cNvSpPr txBox="1"/>
          <p:nvPr/>
        </p:nvSpPr>
        <p:spPr>
          <a:xfrm>
            <a:off x="3690651" y="209320"/>
            <a:ext cx="7810959"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UN PO' DI STORIA…</a:t>
            </a:r>
          </a:p>
        </p:txBody>
      </p:sp>
    </p:spTree>
    <p:extLst>
      <p:ext uri="{BB962C8B-B14F-4D97-AF65-F5344CB8AC3E}">
        <p14:creationId xmlns:p14="http://schemas.microsoft.com/office/powerpoint/2010/main" val="259209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descr="Immagine che contiene testo&#10;&#10;Descrizione generata automaticamente" id="4" name="Immagine 3">
            <a:extLst>
              <a:ext uri="{FF2B5EF4-FFF2-40B4-BE49-F238E27FC236}">
                <a16:creationId xmlns:a16="http://schemas.microsoft.com/office/drawing/2014/main" id="{1F10CB8A-B9C0-5946-8C62-E5394784DF00}"/>
              </a:ext>
            </a:extLst>
          </p:cNvPr>
          <p:cNvPicPr>
            <a:picLocks noChangeAspect="1"/>
          </p:cNvPicPr>
          <p:nvPr/>
        </p:nvPicPr>
        <p:blipFill rotWithShape="1">
          <a:blip r:embed="rId2"/>
          <a:srcRect b="-14" r="-7"/>
          <a:stretch/>
        </p:blipFill>
        <p:spPr>
          <a:xfrm rot="5400000">
            <a:off x="7113474" y="1812426"/>
            <a:ext cx="4963093" cy="3422824"/>
          </a:xfrm>
          <a:prstGeom prst="rect">
            <a:avLst/>
          </a:prstGeom>
        </p:spPr>
      </p:pic>
      <p:sp>
        <p:nvSpPr>
          <p:cNvPr id="5" name="CasellaDiTesto 4">
            <a:extLst>
              <a:ext uri="{FF2B5EF4-FFF2-40B4-BE49-F238E27FC236}">
                <a16:creationId xmlns:a16="http://schemas.microsoft.com/office/drawing/2014/main" id="{62D326AA-B10C-9840-8B2F-9241E05CF7BC}"/>
              </a:ext>
            </a:extLst>
          </p:cNvPr>
          <p:cNvSpPr txBox="1"/>
          <p:nvPr/>
        </p:nvSpPr>
        <p:spPr>
          <a:xfrm>
            <a:off x="78220" y="970604"/>
            <a:ext cx="7591164" cy="1938992"/>
          </a:xfrm>
          <a:prstGeom prst="rect">
            <a:avLst/>
          </a:prstGeom>
          <a:noFill/>
        </p:spPr>
        <p:txBody>
          <a:bodyPr rtlCol="0" wrap="square">
            <a:spAutoFit/>
          </a:bodyPr>
          <a:lstStyle/>
          <a:p>
            <a:r>
              <a:rPr dirty="0" err="1" lang="en-GB" sz="2000">
                <a:latin charset="0" panose="020B0502020202020204" pitchFamily="34" typeface="Century Gothic"/>
              </a:rPr>
              <a:t>Vilhajalmur</a:t>
            </a:r>
            <a:r>
              <a:rPr dirty="0" lang="en-GB" sz="2000">
                <a:latin charset="0" panose="020B0502020202020204" pitchFamily="34" typeface="Century Gothic"/>
              </a:rPr>
              <a:t> Stefansson, fu un </a:t>
            </a:r>
            <a:r>
              <a:rPr dirty="0" err="1" lang="en-GB" sz="2000">
                <a:latin charset="0" panose="020B0502020202020204" pitchFamily="34" typeface="Century Gothic"/>
              </a:rPr>
              <a:t>antropologo</a:t>
            </a:r>
            <a:r>
              <a:rPr dirty="0" lang="en-GB" sz="2000">
                <a:latin charset="0" panose="020B0502020202020204" pitchFamily="34" typeface="Century Gothic"/>
              </a:rPr>
              <a:t> </a:t>
            </a:r>
            <a:r>
              <a:rPr dirty="0" err="1" lang="en-GB" sz="2000">
                <a:latin charset="0" panose="020B0502020202020204" pitchFamily="34" typeface="Century Gothic"/>
              </a:rPr>
              <a:t>che</a:t>
            </a:r>
            <a:r>
              <a:rPr dirty="0" lang="en-GB" sz="2000">
                <a:latin charset="0" panose="020B0502020202020204" pitchFamily="34" typeface="Century Gothic"/>
              </a:rPr>
              <a:t> </a:t>
            </a:r>
            <a:r>
              <a:rPr dirty="0" err="1" lang="en-GB" sz="2000">
                <a:latin charset="0" panose="020B0502020202020204" pitchFamily="34" typeface="Century Gothic"/>
              </a:rPr>
              <a:t>visse</a:t>
            </a:r>
            <a:r>
              <a:rPr dirty="0" lang="en-GB" sz="2000">
                <a:latin charset="0" panose="020B0502020202020204" pitchFamily="34" typeface="Century Gothic"/>
              </a:rPr>
              <a:t> 11 anni </a:t>
            </a:r>
            <a:r>
              <a:rPr dirty="0" err="1" lang="en-GB" sz="2000">
                <a:latin charset="0" panose="020B0502020202020204" pitchFamily="34" typeface="Century Gothic"/>
              </a:rPr>
              <a:t>nell’Artico</a:t>
            </a:r>
            <a:r>
              <a:rPr dirty="0" lang="en-GB" sz="2000">
                <a:latin charset="0" panose="020B0502020202020204" pitchFamily="34" typeface="Century Gothic"/>
              </a:rPr>
              <a:t> </a:t>
            </a:r>
            <a:r>
              <a:rPr dirty="0" err="1" lang="en-GB" sz="2000">
                <a:latin charset="0" panose="020B0502020202020204" pitchFamily="34" typeface="Century Gothic"/>
              </a:rPr>
              <a:t>studiando</a:t>
            </a:r>
            <a:r>
              <a:rPr dirty="0" lang="en-GB" sz="2000">
                <a:latin charset="0" panose="020B0502020202020204" pitchFamily="34" typeface="Century Gothic"/>
              </a:rPr>
              <a:t> la </a:t>
            </a:r>
            <a:r>
              <a:rPr dirty="0" err="1" lang="en-GB" sz="2000">
                <a:latin charset="0" panose="020B0502020202020204" pitchFamily="34" typeface="Century Gothic"/>
              </a:rPr>
              <a:t>cultura</a:t>
            </a:r>
            <a:r>
              <a:rPr dirty="0" lang="en-GB" sz="2000">
                <a:latin charset="0" panose="020B0502020202020204" pitchFamily="34" typeface="Century Gothic"/>
              </a:rPr>
              <a:t> e la lingua </a:t>
            </a:r>
            <a:r>
              <a:rPr dirty="0" err="1" lang="en-GB" sz="2000">
                <a:latin charset="0" panose="020B0502020202020204" pitchFamily="34" typeface="Century Gothic"/>
              </a:rPr>
              <a:t>degli</a:t>
            </a:r>
            <a:r>
              <a:rPr dirty="0" lang="en-GB" sz="2000">
                <a:latin charset="0" panose="020B0502020202020204" pitchFamily="34" typeface="Century Gothic"/>
              </a:rPr>
              <a:t> Inuit </a:t>
            </a:r>
            <a:r>
              <a:rPr dirty="0" err="1" lang="en-GB" sz="2000">
                <a:latin charset="0" panose="020B0502020202020204" pitchFamily="34" typeface="Century Gothic"/>
              </a:rPr>
              <a:t>nei</a:t>
            </a:r>
            <a:r>
              <a:rPr dirty="0" lang="en-GB" sz="2000">
                <a:latin charset="0" panose="020B0502020202020204" pitchFamily="34" typeface="Century Gothic"/>
              </a:rPr>
              <a:t> </a:t>
            </a:r>
            <a:r>
              <a:rPr dirty="0" err="1" lang="en-GB" sz="2000">
                <a:latin charset="0" panose="020B0502020202020204" pitchFamily="34" typeface="Century Gothic"/>
              </a:rPr>
              <a:t>primi</a:t>
            </a:r>
            <a:r>
              <a:rPr dirty="0" lang="en-GB" sz="2000">
                <a:latin charset="0" panose="020B0502020202020204" pitchFamily="34" typeface="Century Gothic"/>
              </a:rPr>
              <a:t> del 900. Di </a:t>
            </a:r>
            <a:r>
              <a:rPr dirty="0" err="1" lang="en-GB" sz="2000">
                <a:latin charset="0" panose="020B0502020202020204" pitchFamily="34" typeface="Century Gothic"/>
              </a:rPr>
              <a:t>questi</a:t>
            </a:r>
            <a:r>
              <a:rPr dirty="0" lang="en-GB" sz="2000">
                <a:latin charset="0" panose="020B0502020202020204" pitchFamily="34" typeface="Century Gothic"/>
              </a:rPr>
              <a:t> 11 anni , 9  li </a:t>
            </a:r>
            <a:r>
              <a:rPr dirty="0" err="1" lang="en-GB" sz="2000">
                <a:latin charset="0" panose="020B0502020202020204" pitchFamily="34" typeface="Century Gothic"/>
              </a:rPr>
              <a:t>visse</a:t>
            </a:r>
            <a:r>
              <a:rPr dirty="0" lang="en-GB" sz="2000">
                <a:latin charset="0" panose="020B0502020202020204" pitchFamily="34" typeface="Century Gothic"/>
              </a:rPr>
              <a:t> </a:t>
            </a:r>
            <a:r>
              <a:rPr dirty="0" err="1" lang="en-GB" sz="2000">
                <a:latin charset="0" panose="020B0502020202020204" pitchFamily="34" typeface="Century Gothic"/>
              </a:rPr>
              <a:t>nutrendosi</a:t>
            </a:r>
            <a:r>
              <a:rPr dirty="0" lang="en-GB" sz="2000">
                <a:latin charset="0" panose="020B0502020202020204" pitchFamily="34" typeface="Century Gothic"/>
              </a:rPr>
              <a:t> come </a:t>
            </a:r>
            <a:r>
              <a:rPr dirty="0" err="1" lang="en-GB" sz="2000">
                <a:latin charset="0" panose="020B0502020202020204" pitchFamily="34" typeface="Century Gothic"/>
              </a:rPr>
              <a:t>gli</a:t>
            </a:r>
            <a:r>
              <a:rPr dirty="0" lang="en-GB" sz="2000">
                <a:latin charset="0" panose="020B0502020202020204" pitchFamily="34" typeface="Century Gothic"/>
              </a:rPr>
              <a:t> </a:t>
            </a:r>
            <a:r>
              <a:rPr dirty="0" err="1" lang="en-GB" sz="2000">
                <a:latin charset="0" panose="020B0502020202020204" pitchFamily="34" typeface="Century Gothic"/>
              </a:rPr>
              <a:t>eschimesi</a:t>
            </a:r>
            <a:r>
              <a:rPr dirty="0" lang="en-GB" sz="2000">
                <a:latin charset="0" panose="020B0502020202020204" pitchFamily="34" typeface="Century Gothic"/>
              </a:rPr>
              <a:t>. </a:t>
            </a:r>
            <a:r>
              <a:rPr dirty="0" err="1" lang="en-GB" sz="2000">
                <a:latin charset="0" panose="020B0502020202020204" pitchFamily="34" typeface="Century Gothic"/>
              </a:rPr>
              <a:t>Seguendo</a:t>
            </a:r>
            <a:r>
              <a:rPr dirty="0" lang="en-GB" sz="2000">
                <a:latin charset="0" panose="020B0502020202020204" pitchFamily="34" typeface="Century Gothic"/>
              </a:rPr>
              <a:t> la </a:t>
            </a:r>
            <a:r>
              <a:rPr dirty="0" err="1" lang="en-GB" sz="2000">
                <a:latin charset="0" panose="020B0502020202020204" pitchFamily="34" typeface="Century Gothic"/>
              </a:rPr>
              <a:t>tipica</a:t>
            </a:r>
            <a:r>
              <a:rPr dirty="0" lang="en-GB" sz="2000">
                <a:latin charset="0" panose="020B0502020202020204" pitchFamily="34" typeface="Century Gothic"/>
              </a:rPr>
              <a:t> </a:t>
            </a:r>
            <a:r>
              <a:rPr dirty="0" err="1" lang="en-GB" sz="2000">
                <a:latin charset="0" panose="020B0502020202020204" pitchFamily="34" typeface="Century Gothic"/>
              </a:rPr>
              <a:t>dieta</a:t>
            </a:r>
            <a:r>
              <a:rPr dirty="0" lang="en-GB" sz="2000">
                <a:latin charset="0" panose="020B0502020202020204" pitchFamily="34" typeface="Century Gothic"/>
              </a:rPr>
              <a:t> Inuit </a:t>
            </a:r>
            <a:r>
              <a:rPr dirty="0" err="1" lang="en-GB" sz="2000">
                <a:latin charset="0" panose="020B0502020202020204" pitchFamily="34" typeface="Century Gothic"/>
              </a:rPr>
              <a:t>dieta</a:t>
            </a:r>
            <a:r>
              <a:rPr dirty="0" lang="en-GB" sz="2000">
                <a:latin charset="0" panose="020B0502020202020204" pitchFamily="34" typeface="Century Gothic"/>
              </a:rPr>
              <a:t> </a:t>
            </a:r>
            <a:r>
              <a:rPr dirty="0" err="1" lang="en-GB" sz="2000">
                <a:latin charset="0" panose="020B0502020202020204" pitchFamily="34" typeface="Century Gothic"/>
              </a:rPr>
              <a:t>fatta</a:t>
            </a:r>
            <a:r>
              <a:rPr dirty="0" lang="en-GB" sz="2000">
                <a:latin charset="0" panose="020B0502020202020204" pitchFamily="34" typeface="Century Gothic"/>
              </a:rPr>
              <a:t> dal 80-85% di </a:t>
            </a:r>
            <a:r>
              <a:rPr dirty="0" err="1" lang="en-GB" sz="2000">
                <a:latin charset="0" panose="020B0502020202020204" pitchFamily="34" typeface="Century Gothic"/>
              </a:rPr>
              <a:t>energia</a:t>
            </a:r>
            <a:r>
              <a:rPr dirty="0" lang="en-GB" sz="2000">
                <a:latin charset="0" panose="020B0502020202020204" pitchFamily="34" typeface="Century Gothic"/>
              </a:rPr>
              <a:t> </a:t>
            </a:r>
            <a:r>
              <a:rPr dirty="0" err="1" lang="en-GB" sz="2000">
                <a:latin charset="0" panose="020B0502020202020204" pitchFamily="34" typeface="Century Gothic"/>
              </a:rPr>
              <a:t>dai</a:t>
            </a:r>
            <a:r>
              <a:rPr dirty="0" lang="en-GB" sz="2000">
                <a:latin charset="0" panose="020B0502020202020204" pitchFamily="34" typeface="Century Gothic"/>
              </a:rPr>
              <a:t> </a:t>
            </a:r>
            <a:r>
              <a:rPr dirty="0" err="1" lang="en-GB" sz="2000">
                <a:latin charset="0" panose="020B0502020202020204" pitchFamily="34" typeface="Century Gothic"/>
              </a:rPr>
              <a:t>grassi</a:t>
            </a:r>
            <a:r>
              <a:rPr dirty="0" lang="en-GB" sz="2000">
                <a:latin charset="0" panose="020B0502020202020204" pitchFamily="34" typeface="Century Gothic"/>
              </a:rPr>
              <a:t> e 15-20% </a:t>
            </a:r>
            <a:r>
              <a:rPr dirty="0" err="1" lang="en-GB" sz="2000">
                <a:latin charset="0" panose="020B0502020202020204" pitchFamily="34" typeface="Century Gothic"/>
              </a:rPr>
              <a:t>dalle</a:t>
            </a:r>
            <a:r>
              <a:rPr dirty="0" lang="en-GB" sz="2000">
                <a:latin charset="0" panose="020B0502020202020204" pitchFamily="34" typeface="Century Gothic"/>
              </a:rPr>
              <a:t> </a:t>
            </a:r>
            <a:r>
              <a:rPr dirty="0" err="1" lang="en-GB" sz="2000">
                <a:latin charset="0" panose="020B0502020202020204" pitchFamily="34" typeface="Century Gothic"/>
              </a:rPr>
              <a:t>proteine</a:t>
            </a:r>
            <a:r>
              <a:rPr dirty="0" lang="en-GB" sz="2000">
                <a:latin charset="0" panose="020B0502020202020204" pitchFamily="34" typeface="Century Gothic"/>
              </a:rPr>
              <a:t> </a:t>
            </a:r>
            <a:r>
              <a:rPr dirty="0" err="1" lang="en-GB" sz="2000">
                <a:latin charset="0" panose="020B0502020202020204" pitchFamily="34" typeface="Century Gothic"/>
              </a:rPr>
              <a:t>poté</a:t>
            </a:r>
            <a:r>
              <a:rPr dirty="0" lang="en-GB" sz="2000">
                <a:latin charset="0" panose="020B0502020202020204" pitchFamily="34" typeface="Century Gothic"/>
              </a:rPr>
              <a:t> </a:t>
            </a:r>
            <a:r>
              <a:rPr dirty="0" err="1" lang="en-GB" sz="2000">
                <a:latin charset="0" panose="020B0502020202020204" pitchFamily="34" typeface="Century Gothic"/>
              </a:rPr>
              <a:t>condurre</a:t>
            </a:r>
            <a:r>
              <a:rPr dirty="0" lang="en-GB" sz="2000">
                <a:latin charset="0" panose="020B0502020202020204" pitchFamily="34" typeface="Century Gothic"/>
              </a:rPr>
              <a:t> </a:t>
            </a:r>
            <a:r>
              <a:rPr dirty="0" err="1" lang="en-GB" sz="2000">
                <a:latin charset="0" panose="020B0502020202020204" pitchFamily="34" typeface="Century Gothic"/>
              </a:rPr>
              <a:t>i</a:t>
            </a:r>
            <a:r>
              <a:rPr dirty="0" lang="en-GB" sz="2000">
                <a:latin charset="0" panose="020B0502020202020204" pitchFamily="34" typeface="Century Gothic"/>
              </a:rPr>
              <a:t> </a:t>
            </a:r>
            <a:r>
              <a:rPr dirty="0" err="1" lang="en-GB" sz="2000">
                <a:latin charset="0" panose="020B0502020202020204" pitchFamily="34" typeface="Century Gothic"/>
              </a:rPr>
              <a:t>suoi</a:t>
            </a:r>
            <a:r>
              <a:rPr dirty="0" lang="en-GB" sz="2000">
                <a:latin charset="0" panose="020B0502020202020204" pitchFamily="34" typeface="Century Gothic"/>
              </a:rPr>
              <a:t> </a:t>
            </a:r>
            <a:r>
              <a:rPr dirty="0" err="1" lang="en-GB" sz="2000">
                <a:latin charset="0" panose="020B0502020202020204" pitchFamily="34" typeface="Century Gothic"/>
              </a:rPr>
              <a:t>studi</a:t>
            </a:r>
            <a:r>
              <a:rPr dirty="0" lang="en-GB" sz="2000">
                <a:latin charset="0" panose="020B0502020202020204" pitchFamily="34" typeface="Century Gothic"/>
              </a:rPr>
              <a:t> senza </a:t>
            </a:r>
            <a:r>
              <a:rPr dirty="0" err="1" lang="en-GB" sz="2000">
                <a:latin charset="0" panose="020B0502020202020204" pitchFamily="34" typeface="Century Gothic"/>
              </a:rPr>
              <a:t>problemi</a:t>
            </a:r>
            <a:r>
              <a:rPr dirty="0" lang="en-GB" sz="2000">
                <a:latin charset="0" panose="020B0502020202020204" pitchFamily="34" typeface="Century Gothic"/>
              </a:rPr>
              <a:t> di salute.</a:t>
            </a:r>
          </a:p>
        </p:txBody>
      </p:sp>
      <p:pic>
        <p:nvPicPr>
          <p:cNvPr descr="Photostories Canada | Photostory #292: Vilhjalmur Stefansson -- Conqueror  of Canadian Arctic" id="10246" name="Picture 6">
            <a:extLst>
              <a:ext uri="{FF2B5EF4-FFF2-40B4-BE49-F238E27FC236}">
                <a16:creationId xmlns:a16="http://schemas.microsoft.com/office/drawing/2014/main" id="{0096FEE0-C0D8-7847-8FA9-C3A7B42AD605}"/>
              </a:ext>
            </a:extLst>
          </p:cNvPr>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614" y="2953062"/>
            <a:ext cx="4503197" cy="3461532"/>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0F4834A5-378D-2D49-B300-1B78C51BEF50}"/>
              </a:ext>
            </a:extLst>
          </p:cNvPr>
          <p:cNvSpPr txBox="1"/>
          <p:nvPr/>
        </p:nvSpPr>
        <p:spPr>
          <a:xfrm>
            <a:off x="5243804" y="3429000"/>
            <a:ext cx="2211355" cy="369332"/>
          </a:xfrm>
          <a:prstGeom prst="rect">
            <a:avLst/>
          </a:prstGeom>
          <a:noFill/>
        </p:spPr>
        <p:txBody>
          <a:bodyPr rtlCol="0" wrap="square">
            <a:spAutoFit/>
          </a:bodyPr>
          <a:lstStyle/>
          <a:p>
            <a:r>
              <a:rPr dirty="0" lang="en-GB">
                <a:latin charset="0" panose="020B0502020202020204" pitchFamily="34" typeface="Century Gothic"/>
              </a:rPr>
              <a:t>Ed al </a:t>
            </a:r>
            <a:r>
              <a:rPr dirty="0" err="1" lang="en-GB">
                <a:latin charset="0" panose="020B0502020202020204" pitchFamily="34" typeface="Century Gothic"/>
              </a:rPr>
              <a:t>suo</a:t>
            </a:r>
            <a:r>
              <a:rPr dirty="0" lang="en-GB">
                <a:latin charset="0" panose="020B0502020202020204" pitchFamily="34" typeface="Century Gothic"/>
              </a:rPr>
              <a:t> </a:t>
            </a:r>
            <a:r>
              <a:rPr dirty="0" err="1" lang="en-GB">
                <a:latin charset="0" panose="020B0502020202020204" pitchFamily="34" typeface="Century Gothic"/>
              </a:rPr>
              <a:t>ritorno</a:t>
            </a:r>
            <a:r>
              <a:rPr dirty="0" lang="en-GB">
                <a:latin charset="0" panose="020B0502020202020204" pitchFamily="34" typeface="Century Gothic"/>
              </a:rPr>
              <a:t>…</a:t>
            </a:r>
            <a:endParaRPr dirty="0" lang="it-IT">
              <a:latin charset="0" panose="020B0502020202020204" pitchFamily="34" typeface="Century Gothic"/>
            </a:endParaRPr>
          </a:p>
        </p:txBody>
      </p:sp>
      <p:sp>
        <p:nvSpPr>
          <p:cNvPr id="6" name="Freccia giù 5">
            <a:extLst>
              <a:ext uri="{FF2B5EF4-FFF2-40B4-BE49-F238E27FC236}">
                <a16:creationId xmlns:a16="http://schemas.microsoft.com/office/drawing/2014/main" id="{3072E8E7-9934-1946-A323-8221F2046DD5}"/>
              </a:ext>
            </a:extLst>
          </p:cNvPr>
          <p:cNvSpPr/>
          <p:nvPr/>
        </p:nvSpPr>
        <p:spPr>
          <a:xfrm>
            <a:off x="6096000" y="3974841"/>
            <a:ext cx="706016" cy="21273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dirty="0" lang="it-IT">
              <a:latin charset="0" panose="020B0502020202020204" pitchFamily="34" typeface="Century Gothic"/>
            </a:endParaRPr>
          </a:p>
        </p:txBody>
      </p:sp>
      <p:sp>
        <p:nvSpPr>
          <p:cNvPr id="9" name="CasellaDiTesto 8">
            <a:extLst>
              <a:ext uri="{FF2B5EF4-FFF2-40B4-BE49-F238E27FC236}">
                <a16:creationId xmlns:a16="http://schemas.microsoft.com/office/drawing/2014/main" id="{EA521A74-001B-9C43-B726-DC783027525B}"/>
              </a:ext>
            </a:extLst>
          </p:cNvPr>
          <p:cNvSpPr txBox="1"/>
          <p:nvPr/>
        </p:nvSpPr>
        <p:spPr>
          <a:xfrm>
            <a:off x="3690651" y="209320"/>
            <a:ext cx="7810959" cy="584775"/>
          </a:xfrm>
          <a:prstGeom prst="rect">
            <a:avLst/>
          </a:prstGeom>
          <a:noFill/>
        </p:spPr>
        <p:txBody>
          <a:bodyPr rtlCol="0" wrap="square">
            <a:spAutoFit/>
          </a:bodyPr>
          <a:lstStyle/>
          <a:p>
            <a:pPr algn="ctr"/>
            <a:r>
              <a:rPr dirty="0" lang="it-IT" sz="3200">
                <a:solidFill>
                  <a:schemeClr val="bg1"/>
                </a:solidFill>
                <a:latin typeface="Century Gothic"/>
                <a:cs typeface="Century Gothic"/>
              </a:rPr>
              <a:t>UN PO' DI STORIA…</a:t>
            </a:r>
          </a:p>
        </p:txBody>
      </p:sp>
    </p:spTree>
    <p:extLst>
      <p:ext uri="{BB962C8B-B14F-4D97-AF65-F5344CB8AC3E}">
        <p14:creationId xmlns:p14="http://schemas.microsoft.com/office/powerpoint/2010/main" val="1204893571"/>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9" presetSubtype="0">
                                  <p:stCondLst>
                                    <p:cond delay="0"/>
                                  </p:stCondLst>
                                  <p:childTnLst>
                                    <p:set>
                                      <p:cBhvr>
                                        <p:cTn dur="1" fill="hold" id="6">
                                          <p:stCondLst>
                                            <p:cond delay="0"/>
                                          </p:stCondLst>
                                        </p:cTn>
                                        <p:tgtEl>
                                          <p:spTgt spid="3"/>
                                        </p:tgtEl>
                                        <p:attrNameLst>
                                          <p:attrName>style.visibility</p:attrName>
                                        </p:attrNameLst>
                                      </p:cBhvr>
                                      <p:to>
                                        <p:strVal val="visible"/>
                                      </p:to>
                                    </p:set>
                                    <p:animEffect filter="dissolve" transition="in">
                                      <p:cBhvr>
                                        <p:cTn dur="500" id="7"/>
                                        <p:tgtEl>
                                          <p:spTgt spid="3"/>
                                        </p:tgtEl>
                                      </p:cBhvr>
                                    </p:animEffect>
                                  </p:childTnLst>
                                </p:cTn>
                              </p:par>
                              <p:par>
                                <p:cTn fill="hold" grpId="0" id="8" nodeType="withEffect" presetClass="entr" presetID="9" presetSubtype="0">
                                  <p:stCondLst>
                                    <p:cond delay="0"/>
                                  </p:stCondLst>
                                  <p:childTnLst>
                                    <p:set>
                                      <p:cBhvr>
                                        <p:cTn dur="1" fill="hold" id="9">
                                          <p:stCondLst>
                                            <p:cond delay="0"/>
                                          </p:stCondLst>
                                        </p:cTn>
                                        <p:tgtEl>
                                          <p:spTgt spid="6"/>
                                        </p:tgtEl>
                                        <p:attrNameLst>
                                          <p:attrName>style.visibility</p:attrName>
                                        </p:attrNameLst>
                                      </p:cBhvr>
                                      <p:to>
                                        <p:strVal val="visible"/>
                                      </p:to>
                                    </p:set>
                                    <p:animEffect filter="dissolve" transition="in">
                                      <p:cBhvr>
                                        <p:cTn dur="500" id="10"/>
                                        <p:tgtEl>
                                          <p:spTgt spid="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3"/>
      <p:bldP animBg="1" grpId="0" spid="6"/>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C43A63B-39DA-1A44-89E9-6E4F21DDD137}"/>
              </a:ext>
            </a:extLst>
          </p:cNvPr>
          <p:cNvPicPr>
            <a:picLocks noChangeAspect="1"/>
          </p:cNvPicPr>
          <p:nvPr/>
        </p:nvPicPr>
        <p:blipFill>
          <a:blip r:embed="rId3"/>
          <a:stretch>
            <a:fillRect/>
          </a:stretch>
        </p:blipFill>
        <p:spPr>
          <a:xfrm>
            <a:off x="0" y="866438"/>
            <a:ext cx="7111484" cy="2687479"/>
          </a:xfrm>
          <a:prstGeom prst="rect">
            <a:avLst/>
          </a:prstGeom>
        </p:spPr>
      </p:pic>
      <p:sp>
        <p:nvSpPr>
          <p:cNvPr id="3" name="CasellaDiTesto 2">
            <a:extLst>
              <a:ext uri="{FF2B5EF4-FFF2-40B4-BE49-F238E27FC236}">
                <a16:creationId xmlns:a16="http://schemas.microsoft.com/office/drawing/2014/main" id="{3A90CC9A-1D29-1944-84C5-D69E1D9459E3}"/>
              </a:ext>
            </a:extLst>
          </p:cNvPr>
          <p:cNvSpPr txBox="1"/>
          <p:nvPr/>
        </p:nvSpPr>
        <p:spPr>
          <a:xfrm>
            <a:off x="413777" y="3553917"/>
            <a:ext cx="4370522" cy="584775"/>
          </a:xfrm>
          <a:prstGeom prst="rect">
            <a:avLst/>
          </a:prstGeom>
          <a:noFill/>
        </p:spPr>
        <p:txBody>
          <a:bodyPr wrap="square" rtlCol="0">
            <a:spAutoFit/>
          </a:bodyPr>
          <a:lstStyle/>
          <a:p>
            <a:r>
              <a:rPr lang="it-IT" sz="1600" dirty="0" err="1">
                <a:latin typeface="Century Gothic" panose="020B0502020202020204" pitchFamily="34" charset="0"/>
              </a:rPr>
              <a:t>J</a:t>
            </a:r>
            <a:r>
              <a:rPr lang="it-IT" sz="1600" dirty="0">
                <a:latin typeface="Century Gothic" panose="020B0502020202020204" pitchFamily="34" charset="0"/>
              </a:rPr>
              <a:t> </a:t>
            </a:r>
            <a:r>
              <a:rPr lang="it-IT" sz="1600" dirty="0" err="1">
                <a:latin typeface="Century Gothic" panose="020B0502020202020204" pitchFamily="34" charset="0"/>
              </a:rPr>
              <a:t>Biol</a:t>
            </a:r>
            <a:r>
              <a:rPr lang="it-IT" sz="1600" dirty="0">
                <a:latin typeface="Century Gothic" panose="020B0502020202020204" pitchFamily="34" charset="0"/>
              </a:rPr>
              <a:t> </a:t>
            </a:r>
            <a:r>
              <a:rPr lang="it-IT" sz="1600" dirty="0" err="1">
                <a:latin typeface="Century Gothic" panose="020B0502020202020204" pitchFamily="34" charset="0"/>
              </a:rPr>
              <a:t>Chem</a:t>
            </a:r>
            <a:r>
              <a:rPr lang="it-IT" sz="1600" dirty="0">
                <a:latin typeface="Century Gothic" panose="020B0502020202020204" pitchFamily="34" charset="0"/>
              </a:rPr>
              <a:t> 1930, 87:651-68. </a:t>
            </a:r>
          </a:p>
          <a:p>
            <a:endParaRPr lang="it-IT" sz="1600" dirty="0">
              <a:latin typeface="Century Gothic" panose="020B0502020202020204" pitchFamily="34" charset="0"/>
            </a:endParaRPr>
          </a:p>
        </p:txBody>
      </p:sp>
      <p:pic>
        <p:nvPicPr>
          <p:cNvPr id="4" name="Immagine 3">
            <a:extLst>
              <a:ext uri="{FF2B5EF4-FFF2-40B4-BE49-F238E27FC236}">
                <a16:creationId xmlns:a16="http://schemas.microsoft.com/office/drawing/2014/main" id="{EAB23F49-CA8E-9645-B173-06B75A303253}"/>
              </a:ext>
            </a:extLst>
          </p:cNvPr>
          <p:cNvPicPr>
            <a:picLocks noChangeAspect="1"/>
          </p:cNvPicPr>
          <p:nvPr/>
        </p:nvPicPr>
        <p:blipFill>
          <a:blip r:embed="rId4"/>
          <a:stretch>
            <a:fillRect/>
          </a:stretch>
        </p:blipFill>
        <p:spPr>
          <a:xfrm>
            <a:off x="537344" y="4138692"/>
            <a:ext cx="5680990" cy="2102704"/>
          </a:xfrm>
          <a:prstGeom prst="rect">
            <a:avLst/>
          </a:prstGeom>
        </p:spPr>
      </p:pic>
      <p:sp>
        <p:nvSpPr>
          <p:cNvPr id="5" name="CasellaDiTesto 4">
            <a:extLst>
              <a:ext uri="{FF2B5EF4-FFF2-40B4-BE49-F238E27FC236}">
                <a16:creationId xmlns:a16="http://schemas.microsoft.com/office/drawing/2014/main" id="{67B23FD7-DCC5-7340-8290-7E477B0AF758}"/>
              </a:ext>
            </a:extLst>
          </p:cNvPr>
          <p:cNvSpPr txBox="1"/>
          <p:nvPr/>
        </p:nvSpPr>
        <p:spPr>
          <a:xfrm>
            <a:off x="6512011" y="3846304"/>
            <a:ext cx="5142645" cy="2585323"/>
          </a:xfrm>
          <a:prstGeom prst="rect">
            <a:avLst/>
          </a:prstGeom>
          <a:noFill/>
        </p:spPr>
        <p:txBody>
          <a:bodyPr wrap="square" rtlCol="0">
            <a:spAutoFit/>
          </a:bodyPr>
          <a:lstStyle/>
          <a:p>
            <a:r>
              <a:rPr lang="it-IT" dirty="0">
                <a:latin typeface="Century Gothic" panose="020B0502020202020204" pitchFamily="34" charset="0"/>
              </a:rPr>
              <a:t>Dal 28 febbraio 1928 in ospedale fino al 20 Aprile 1928, poi a casa.</a:t>
            </a:r>
          </a:p>
          <a:p>
            <a:endParaRPr lang="it-IT" dirty="0">
              <a:latin typeface="Century Gothic" panose="020B0502020202020204" pitchFamily="34" charset="0"/>
            </a:endParaRPr>
          </a:p>
          <a:p>
            <a:r>
              <a:rPr lang="it-IT" dirty="0">
                <a:latin typeface="Century Gothic" panose="020B0502020202020204" pitchFamily="34" charset="0"/>
              </a:rPr>
              <a:t>Fine dieta 8 Marzo 1929</a:t>
            </a:r>
          </a:p>
          <a:p>
            <a:endParaRPr lang="it-IT" dirty="0">
              <a:latin typeface="Century Gothic" panose="020B0502020202020204" pitchFamily="34" charset="0"/>
            </a:endParaRPr>
          </a:p>
          <a:p>
            <a:r>
              <a:rPr lang="it-IT" dirty="0">
                <a:latin typeface="Century Gothic" panose="020B0502020202020204" pitchFamily="34" charset="0"/>
              </a:rPr>
              <a:t>I primi giorni, su richiesta degli sperimentatori, solo carne magra. Dopo 3 gg nausea e diarrea «</a:t>
            </a:r>
            <a:r>
              <a:rPr lang="it-IT" dirty="0" err="1">
                <a:latin typeface="Century Gothic" panose="020B0502020202020204" pitchFamily="34" charset="0"/>
              </a:rPr>
              <a:t>rabbit</a:t>
            </a:r>
            <a:r>
              <a:rPr lang="it-IT" dirty="0">
                <a:latin typeface="Century Gothic" panose="020B0502020202020204" pitchFamily="34" charset="0"/>
              </a:rPr>
              <a:t> </a:t>
            </a:r>
            <a:r>
              <a:rPr lang="it-IT" dirty="0" err="1">
                <a:latin typeface="Century Gothic" panose="020B0502020202020204" pitchFamily="34" charset="0"/>
              </a:rPr>
              <a:t>starvation</a:t>
            </a:r>
            <a:r>
              <a:rPr lang="it-IT" dirty="0">
                <a:latin typeface="Century Gothic" panose="020B0502020202020204" pitchFamily="34" charset="0"/>
              </a:rPr>
              <a:t>» or «mal de </a:t>
            </a:r>
            <a:r>
              <a:rPr lang="it-IT" dirty="0" err="1">
                <a:latin typeface="Century Gothic" panose="020B0502020202020204" pitchFamily="34" charset="0"/>
              </a:rPr>
              <a:t>caribou</a:t>
            </a:r>
            <a:r>
              <a:rPr lang="it-IT" dirty="0">
                <a:latin typeface="Century Gothic" panose="020B0502020202020204" pitchFamily="34" charset="0"/>
              </a:rPr>
              <a:t>»</a:t>
            </a:r>
          </a:p>
        </p:txBody>
      </p:sp>
      <p:pic>
        <p:nvPicPr>
          <p:cNvPr id="7" name="Picture 2">
            <a:extLst>
              <a:ext uri="{FF2B5EF4-FFF2-40B4-BE49-F238E27FC236}">
                <a16:creationId xmlns:a16="http://schemas.microsoft.com/office/drawing/2014/main" id="{D854EBE3-F5E7-DF47-BD9B-47641CAC84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133" y="1007767"/>
            <a:ext cx="1959667" cy="254532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Dubois, Eugène | SpringerLink">
            <a:extLst>
              <a:ext uri="{FF2B5EF4-FFF2-40B4-BE49-F238E27FC236}">
                <a16:creationId xmlns:a16="http://schemas.microsoft.com/office/drawing/2014/main" id="{9DDC7284-11DC-F74B-A924-76072E88FE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2641" y="967772"/>
            <a:ext cx="2054352" cy="2585323"/>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BFAC10DC-CCCC-CF44-95E6-07482837EF35}"/>
              </a:ext>
            </a:extLst>
          </p:cNvPr>
          <p:cNvSpPr txBox="1"/>
          <p:nvPr/>
        </p:nvSpPr>
        <p:spPr>
          <a:xfrm>
            <a:off x="3690651" y="209320"/>
            <a:ext cx="7810959"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UN PO' DI STORIA…</a:t>
            </a:r>
          </a:p>
        </p:txBody>
      </p:sp>
    </p:spTree>
    <p:extLst>
      <p:ext uri="{BB962C8B-B14F-4D97-AF65-F5344CB8AC3E}">
        <p14:creationId xmlns:p14="http://schemas.microsoft.com/office/powerpoint/2010/main" val="81130292"/>
      </p:ext>
    </p:extLst>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8278E70-DD60-694D-8FC2-402E8B06221D}"/>
              </a:ext>
            </a:extLst>
          </p:cNvPr>
          <p:cNvPicPr>
            <a:picLocks noChangeAspect="1"/>
          </p:cNvPicPr>
          <p:nvPr/>
        </p:nvPicPr>
        <p:blipFill rotWithShape="1">
          <a:blip r:embed="rId2"/>
          <a:srcRect b="-96"/>
          <a:stretch/>
        </p:blipFill>
        <p:spPr>
          <a:xfrm>
            <a:off x="111210" y="4432554"/>
            <a:ext cx="8291385" cy="1850863"/>
          </a:xfrm>
          <a:prstGeom prst="rect">
            <a:avLst/>
          </a:prstGeom>
        </p:spPr>
      </p:pic>
      <p:pic>
        <p:nvPicPr>
          <p:cNvPr id="3" name="Immagine 2">
            <a:extLst>
              <a:ext uri="{FF2B5EF4-FFF2-40B4-BE49-F238E27FC236}">
                <a16:creationId xmlns:a16="http://schemas.microsoft.com/office/drawing/2014/main" id="{43EC9A2D-8AB9-F849-9C6E-4D54BA45467A}"/>
              </a:ext>
            </a:extLst>
          </p:cNvPr>
          <p:cNvPicPr>
            <a:picLocks noChangeAspect="1"/>
          </p:cNvPicPr>
          <p:nvPr/>
        </p:nvPicPr>
        <p:blipFill>
          <a:blip r:embed="rId3"/>
          <a:stretch>
            <a:fillRect/>
          </a:stretch>
        </p:blipFill>
        <p:spPr>
          <a:xfrm>
            <a:off x="1234302" y="1285663"/>
            <a:ext cx="6045200" cy="3073400"/>
          </a:xfrm>
          <a:prstGeom prst="rect">
            <a:avLst/>
          </a:prstGeom>
        </p:spPr>
      </p:pic>
      <p:pic>
        <p:nvPicPr>
          <p:cNvPr descr="robert atkins - 1972 - dr atkins diet revolution - First Edition - AbeBooks" id="5" name="Picture 4">
            <a:extLst>
              <a:ext uri="{FF2B5EF4-FFF2-40B4-BE49-F238E27FC236}">
                <a16:creationId xmlns:a16="http://schemas.microsoft.com/office/drawing/2014/main" id="{C3167BCB-BC60-D64F-A558-87E46BF524AD}"/>
              </a:ext>
            </a:extLst>
          </p:cNvPr>
          <p:cNvPicPr>
            <a:picLocks noChangeArrowheads="1" noChangeAspect="1"/>
          </p:cNvPicPr>
          <p:nvPr/>
        </p:nvPicPr>
        <p:blipFill rotWithShape="1">
          <a:blip r:embed="rId4">
            <a:extLst>
              <a:ext uri="{28A0092B-C50C-407E-A947-70E740481C1C}">
                <a14:useLocalDpi xmlns:a14="http://schemas.microsoft.com/office/drawing/2010/main" val="0"/>
              </a:ext>
            </a:extLst>
          </a:blip>
          <a:srcRect b="-40"/>
          <a:stretch/>
        </p:blipFill>
        <p:spPr bwMode="auto">
          <a:xfrm>
            <a:off x="8402595" y="1097315"/>
            <a:ext cx="3126259" cy="5186102"/>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0AC7F7B2-C0AC-3548-BB12-E4D7D11F7684}"/>
              </a:ext>
            </a:extLst>
          </p:cNvPr>
          <p:cNvSpPr txBox="1"/>
          <p:nvPr/>
        </p:nvSpPr>
        <p:spPr>
          <a:xfrm>
            <a:off x="3690651" y="209320"/>
            <a:ext cx="7810959" cy="584775"/>
          </a:xfrm>
          <a:prstGeom prst="rect">
            <a:avLst/>
          </a:prstGeom>
          <a:noFill/>
        </p:spPr>
        <p:txBody>
          <a:bodyPr rtlCol="0" wrap="square">
            <a:spAutoFit/>
          </a:bodyPr>
          <a:lstStyle/>
          <a:p>
            <a:pPr algn="ctr"/>
            <a:r>
              <a:rPr dirty="0" lang="it-IT" sz="3200">
                <a:solidFill>
                  <a:schemeClr val="bg1"/>
                </a:solidFill>
                <a:latin typeface="Century Gothic"/>
                <a:cs typeface="Century Gothic"/>
              </a:rPr>
              <a:t>UN PO' DI STORIA…</a:t>
            </a:r>
          </a:p>
        </p:txBody>
      </p:sp>
    </p:spTree>
    <p:extLst>
      <p:ext uri="{BB962C8B-B14F-4D97-AF65-F5344CB8AC3E}">
        <p14:creationId xmlns:p14="http://schemas.microsoft.com/office/powerpoint/2010/main" val="2845235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980273E-AA91-3744-95A5-34515C694D22}"/>
              </a:ext>
            </a:extLst>
          </p:cNvPr>
          <p:cNvSpPr txBox="1"/>
          <p:nvPr/>
        </p:nvSpPr>
        <p:spPr>
          <a:xfrm>
            <a:off x="338408" y="3595148"/>
            <a:ext cx="7698259" cy="2554545"/>
          </a:xfrm>
          <a:prstGeom prst="rect">
            <a:avLst/>
          </a:prstGeom>
          <a:noFill/>
        </p:spPr>
        <p:txBody>
          <a:bodyPr wrap="square" rtlCol="0">
            <a:spAutoFit/>
          </a:bodyPr>
          <a:lstStyle/>
          <a:p>
            <a:r>
              <a:rPr lang="it-IT" sz="2000" dirty="0">
                <a:latin typeface="Century Gothic" panose="020B0502020202020204" pitchFamily="34" charset="0"/>
              </a:rPr>
              <a:t>A 2019 </a:t>
            </a:r>
            <a:r>
              <a:rPr lang="it-IT" sz="2000" dirty="0" err="1">
                <a:latin typeface="Century Gothic" panose="020B0502020202020204" pitchFamily="34" charset="0"/>
              </a:rPr>
              <a:t>Consensus</a:t>
            </a:r>
            <a:r>
              <a:rPr lang="it-IT" sz="2000" dirty="0">
                <a:latin typeface="Century Gothic" panose="020B0502020202020204" pitchFamily="34" charset="0"/>
              </a:rPr>
              <a:t> Report from the American </a:t>
            </a:r>
            <a:r>
              <a:rPr lang="it-IT" sz="2000" dirty="0" err="1">
                <a:latin typeface="Century Gothic" panose="020B0502020202020204" pitchFamily="34" charset="0"/>
              </a:rPr>
              <a:t>Diabetes</a:t>
            </a:r>
            <a:r>
              <a:rPr lang="it-IT" sz="2000" dirty="0">
                <a:latin typeface="Century Gothic" panose="020B0502020202020204" pitchFamily="34" charset="0"/>
              </a:rPr>
              <a:t> </a:t>
            </a:r>
            <a:r>
              <a:rPr lang="it-IT" sz="2000" dirty="0" err="1">
                <a:latin typeface="Century Gothic" panose="020B0502020202020204" pitchFamily="34" charset="0"/>
              </a:rPr>
              <a:t>Association</a:t>
            </a:r>
            <a:r>
              <a:rPr lang="it-IT" sz="2000" dirty="0">
                <a:latin typeface="Century Gothic" panose="020B0502020202020204" pitchFamily="34" charset="0"/>
              </a:rPr>
              <a:t> </a:t>
            </a:r>
            <a:r>
              <a:rPr lang="it-IT" sz="2000" dirty="0" err="1">
                <a:latin typeface="Century Gothic" panose="020B0502020202020204" pitchFamily="34" charset="0"/>
              </a:rPr>
              <a:t>concluded</a:t>
            </a:r>
            <a:r>
              <a:rPr lang="it-IT" sz="2000" dirty="0">
                <a:latin typeface="Century Gothic" panose="020B0502020202020204" pitchFamily="34" charset="0"/>
              </a:rPr>
              <a:t> </a:t>
            </a:r>
            <a:r>
              <a:rPr lang="it-IT" sz="2000" dirty="0" err="1">
                <a:latin typeface="Century Gothic" panose="020B0502020202020204" pitchFamily="34" charset="0"/>
              </a:rPr>
              <a:t>that</a:t>
            </a:r>
            <a:r>
              <a:rPr lang="it-IT" sz="2000" dirty="0">
                <a:latin typeface="Century Gothic" panose="020B0502020202020204" pitchFamily="34" charset="0"/>
              </a:rPr>
              <a:t> </a:t>
            </a:r>
            <a:r>
              <a:rPr lang="it-IT" sz="2000" dirty="0" err="1">
                <a:latin typeface="Century Gothic" panose="020B0502020202020204" pitchFamily="34" charset="0"/>
              </a:rPr>
              <a:t>low-carbohydrate</a:t>
            </a:r>
            <a:r>
              <a:rPr lang="it-IT" sz="2000" dirty="0">
                <a:latin typeface="Century Gothic" panose="020B0502020202020204" pitchFamily="34" charset="0"/>
              </a:rPr>
              <a:t> </a:t>
            </a:r>
            <a:r>
              <a:rPr lang="it-IT" sz="2000" dirty="0" err="1">
                <a:latin typeface="Century Gothic" panose="020B0502020202020204" pitchFamily="34" charset="0"/>
              </a:rPr>
              <a:t>diets</a:t>
            </a:r>
            <a:r>
              <a:rPr lang="it-IT" sz="2000" dirty="0">
                <a:latin typeface="Century Gothic" panose="020B0502020202020204" pitchFamily="34" charset="0"/>
              </a:rPr>
              <a:t> (</a:t>
            </a:r>
            <a:r>
              <a:rPr lang="it-IT" sz="2000" dirty="0" err="1">
                <a:latin typeface="Century Gothic" panose="020B0502020202020204" pitchFamily="34" charset="0"/>
              </a:rPr>
              <a:t>including</a:t>
            </a:r>
            <a:r>
              <a:rPr lang="it-IT" sz="2000" dirty="0">
                <a:latin typeface="Century Gothic" panose="020B0502020202020204" pitchFamily="34" charset="0"/>
              </a:rPr>
              <a:t> </a:t>
            </a:r>
            <a:r>
              <a:rPr lang="it-IT" sz="2000" dirty="0" err="1">
                <a:latin typeface="Century Gothic" panose="020B0502020202020204" pitchFamily="34" charset="0"/>
              </a:rPr>
              <a:t>those</a:t>
            </a:r>
            <a:r>
              <a:rPr lang="it-IT" sz="2000" dirty="0">
                <a:latin typeface="Century Gothic" panose="020B0502020202020204" pitchFamily="34" charset="0"/>
              </a:rPr>
              <a:t> </a:t>
            </a:r>
            <a:r>
              <a:rPr lang="it-IT" sz="2000" dirty="0" err="1">
                <a:latin typeface="Century Gothic" panose="020B0502020202020204" pitchFamily="34" charset="0"/>
              </a:rPr>
              <a:t>that</a:t>
            </a:r>
            <a:r>
              <a:rPr lang="it-IT" sz="2000" dirty="0">
                <a:latin typeface="Century Gothic" panose="020B0502020202020204" pitchFamily="34" charset="0"/>
              </a:rPr>
              <a:t> </a:t>
            </a:r>
            <a:r>
              <a:rPr lang="it-IT" sz="2000" dirty="0" err="1">
                <a:latin typeface="Century Gothic" panose="020B0502020202020204" pitchFamily="34" charset="0"/>
              </a:rPr>
              <a:t>aim</a:t>
            </a:r>
            <a:r>
              <a:rPr lang="it-IT" sz="2000" dirty="0">
                <a:latin typeface="Century Gothic" panose="020B0502020202020204" pitchFamily="34" charset="0"/>
              </a:rPr>
              <a:t> for </a:t>
            </a:r>
            <a:r>
              <a:rPr lang="it-IT" sz="2000" dirty="0" err="1">
                <a:latin typeface="Century Gothic" panose="020B0502020202020204" pitchFamily="34" charset="0"/>
              </a:rPr>
              <a:t>nutritional</a:t>
            </a:r>
            <a:r>
              <a:rPr lang="it-IT" sz="2000" dirty="0">
                <a:latin typeface="Century Gothic" panose="020B0502020202020204" pitchFamily="34" charset="0"/>
              </a:rPr>
              <a:t> </a:t>
            </a:r>
            <a:r>
              <a:rPr lang="it-IT" sz="2000" dirty="0" err="1">
                <a:latin typeface="Century Gothic" panose="020B0502020202020204" pitchFamily="34" charset="0"/>
              </a:rPr>
              <a:t>ketosis</a:t>
            </a:r>
            <a:r>
              <a:rPr lang="it-IT" sz="2000" dirty="0">
                <a:latin typeface="Century Gothic" panose="020B0502020202020204" pitchFamily="34" charset="0"/>
              </a:rPr>
              <a:t>) “are </a:t>
            </a:r>
            <a:r>
              <a:rPr lang="it-IT" sz="2000" dirty="0" err="1">
                <a:latin typeface="Century Gothic" panose="020B0502020202020204" pitchFamily="34" charset="0"/>
              </a:rPr>
              <a:t>among</a:t>
            </a:r>
            <a:r>
              <a:rPr lang="it-IT" sz="2000" dirty="0">
                <a:latin typeface="Century Gothic" panose="020B0502020202020204" pitchFamily="34" charset="0"/>
              </a:rPr>
              <a:t> the </a:t>
            </a:r>
            <a:r>
              <a:rPr lang="it-IT" sz="2000" dirty="0" err="1">
                <a:latin typeface="Century Gothic" panose="020B0502020202020204" pitchFamily="34" charset="0"/>
              </a:rPr>
              <a:t>most</a:t>
            </a:r>
            <a:r>
              <a:rPr lang="it-IT" sz="2000" dirty="0">
                <a:latin typeface="Century Gothic" panose="020B0502020202020204" pitchFamily="34" charset="0"/>
              </a:rPr>
              <a:t> </a:t>
            </a:r>
            <a:r>
              <a:rPr lang="it-IT" sz="2000" dirty="0" err="1">
                <a:latin typeface="Century Gothic" panose="020B0502020202020204" pitchFamily="34" charset="0"/>
              </a:rPr>
              <a:t>studied</a:t>
            </a:r>
            <a:r>
              <a:rPr lang="it-IT" sz="2000" dirty="0">
                <a:latin typeface="Century Gothic" panose="020B0502020202020204" pitchFamily="34" charset="0"/>
              </a:rPr>
              <a:t> </a:t>
            </a:r>
            <a:r>
              <a:rPr lang="it-IT" sz="2000" dirty="0" err="1">
                <a:latin typeface="Century Gothic" panose="020B0502020202020204" pitchFamily="34" charset="0"/>
              </a:rPr>
              <a:t>eating</a:t>
            </a:r>
            <a:r>
              <a:rPr lang="it-IT" sz="2000" dirty="0">
                <a:latin typeface="Century Gothic" panose="020B0502020202020204" pitchFamily="34" charset="0"/>
              </a:rPr>
              <a:t> </a:t>
            </a:r>
            <a:r>
              <a:rPr lang="it-IT" sz="2000" dirty="0" err="1">
                <a:latin typeface="Century Gothic" panose="020B0502020202020204" pitchFamily="34" charset="0"/>
              </a:rPr>
              <a:t>patterns</a:t>
            </a:r>
            <a:r>
              <a:rPr lang="it-IT" sz="2000" dirty="0">
                <a:latin typeface="Century Gothic" panose="020B0502020202020204" pitchFamily="34" charset="0"/>
              </a:rPr>
              <a:t> for </a:t>
            </a:r>
            <a:r>
              <a:rPr lang="it-IT" sz="2000" dirty="0" err="1">
                <a:latin typeface="Century Gothic" panose="020B0502020202020204" pitchFamily="34" charset="0"/>
              </a:rPr>
              <a:t>type</a:t>
            </a:r>
            <a:r>
              <a:rPr lang="it-IT" sz="2000" dirty="0">
                <a:latin typeface="Century Gothic" panose="020B0502020202020204" pitchFamily="34" charset="0"/>
              </a:rPr>
              <a:t> 2 </a:t>
            </a:r>
            <a:r>
              <a:rPr lang="it-IT" sz="2000" dirty="0" err="1">
                <a:latin typeface="Century Gothic" panose="020B0502020202020204" pitchFamily="34" charset="0"/>
              </a:rPr>
              <a:t>diabetes</a:t>
            </a:r>
            <a:r>
              <a:rPr lang="it-IT" sz="2000" dirty="0">
                <a:latin typeface="Century Gothic" panose="020B0502020202020204" pitchFamily="34" charset="0"/>
              </a:rPr>
              <a:t>” and </a:t>
            </a:r>
            <a:r>
              <a:rPr lang="it-IT" sz="2000" dirty="0" err="1">
                <a:latin typeface="Century Gothic" panose="020B0502020202020204" pitchFamily="34" charset="0"/>
              </a:rPr>
              <a:t>that</a:t>
            </a:r>
            <a:r>
              <a:rPr lang="it-IT" sz="2000" dirty="0">
                <a:latin typeface="Century Gothic" panose="020B0502020202020204" pitchFamily="34" charset="0"/>
              </a:rPr>
              <a:t> </a:t>
            </a:r>
            <a:r>
              <a:rPr lang="it-IT" sz="2000" dirty="0" err="1">
                <a:latin typeface="Century Gothic" panose="020B0502020202020204" pitchFamily="34" charset="0"/>
              </a:rPr>
              <a:t>these</a:t>
            </a:r>
            <a:r>
              <a:rPr lang="it-IT" sz="2000" dirty="0">
                <a:latin typeface="Century Gothic" panose="020B0502020202020204" pitchFamily="34" charset="0"/>
              </a:rPr>
              <a:t> “</a:t>
            </a:r>
            <a:r>
              <a:rPr lang="it-IT" sz="2000" dirty="0" err="1">
                <a:latin typeface="Century Gothic" panose="020B0502020202020204" pitchFamily="34" charset="0"/>
              </a:rPr>
              <a:t>eating</a:t>
            </a:r>
            <a:r>
              <a:rPr lang="it-IT" sz="2000" dirty="0">
                <a:latin typeface="Century Gothic" panose="020B0502020202020204" pitchFamily="34" charset="0"/>
              </a:rPr>
              <a:t> </a:t>
            </a:r>
            <a:r>
              <a:rPr lang="it-IT" sz="2000" dirty="0" err="1">
                <a:latin typeface="Century Gothic" panose="020B0502020202020204" pitchFamily="34" charset="0"/>
              </a:rPr>
              <a:t>patterns</a:t>
            </a:r>
            <a:r>
              <a:rPr lang="it-IT" sz="2000" dirty="0">
                <a:latin typeface="Century Gothic" panose="020B0502020202020204" pitchFamily="34" charset="0"/>
              </a:rPr>
              <a:t>, </a:t>
            </a:r>
            <a:r>
              <a:rPr lang="it-IT" sz="2000" dirty="0" err="1">
                <a:latin typeface="Century Gothic" panose="020B0502020202020204" pitchFamily="34" charset="0"/>
              </a:rPr>
              <a:t>especially</a:t>
            </a:r>
            <a:r>
              <a:rPr lang="it-IT" sz="2000" dirty="0">
                <a:latin typeface="Century Gothic" panose="020B0502020202020204" pitchFamily="34" charset="0"/>
              </a:rPr>
              <a:t> </a:t>
            </a:r>
            <a:r>
              <a:rPr lang="it-IT" sz="2000" dirty="0" err="1">
                <a:latin typeface="Century Gothic" panose="020B0502020202020204" pitchFamily="34" charset="0"/>
              </a:rPr>
              <a:t>very-low-carbohydrate</a:t>
            </a:r>
            <a:r>
              <a:rPr lang="it-IT" sz="2000" dirty="0">
                <a:latin typeface="Century Gothic" panose="020B0502020202020204" pitchFamily="34" charset="0"/>
              </a:rPr>
              <a:t> … </a:t>
            </a:r>
            <a:r>
              <a:rPr lang="it-IT" sz="2000" dirty="0" err="1">
                <a:latin typeface="Century Gothic" panose="020B0502020202020204" pitchFamily="34" charset="0"/>
              </a:rPr>
              <a:t>have</a:t>
            </a:r>
            <a:r>
              <a:rPr lang="it-IT" sz="2000" dirty="0">
                <a:latin typeface="Century Gothic" panose="020B0502020202020204" pitchFamily="34" charset="0"/>
              </a:rPr>
              <a:t> </a:t>
            </a:r>
            <a:r>
              <a:rPr lang="it-IT" sz="2000" dirty="0" err="1">
                <a:latin typeface="Century Gothic" panose="020B0502020202020204" pitchFamily="34" charset="0"/>
              </a:rPr>
              <a:t>been</a:t>
            </a:r>
            <a:r>
              <a:rPr lang="it-IT" sz="2000" dirty="0">
                <a:latin typeface="Century Gothic" panose="020B0502020202020204" pitchFamily="34" charset="0"/>
              </a:rPr>
              <a:t> </a:t>
            </a:r>
            <a:r>
              <a:rPr lang="it-IT" sz="2000" dirty="0" err="1">
                <a:latin typeface="Century Gothic" panose="020B0502020202020204" pitchFamily="34" charset="0"/>
              </a:rPr>
              <a:t>shown</a:t>
            </a:r>
            <a:r>
              <a:rPr lang="it-IT" sz="2000" dirty="0">
                <a:latin typeface="Century Gothic" panose="020B0502020202020204" pitchFamily="34" charset="0"/>
              </a:rPr>
              <a:t> to reduce [</a:t>
            </a:r>
            <a:r>
              <a:rPr lang="it-IT" sz="2000" dirty="0" err="1">
                <a:latin typeface="Century Gothic" panose="020B0502020202020204" pitchFamily="34" charset="0"/>
              </a:rPr>
              <a:t>Hb</a:t>
            </a:r>
            <a:r>
              <a:rPr lang="it-IT" sz="2000" dirty="0">
                <a:latin typeface="Century Gothic" panose="020B0502020202020204" pitchFamily="34" charset="0"/>
              </a:rPr>
              <a:t>]A1C [</a:t>
            </a:r>
            <a:r>
              <a:rPr lang="it-IT" sz="2000" dirty="0" err="1">
                <a:latin typeface="Century Gothic" panose="020B0502020202020204" pitchFamily="34" charset="0"/>
              </a:rPr>
              <a:t>glycated</a:t>
            </a:r>
            <a:r>
              <a:rPr lang="it-IT" sz="2000" dirty="0">
                <a:latin typeface="Century Gothic" panose="020B0502020202020204" pitchFamily="34" charset="0"/>
              </a:rPr>
              <a:t> </a:t>
            </a:r>
            <a:r>
              <a:rPr lang="it-IT" sz="2000" dirty="0" err="1">
                <a:latin typeface="Century Gothic" panose="020B0502020202020204" pitchFamily="34" charset="0"/>
              </a:rPr>
              <a:t>hemoglobin</a:t>
            </a:r>
            <a:r>
              <a:rPr lang="it-IT" sz="2000" dirty="0">
                <a:latin typeface="Century Gothic" panose="020B0502020202020204" pitchFamily="34" charset="0"/>
              </a:rPr>
              <a:t>] and the </a:t>
            </a:r>
            <a:r>
              <a:rPr lang="it-IT" sz="2000" dirty="0" err="1">
                <a:latin typeface="Century Gothic" panose="020B0502020202020204" pitchFamily="34" charset="0"/>
              </a:rPr>
              <a:t>need</a:t>
            </a:r>
            <a:r>
              <a:rPr lang="it-IT" sz="2000" dirty="0">
                <a:latin typeface="Century Gothic" panose="020B0502020202020204" pitchFamily="34" charset="0"/>
              </a:rPr>
              <a:t> for </a:t>
            </a:r>
            <a:r>
              <a:rPr lang="it-IT" sz="2000" dirty="0" err="1">
                <a:latin typeface="Century Gothic" panose="020B0502020202020204" pitchFamily="34" charset="0"/>
              </a:rPr>
              <a:t>antihyperglycemic</a:t>
            </a:r>
            <a:r>
              <a:rPr lang="it-IT" sz="2000" dirty="0">
                <a:latin typeface="Century Gothic" panose="020B0502020202020204" pitchFamily="34" charset="0"/>
              </a:rPr>
              <a:t> </a:t>
            </a:r>
            <a:r>
              <a:rPr lang="it-IT" sz="2000" dirty="0" err="1">
                <a:latin typeface="Century Gothic" panose="020B0502020202020204" pitchFamily="34" charset="0"/>
              </a:rPr>
              <a:t>medications</a:t>
            </a:r>
            <a:r>
              <a:rPr lang="it-IT" sz="2000" dirty="0">
                <a:latin typeface="Century Gothic" panose="020B0502020202020204" pitchFamily="34" charset="0"/>
              </a:rPr>
              <a:t>”</a:t>
            </a:r>
            <a:endParaRPr lang="en-US" sz="2000" dirty="0">
              <a:latin typeface="Century Gothic" panose="020B0502020202020204" pitchFamily="34" charset="0"/>
            </a:endParaRPr>
          </a:p>
        </p:txBody>
      </p:sp>
      <p:sp>
        <p:nvSpPr>
          <p:cNvPr id="3" name="CasellaDiTesto 2">
            <a:extLst>
              <a:ext uri="{FF2B5EF4-FFF2-40B4-BE49-F238E27FC236}">
                <a16:creationId xmlns:a16="http://schemas.microsoft.com/office/drawing/2014/main" id="{EEEB3810-7D00-044D-96B5-9967E9D1ADBB}"/>
              </a:ext>
            </a:extLst>
          </p:cNvPr>
          <p:cNvSpPr txBox="1"/>
          <p:nvPr/>
        </p:nvSpPr>
        <p:spPr>
          <a:xfrm>
            <a:off x="7289505" y="5945351"/>
            <a:ext cx="4902495" cy="338554"/>
          </a:xfrm>
          <a:prstGeom prst="rect">
            <a:avLst/>
          </a:prstGeom>
          <a:noFill/>
        </p:spPr>
        <p:txBody>
          <a:bodyPr wrap="square" rtlCol="0">
            <a:spAutoFit/>
          </a:bodyPr>
          <a:lstStyle/>
          <a:p>
            <a:r>
              <a:rPr lang="en-US" sz="1600" dirty="0">
                <a:latin typeface="Century Gothic" panose="020B0502020202020204" pitchFamily="34" charset="0"/>
              </a:rPr>
              <a:t>Evert  et al.  Diabetes Care. 2019;42(5):731–54</a:t>
            </a:r>
          </a:p>
        </p:txBody>
      </p:sp>
      <p:pic>
        <p:nvPicPr>
          <p:cNvPr id="4" name="Immagine 3">
            <a:extLst>
              <a:ext uri="{FF2B5EF4-FFF2-40B4-BE49-F238E27FC236}">
                <a16:creationId xmlns:a16="http://schemas.microsoft.com/office/drawing/2014/main" id="{011744DC-A3FB-F04C-8CA5-34461C6FBEA4}"/>
              </a:ext>
            </a:extLst>
          </p:cNvPr>
          <p:cNvPicPr>
            <a:picLocks noChangeAspect="1"/>
          </p:cNvPicPr>
          <p:nvPr/>
        </p:nvPicPr>
        <p:blipFill>
          <a:blip r:embed="rId2"/>
          <a:stretch>
            <a:fillRect/>
          </a:stretch>
        </p:blipFill>
        <p:spPr>
          <a:xfrm>
            <a:off x="2092037" y="1162236"/>
            <a:ext cx="4191000" cy="2298700"/>
          </a:xfrm>
          <a:prstGeom prst="rect">
            <a:avLst/>
          </a:prstGeom>
        </p:spPr>
      </p:pic>
      <p:pic>
        <p:nvPicPr>
          <p:cNvPr id="5" name="Immagine 4">
            <a:extLst>
              <a:ext uri="{FF2B5EF4-FFF2-40B4-BE49-F238E27FC236}">
                <a16:creationId xmlns:a16="http://schemas.microsoft.com/office/drawing/2014/main" id="{2F3DE08E-C84C-A144-B4F1-D6470E98CEAF}"/>
              </a:ext>
            </a:extLst>
          </p:cNvPr>
          <p:cNvPicPr>
            <a:picLocks noChangeAspect="1"/>
          </p:cNvPicPr>
          <p:nvPr/>
        </p:nvPicPr>
        <p:blipFill>
          <a:blip r:embed="rId3"/>
          <a:stretch>
            <a:fillRect/>
          </a:stretch>
        </p:blipFill>
        <p:spPr>
          <a:xfrm>
            <a:off x="8318939" y="1413946"/>
            <a:ext cx="3435178" cy="4093979"/>
          </a:xfrm>
          <a:prstGeom prst="rect">
            <a:avLst/>
          </a:prstGeom>
        </p:spPr>
      </p:pic>
      <p:sp>
        <p:nvSpPr>
          <p:cNvPr id="8" name="CasellaDiTesto 7">
            <a:extLst>
              <a:ext uri="{FF2B5EF4-FFF2-40B4-BE49-F238E27FC236}">
                <a16:creationId xmlns:a16="http://schemas.microsoft.com/office/drawing/2014/main" id="{64BEA47A-CD7F-D140-BF23-197F13507BC7}"/>
              </a:ext>
            </a:extLst>
          </p:cNvPr>
          <p:cNvSpPr txBox="1"/>
          <p:nvPr/>
        </p:nvSpPr>
        <p:spPr>
          <a:xfrm>
            <a:off x="3690651" y="209320"/>
            <a:ext cx="7810959"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UN PO' DI STORIA…</a:t>
            </a:r>
          </a:p>
        </p:txBody>
      </p:sp>
    </p:spTree>
    <p:extLst>
      <p:ext uri="{BB962C8B-B14F-4D97-AF65-F5344CB8AC3E}">
        <p14:creationId xmlns:p14="http://schemas.microsoft.com/office/powerpoint/2010/main" val="2404190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6CD5DD9D-0758-E34F-B8B8-1F6035AB7DC2}"/>
              </a:ext>
            </a:extLst>
          </p:cNvPr>
          <p:cNvGrpSpPr/>
          <p:nvPr/>
        </p:nvGrpSpPr>
        <p:grpSpPr>
          <a:xfrm>
            <a:off x="34526" y="927012"/>
            <a:ext cx="11453510" cy="5205187"/>
            <a:chOff x="34526" y="927012"/>
            <a:chExt cx="11453510" cy="5205187"/>
          </a:xfrm>
        </p:grpSpPr>
        <p:pic>
          <p:nvPicPr>
            <p:cNvPr id="4" name="Immagine 3">
              <a:extLst>
                <a:ext uri="{FF2B5EF4-FFF2-40B4-BE49-F238E27FC236}">
                  <a16:creationId xmlns:a16="http://schemas.microsoft.com/office/drawing/2014/main" id="{37BCCCC2-E509-D441-9E20-5B479856A505}"/>
                </a:ext>
              </a:extLst>
            </p:cNvPr>
            <p:cNvPicPr>
              <a:picLocks noChangeAspect="1"/>
            </p:cNvPicPr>
            <p:nvPr/>
          </p:nvPicPr>
          <p:blipFill>
            <a:blip r:embed="rId2"/>
            <a:stretch>
              <a:fillRect/>
            </a:stretch>
          </p:blipFill>
          <p:spPr>
            <a:xfrm>
              <a:off x="4944624" y="927012"/>
              <a:ext cx="1576850" cy="1894634"/>
            </a:xfrm>
            <a:prstGeom prst="ellipse">
              <a:avLst/>
            </a:prstGeom>
            <a:ln>
              <a:noFill/>
            </a:ln>
            <a:effectLst>
              <a:softEdge rad="112500"/>
            </a:effectLst>
          </p:spPr>
        </p:pic>
        <p:pic>
          <p:nvPicPr>
            <p:cNvPr id="5" name="Picture 2" descr="JESUS HEALING THE BOY WITH SEIZURES">
              <a:extLst>
                <a:ext uri="{FF2B5EF4-FFF2-40B4-BE49-F238E27FC236}">
                  <a16:creationId xmlns:a16="http://schemas.microsoft.com/office/drawing/2014/main" id="{D76CE8A7-2E9B-5941-944F-772A5AF3B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26" y="2069433"/>
              <a:ext cx="1855999" cy="2895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Freccia destra 5">
              <a:extLst>
                <a:ext uri="{FF2B5EF4-FFF2-40B4-BE49-F238E27FC236}">
                  <a16:creationId xmlns:a16="http://schemas.microsoft.com/office/drawing/2014/main" id="{2002AB90-139C-774E-BF65-19603B0EB66E}"/>
                </a:ext>
              </a:extLst>
            </p:cNvPr>
            <p:cNvSpPr/>
            <p:nvPr/>
          </p:nvSpPr>
          <p:spPr>
            <a:xfrm>
              <a:off x="66057" y="5594788"/>
              <a:ext cx="11421979" cy="5374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Century Gothic" panose="020B0502020202020204" pitchFamily="34" charset="0"/>
              </a:endParaRPr>
            </a:p>
          </p:txBody>
        </p:sp>
        <p:sp>
          <p:nvSpPr>
            <p:cNvPr id="7" name="CasellaDiTesto 6">
              <a:extLst>
                <a:ext uri="{FF2B5EF4-FFF2-40B4-BE49-F238E27FC236}">
                  <a16:creationId xmlns:a16="http://schemas.microsoft.com/office/drawing/2014/main" id="{36BDF83A-8559-DB45-87C1-036D6A9D5601}"/>
                </a:ext>
              </a:extLst>
            </p:cNvPr>
            <p:cNvSpPr txBox="1"/>
            <p:nvPr/>
          </p:nvSpPr>
          <p:spPr>
            <a:xfrm>
              <a:off x="740741" y="5698959"/>
              <a:ext cx="623502" cy="338554"/>
            </a:xfrm>
            <a:prstGeom prst="rect">
              <a:avLst/>
            </a:prstGeom>
            <a:noFill/>
          </p:spPr>
          <p:txBody>
            <a:bodyPr wrap="square" rtlCol="0">
              <a:spAutoFit/>
            </a:bodyPr>
            <a:lstStyle/>
            <a:p>
              <a:r>
                <a:rPr lang="it-IT" sz="1600" dirty="0">
                  <a:solidFill>
                    <a:schemeClr val="bg1"/>
                  </a:solidFill>
                  <a:latin typeface="Century Gothic" panose="020B0502020202020204" pitchFamily="34" charset="0"/>
                </a:rPr>
                <a:t>29</a:t>
              </a:r>
            </a:p>
          </p:txBody>
        </p:sp>
        <p:pic>
          <p:nvPicPr>
            <p:cNvPr id="8" name="Picture 4" descr="Risultato immagini per WILLIAM BANTING">
              <a:extLst>
                <a:ext uri="{FF2B5EF4-FFF2-40B4-BE49-F238E27FC236}">
                  <a16:creationId xmlns:a16="http://schemas.microsoft.com/office/drawing/2014/main" id="{F2E12E87-B18C-3A40-ABA6-3A1361BE0F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0100" y="1267326"/>
              <a:ext cx="1300255" cy="19250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9" name="Connettore 2 8">
              <a:extLst>
                <a:ext uri="{FF2B5EF4-FFF2-40B4-BE49-F238E27FC236}">
                  <a16:creationId xmlns:a16="http://schemas.microsoft.com/office/drawing/2014/main" id="{5A2F2F36-5E7C-AE40-BE42-94F06A337395}"/>
                </a:ext>
              </a:extLst>
            </p:cNvPr>
            <p:cNvCxnSpPr>
              <a:cxnSpLocks/>
            </p:cNvCxnSpPr>
            <p:nvPr/>
          </p:nvCxnSpPr>
          <p:spPr>
            <a:xfrm flipV="1">
              <a:off x="962526" y="4916907"/>
              <a:ext cx="0" cy="8602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6F6794CD-C574-7045-8562-FCB751912E0B}"/>
                </a:ext>
              </a:extLst>
            </p:cNvPr>
            <p:cNvCxnSpPr>
              <a:cxnSpLocks/>
              <a:endCxn id="8" idx="2"/>
            </p:cNvCxnSpPr>
            <p:nvPr/>
          </p:nvCxnSpPr>
          <p:spPr>
            <a:xfrm flipV="1">
              <a:off x="2720227" y="3192379"/>
              <a:ext cx="1" cy="263291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7E2BF482-723A-2540-9B48-26B2AEF78665}"/>
                </a:ext>
              </a:extLst>
            </p:cNvPr>
            <p:cNvSpPr txBox="1"/>
            <p:nvPr/>
          </p:nvSpPr>
          <p:spPr>
            <a:xfrm>
              <a:off x="2375743" y="5694216"/>
              <a:ext cx="880798" cy="338554"/>
            </a:xfrm>
            <a:prstGeom prst="rect">
              <a:avLst/>
            </a:prstGeom>
            <a:noFill/>
          </p:spPr>
          <p:txBody>
            <a:bodyPr wrap="square" rtlCol="0">
              <a:spAutoFit/>
            </a:bodyPr>
            <a:lstStyle/>
            <a:p>
              <a:r>
                <a:rPr lang="it-IT" sz="1600" dirty="0">
                  <a:solidFill>
                    <a:schemeClr val="bg1"/>
                  </a:solidFill>
                  <a:latin typeface="Century Gothic" panose="020B0502020202020204" pitchFamily="34" charset="0"/>
                </a:rPr>
                <a:t>1836</a:t>
              </a:r>
            </a:p>
          </p:txBody>
        </p:sp>
        <p:cxnSp>
          <p:nvCxnSpPr>
            <p:cNvPr id="12" name="Connettore 2 11">
              <a:extLst>
                <a:ext uri="{FF2B5EF4-FFF2-40B4-BE49-F238E27FC236}">
                  <a16:creationId xmlns:a16="http://schemas.microsoft.com/office/drawing/2014/main" id="{F78D9BEB-D026-D941-98B7-2F68D25DCA4A}"/>
                </a:ext>
              </a:extLst>
            </p:cNvPr>
            <p:cNvCxnSpPr>
              <a:cxnSpLocks/>
              <a:endCxn id="13" idx="4"/>
            </p:cNvCxnSpPr>
            <p:nvPr/>
          </p:nvCxnSpPr>
          <p:spPr>
            <a:xfrm flipV="1">
              <a:off x="4296891" y="2940704"/>
              <a:ext cx="0" cy="29461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3" name="Picture 6">
              <a:extLst>
                <a:ext uri="{FF2B5EF4-FFF2-40B4-BE49-F238E27FC236}">
                  <a16:creationId xmlns:a16="http://schemas.microsoft.com/office/drawing/2014/main" id="{4C7BE7B9-14F4-174C-9F6F-13BCB4B240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0076" y="971174"/>
              <a:ext cx="1273629" cy="19695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CasellaDiTesto 13">
              <a:extLst>
                <a:ext uri="{FF2B5EF4-FFF2-40B4-BE49-F238E27FC236}">
                  <a16:creationId xmlns:a16="http://schemas.microsoft.com/office/drawing/2014/main" id="{232D065E-1656-3347-A3FE-1B088B253DFB}"/>
                </a:ext>
              </a:extLst>
            </p:cNvPr>
            <p:cNvSpPr txBox="1"/>
            <p:nvPr/>
          </p:nvSpPr>
          <p:spPr>
            <a:xfrm>
              <a:off x="3565046" y="5694216"/>
              <a:ext cx="1215502" cy="338554"/>
            </a:xfrm>
            <a:prstGeom prst="rect">
              <a:avLst/>
            </a:prstGeom>
            <a:noFill/>
          </p:spPr>
          <p:txBody>
            <a:bodyPr wrap="square" rtlCol="0">
              <a:spAutoFit/>
            </a:bodyPr>
            <a:lstStyle/>
            <a:p>
              <a:r>
                <a:rPr lang="it-IT" sz="1600" dirty="0">
                  <a:solidFill>
                    <a:schemeClr val="bg1"/>
                  </a:solidFill>
                  <a:latin typeface="Century Gothic" panose="020B0502020202020204" pitchFamily="34" charset="0"/>
                </a:rPr>
                <a:t>1878-1880</a:t>
              </a:r>
            </a:p>
          </p:txBody>
        </p:sp>
        <p:pic>
          <p:nvPicPr>
            <p:cNvPr id="15" name="Picture 8" descr="Risultato immagini per Vilhajalmur Stefansson">
              <a:extLst>
                <a:ext uri="{FF2B5EF4-FFF2-40B4-BE49-F238E27FC236}">
                  <a16:creationId xmlns:a16="http://schemas.microsoft.com/office/drawing/2014/main" id="{BD1EC843-2853-1441-8578-07C6F3A099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3267" y="2169280"/>
              <a:ext cx="1839137" cy="17129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6" name="Connettore 2 15">
              <a:extLst>
                <a:ext uri="{FF2B5EF4-FFF2-40B4-BE49-F238E27FC236}">
                  <a16:creationId xmlns:a16="http://schemas.microsoft.com/office/drawing/2014/main" id="{9A946CBB-7E64-B149-B3BD-F5AEB89ECCD5}"/>
                </a:ext>
              </a:extLst>
            </p:cNvPr>
            <p:cNvCxnSpPr>
              <a:cxnSpLocks/>
            </p:cNvCxnSpPr>
            <p:nvPr/>
          </p:nvCxnSpPr>
          <p:spPr>
            <a:xfrm flipV="1">
              <a:off x="5777046" y="3882534"/>
              <a:ext cx="0" cy="18946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AE47D029-76AE-0A4B-9C29-3780463D11B3}"/>
                </a:ext>
              </a:extLst>
            </p:cNvPr>
            <p:cNvSpPr txBox="1"/>
            <p:nvPr/>
          </p:nvSpPr>
          <p:spPr>
            <a:xfrm>
              <a:off x="5155084" y="5694216"/>
              <a:ext cx="1215502" cy="338554"/>
            </a:xfrm>
            <a:prstGeom prst="rect">
              <a:avLst/>
            </a:prstGeom>
            <a:noFill/>
          </p:spPr>
          <p:txBody>
            <a:bodyPr wrap="square" rtlCol="0">
              <a:spAutoFit/>
            </a:bodyPr>
            <a:lstStyle/>
            <a:p>
              <a:r>
                <a:rPr lang="it-IT" sz="1600" dirty="0">
                  <a:solidFill>
                    <a:schemeClr val="bg1"/>
                  </a:solidFill>
                  <a:latin typeface="Century Gothic" panose="020B0502020202020204" pitchFamily="34" charset="0"/>
                </a:rPr>
                <a:t>1913-1921</a:t>
              </a:r>
            </a:p>
          </p:txBody>
        </p:sp>
        <p:pic>
          <p:nvPicPr>
            <p:cNvPr id="18" name="Picture 10" descr="Risultato immagini per DR. ATKINS">
              <a:extLst>
                <a:ext uri="{FF2B5EF4-FFF2-40B4-BE49-F238E27FC236}">
                  <a16:creationId xmlns:a16="http://schemas.microsoft.com/office/drawing/2014/main" id="{0EB6D000-5940-194B-8FEA-4747EF8D2C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2404" y="958654"/>
              <a:ext cx="2139243" cy="26329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9" name="Connettore 2 18">
              <a:extLst>
                <a:ext uri="{FF2B5EF4-FFF2-40B4-BE49-F238E27FC236}">
                  <a16:creationId xmlns:a16="http://schemas.microsoft.com/office/drawing/2014/main" id="{1A79BC3B-A87E-AE43-8F95-F993B94FB0C8}"/>
                </a:ext>
              </a:extLst>
            </p:cNvPr>
            <p:cNvCxnSpPr>
              <a:cxnSpLocks/>
              <a:endCxn id="18" idx="4"/>
            </p:cNvCxnSpPr>
            <p:nvPr/>
          </p:nvCxnSpPr>
          <p:spPr>
            <a:xfrm flipH="1" flipV="1">
              <a:off x="7752026" y="3591568"/>
              <a:ext cx="23128" cy="23299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46D10815-48E4-E54C-B11A-CFA19FB19426}"/>
                </a:ext>
              </a:extLst>
            </p:cNvPr>
            <p:cNvSpPr txBox="1"/>
            <p:nvPr/>
          </p:nvSpPr>
          <p:spPr>
            <a:xfrm>
              <a:off x="7463336" y="5698959"/>
              <a:ext cx="1215502" cy="338554"/>
            </a:xfrm>
            <a:prstGeom prst="rect">
              <a:avLst/>
            </a:prstGeom>
            <a:noFill/>
          </p:spPr>
          <p:txBody>
            <a:bodyPr wrap="square" rtlCol="0">
              <a:spAutoFit/>
            </a:bodyPr>
            <a:lstStyle/>
            <a:p>
              <a:r>
                <a:rPr lang="it-IT" sz="1600" dirty="0">
                  <a:solidFill>
                    <a:schemeClr val="bg1"/>
                  </a:solidFill>
                  <a:latin typeface="Century Gothic" panose="020B0502020202020204" pitchFamily="34" charset="0"/>
                </a:rPr>
                <a:t>1972</a:t>
              </a:r>
            </a:p>
          </p:txBody>
        </p:sp>
        <p:pic>
          <p:nvPicPr>
            <p:cNvPr id="21" name="Picture 12" descr="Risultato immagini per ADA DIABETIC">
              <a:extLst>
                <a:ext uri="{FF2B5EF4-FFF2-40B4-BE49-F238E27FC236}">
                  <a16:creationId xmlns:a16="http://schemas.microsoft.com/office/drawing/2014/main" id="{46C6A44A-D9D2-4342-B7DB-84BDB3A5A1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8178" y="1253299"/>
              <a:ext cx="2469858" cy="1023227"/>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Connettore 2 21">
              <a:extLst>
                <a:ext uri="{FF2B5EF4-FFF2-40B4-BE49-F238E27FC236}">
                  <a16:creationId xmlns:a16="http://schemas.microsoft.com/office/drawing/2014/main" id="{B10C16D1-CAF3-144A-87C9-B527314BA6EB}"/>
                </a:ext>
              </a:extLst>
            </p:cNvPr>
            <p:cNvCxnSpPr>
              <a:cxnSpLocks/>
            </p:cNvCxnSpPr>
            <p:nvPr/>
          </p:nvCxnSpPr>
          <p:spPr>
            <a:xfrm flipV="1">
              <a:off x="10253107" y="2450087"/>
              <a:ext cx="0" cy="32441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F3FF695F-4893-6F40-89D4-47FB6DD5D697}"/>
                </a:ext>
              </a:extLst>
            </p:cNvPr>
            <p:cNvSpPr txBox="1"/>
            <p:nvPr/>
          </p:nvSpPr>
          <p:spPr>
            <a:xfrm>
              <a:off x="9859175" y="5694216"/>
              <a:ext cx="1215502" cy="338554"/>
            </a:xfrm>
            <a:prstGeom prst="rect">
              <a:avLst/>
            </a:prstGeom>
            <a:noFill/>
          </p:spPr>
          <p:txBody>
            <a:bodyPr wrap="square" rtlCol="0">
              <a:spAutoFit/>
            </a:bodyPr>
            <a:lstStyle/>
            <a:p>
              <a:r>
                <a:rPr lang="it-IT" sz="1600" dirty="0">
                  <a:solidFill>
                    <a:schemeClr val="bg1"/>
                  </a:solidFill>
                  <a:latin typeface="Century Gothic" panose="020B0502020202020204" pitchFamily="34" charset="0"/>
                </a:rPr>
                <a:t>2019</a:t>
              </a:r>
            </a:p>
          </p:txBody>
        </p:sp>
      </p:grpSp>
      <p:sp>
        <p:nvSpPr>
          <p:cNvPr id="24" name="CasellaDiTesto 23">
            <a:extLst>
              <a:ext uri="{FF2B5EF4-FFF2-40B4-BE49-F238E27FC236}">
                <a16:creationId xmlns:a16="http://schemas.microsoft.com/office/drawing/2014/main" id="{0ADA922E-55F2-4843-9931-384BC5C3923A}"/>
              </a:ext>
            </a:extLst>
          </p:cNvPr>
          <p:cNvSpPr txBox="1"/>
          <p:nvPr/>
        </p:nvSpPr>
        <p:spPr>
          <a:xfrm>
            <a:off x="3690651" y="209320"/>
            <a:ext cx="7810959"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UN PO' DI STORIA…</a:t>
            </a:r>
          </a:p>
        </p:txBody>
      </p:sp>
    </p:spTree>
    <p:extLst>
      <p:ext uri="{BB962C8B-B14F-4D97-AF65-F5344CB8AC3E}">
        <p14:creationId xmlns:p14="http://schemas.microsoft.com/office/powerpoint/2010/main" val="2809083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7389ED-6C14-CA46-BB8A-35509AA71D32}"/>
              </a:ext>
            </a:extLst>
          </p:cNvPr>
          <p:cNvSpPr/>
          <p:nvPr/>
        </p:nvSpPr>
        <p:spPr>
          <a:xfrm>
            <a:off x="805497" y="1248942"/>
            <a:ext cx="3873500" cy="8509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2400" dirty="0">
                <a:latin typeface="Century Gothic" panose="020B0502020202020204" pitchFamily="34" charset="0"/>
              </a:rPr>
              <a:t>DIGIUNO PROLUNGATO</a:t>
            </a:r>
          </a:p>
        </p:txBody>
      </p:sp>
      <p:sp>
        <p:nvSpPr>
          <p:cNvPr id="5" name="Rettangolo 4">
            <a:extLst>
              <a:ext uri="{FF2B5EF4-FFF2-40B4-BE49-F238E27FC236}">
                <a16:creationId xmlns:a16="http://schemas.microsoft.com/office/drawing/2014/main" id="{DA9B4BCA-25D5-8C44-8E20-865EE0641375}"/>
              </a:ext>
            </a:extLst>
          </p:cNvPr>
          <p:cNvSpPr/>
          <p:nvPr/>
        </p:nvSpPr>
        <p:spPr>
          <a:xfrm>
            <a:off x="6480090" y="1246855"/>
            <a:ext cx="3873500" cy="8509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it-IT" sz="2400" dirty="0">
                <a:latin typeface="Century Gothic" panose="020B0502020202020204" pitchFamily="34" charset="0"/>
              </a:rPr>
              <a:t>DIETA CHETOGENICA</a:t>
            </a:r>
          </a:p>
        </p:txBody>
      </p:sp>
      <p:sp>
        <p:nvSpPr>
          <p:cNvPr id="6" name="Freccia destra 5">
            <a:extLst>
              <a:ext uri="{FF2B5EF4-FFF2-40B4-BE49-F238E27FC236}">
                <a16:creationId xmlns:a16="http://schemas.microsoft.com/office/drawing/2014/main" id="{738F7B43-4659-C849-BDAC-E985E0EA365C}"/>
              </a:ext>
            </a:extLst>
          </p:cNvPr>
          <p:cNvSpPr/>
          <p:nvPr/>
        </p:nvSpPr>
        <p:spPr>
          <a:xfrm rot="2150207">
            <a:off x="1784674" y="2459512"/>
            <a:ext cx="1793467" cy="863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latin typeface="Century Gothic" panose="020B0502020202020204" pitchFamily="34" charset="0"/>
            </a:endParaRPr>
          </a:p>
        </p:txBody>
      </p:sp>
      <p:sp>
        <p:nvSpPr>
          <p:cNvPr id="7" name="Freccia destra 6">
            <a:extLst>
              <a:ext uri="{FF2B5EF4-FFF2-40B4-BE49-F238E27FC236}">
                <a16:creationId xmlns:a16="http://schemas.microsoft.com/office/drawing/2014/main" id="{CF6EB9AA-40EF-644E-90AA-DE09811F1D3F}"/>
              </a:ext>
            </a:extLst>
          </p:cNvPr>
          <p:cNvSpPr/>
          <p:nvPr/>
        </p:nvSpPr>
        <p:spPr>
          <a:xfrm rot="8396406">
            <a:off x="5348058" y="2490349"/>
            <a:ext cx="1596516" cy="863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latin typeface="Century Gothic" panose="020B0502020202020204" pitchFamily="34" charset="0"/>
            </a:endParaRPr>
          </a:p>
        </p:txBody>
      </p:sp>
      <p:sp>
        <p:nvSpPr>
          <p:cNvPr id="8" name="Ovale 7">
            <a:extLst>
              <a:ext uri="{FF2B5EF4-FFF2-40B4-BE49-F238E27FC236}">
                <a16:creationId xmlns:a16="http://schemas.microsoft.com/office/drawing/2014/main" id="{EE5604C6-5B9A-A148-AB3C-27274C8610AC}"/>
              </a:ext>
            </a:extLst>
          </p:cNvPr>
          <p:cNvSpPr/>
          <p:nvPr/>
        </p:nvSpPr>
        <p:spPr>
          <a:xfrm>
            <a:off x="2354658" y="3482145"/>
            <a:ext cx="4572000" cy="1240058"/>
          </a:xfrm>
          <a:prstGeom prst="ellipse">
            <a:avLst/>
          </a:prstGeom>
          <a:ln w="635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it-IT" sz="4400" dirty="0">
                <a:latin typeface="Century Gothic" panose="020B0502020202020204" pitchFamily="34" charset="0"/>
              </a:rPr>
              <a:t>CHETOSI</a:t>
            </a:r>
          </a:p>
        </p:txBody>
      </p:sp>
      <p:sp>
        <p:nvSpPr>
          <p:cNvPr id="9" name="Freccia giù 8">
            <a:extLst>
              <a:ext uri="{FF2B5EF4-FFF2-40B4-BE49-F238E27FC236}">
                <a16:creationId xmlns:a16="http://schemas.microsoft.com/office/drawing/2014/main" id="{A2F56C8C-C729-3A4E-AB94-486971DE3E36}"/>
              </a:ext>
            </a:extLst>
          </p:cNvPr>
          <p:cNvSpPr/>
          <p:nvPr/>
        </p:nvSpPr>
        <p:spPr>
          <a:xfrm>
            <a:off x="8573778" y="2400206"/>
            <a:ext cx="841248" cy="260748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Rettangolo 9">
            <a:extLst>
              <a:ext uri="{FF2B5EF4-FFF2-40B4-BE49-F238E27FC236}">
                <a16:creationId xmlns:a16="http://schemas.microsoft.com/office/drawing/2014/main" id="{403E5315-0944-F44D-BAB8-55EF903A0F08}"/>
              </a:ext>
            </a:extLst>
          </p:cNvPr>
          <p:cNvSpPr/>
          <p:nvPr/>
        </p:nvSpPr>
        <p:spPr>
          <a:xfrm>
            <a:off x="5591134" y="5327427"/>
            <a:ext cx="5965288" cy="8509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it-IT" sz="2400" dirty="0">
                <a:latin typeface="Century Gothic" panose="020B0502020202020204" pitchFamily="34" charset="0"/>
              </a:rPr>
              <a:t>DIGIUNO A RISPARMIO PROTEICO</a:t>
            </a:r>
          </a:p>
        </p:txBody>
      </p:sp>
      <p:sp>
        <p:nvSpPr>
          <p:cNvPr id="11" name="CasellaDiTesto 10">
            <a:extLst>
              <a:ext uri="{FF2B5EF4-FFF2-40B4-BE49-F238E27FC236}">
                <a16:creationId xmlns:a16="http://schemas.microsoft.com/office/drawing/2014/main" id="{A7682332-372B-D048-956E-047D65BAABDA}"/>
              </a:ext>
            </a:extLst>
          </p:cNvPr>
          <p:cNvSpPr txBox="1"/>
          <p:nvPr/>
        </p:nvSpPr>
        <p:spPr>
          <a:xfrm>
            <a:off x="7698759" y="2562739"/>
            <a:ext cx="257646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latin typeface="Century Gothic" panose="020B0502020202020204" pitchFamily="34" charset="0"/>
              </a:rPr>
              <a:t>CHIAMATA ANCHE</a:t>
            </a:r>
          </a:p>
        </p:txBody>
      </p:sp>
      <p:sp>
        <p:nvSpPr>
          <p:cNvPr id="3" name="CasellaDiTesto 2">
            <a:extLst>
              <a:ext uri="{FF2B5EF4-FFF2-40B4-BE49-F238E27FC236}">
                <a16:creationId xmlns:a16="http://schemas.microsoft.com/office/drawing/2014/main" id="{EFAE2D87-AF21-7B48-B612-84E15F00C644}"/>
              </a:ext>
            </a:extLst>
          </p:cNvPr>
          <p:cNvSpPr txBox="1"/>
          <p:nvPr/>
        </p:nvSpPr>
        <p:spPr>
          <a:xfrm>
            <a:off x="3661189" y="165253"/>
            <a:ext cx="8082792" cy="584775"/>
          </a:xfrm>
          <a:prstGeom prst="rect">
            <a:avLst/>
          </a:prstGeom>
          <a:noFill/>
        </p:spPr>
        <p:txBody>
          <a:bodyPr wrap="square" rtlCol="0">
            <a:spAutoFit/>
          </a:bodyPr>
          <a:lstStyle/>
          <a:p>
            <a:r>
              <a:rPr lang="it-IT" sz="3200" dirty="0">
                <a:solidFill>
                  <a:schemeClr val="bg1"/>
                </a:solidFill>
                <a:latin typeface="Century Gothic"/>
                <a:cs typeface="Century Gothic"/>
              </a:rPr>
              <a:t>FISIOLOGIA DELLA CHETOSI E DELLA KD</a:t>
            </a:r>
          </a:p>
        </p:txBody>
      </p:sp>
    </p:spTree>
    <p:extLst>
      <p:ext uri="{BB962C8B-B14F-4D97-AF65-F5344CB8AC3E}">
        <p14:creationId xmlns:p14="http://schemas.microsoft.com/office/powerpoint/2010/main" val="2075292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E3F6ADA-FB67-3742-B90C-E51BC1C4D518}"/>
              </a:ext>
            </a:extLst>
          </p:cNvPr>
          <p:cNvSpPr txBox="1"/>
          <p:nvPr/>
        </p:nvSpPr>
        <p:spPr>
          <a:xfrm>
            <a:off x="309364" y="1036136"/>
            <a:ext cx="11763631" cy="830997"/>
          </a:xfrm>
          <a:prstGeom prst="rect">
            <a:avLst/>
          </a:prstGeom>
          <a:noFill/>
        </p:spPr>
        <p:txBody>
          <a:bodyPr wrap="square" rtlCol="0">
            <a:spAutoFit/>
          </a:bodyPr>
          <a:lstStyle/>
          <a:p>
            <a:r>
              <a:rPr lang="it-IT" sz="2400" dirty="0">
                <a:latin typeface="Century Gothic" panose="020B0502020202020204" pitchFamily="34" charset="0"/>
              </a:rPr>
              <a:t>IL glucosio e fondamentale per il funzionamento del SNC e non solo, e quindi cosa succede quando digiuniamo o smettiamo di introdurre CHO?</a:t>
            </a:r>
          </a:p>
        </p:txBody>
      </p:sp>
      <p:sp>
        <p:nvSpPr>
          <p:cNvPr id="4" name="CasellaDiTesto 3">
            <a:extLst>
              <a:ext uri="{FF2B5EF4-FFF2-40B4-BE49-F238E27FC236}">
                <a16:creationId xmlns:a16="http://schemas.microsoft.com/office/drawing/2014/main" id="{B8B56CA0-F417-EC40-9A6A-4050F684920D}"/>
              </a:ext>
            </a:extLst>
          </p:cNvPr>
          <p:cNvSpPr txBox="1"/>
          <p:nvPr/>
        </p:nvSpPr>
        <p:spPr>
          <a:xfrm>
            <a:off x="3525246" y="6519446"/>
            <a:ext cx="5331865" cy="307777"/>
          </a:xfrm>
          <a:prstGeom prst="rect">
            <a:avLst/>
          </a:prstGeom>
          <a:noFill/>
        </p:spPr>
        <p:txBody>
          <a:bodyPr wrap="square" rtlCol="0">
            <a:spAutoFit/>
          </a:bodyPr>
          <a:lstStyle/>
          <a:p>
            <a:r>
              <a:rPr lang="it-IT" sz="1400" dirty="0">
                <a:latin typeface="Century Gothic" panose="020B0502020202020204" pitchFamily="34" charset="0"/>
              </a:rPr>
              <a:t>Paoli et al. </a:t>
            </a:r>
            <a:r>
              <a:rPr lang="it-IT" sz="1400" dirty="0" err="1">
                <a:latin typeface="Century Gothic" panose="020B0502020202020204" pitchFamily="34" charset="0"/>
              </a:rPr>
              <a:t>Biomed</a:t>
            </a:r>
            <a:r>
              <a:rPr lang="it-IT" sz="1400" dirty="0">
                <a:latin typeface="Century Gothic" panose="020B0502020202020204" pitchFamily="34" charset="0"/>
              </a:rPr>
              <a:t> Res </a:t>
            </a:r>
            <a:r>
              <a:rPr lang="it-IT" sz="1400" dirty="0" err="1">
                <a:latin typeface="Century Gothic" panose="020B0502020202020204" pitchFamily="34" charset="0"/>
              </a:rPr>
              <a:t>Int</a:t>
            </a:r>
            <a:r>
              <a:rPr lang="it-IT" sz="1400" dirty="0">
                <a:latin typeface="Century Gothic" panose="020B0502020202020204" pitchFamily="34" charset="0"/>
              </a:rPr>
              <a:t>. 2014;2014:474296</a:t>
            </a:r>
          </a:p>
        </p:txBody>
      </p:sp>
      <p:pic>
        <p:nvPicPr>
          <p:cNvPr id="5" name="Immagine 4">
            <a:extLst>
              <a:ext uri="{FF2B5EF4-FFF2-40B4-BE49-F238E27FC236}">
                <a16:creationId xmlns:a16="http://schemas.microsoft.com/office/drawing/2014/main" id="{988531B6-1AC9-D147-9EA6-7E5F255EA678}"/>
              </a:ext>
            </a:extLst>
          </p:cNvPr>
          <p:cNvPicPr>
            <a:picLocks noChangeAspect="1"/>
          </p:cNvPicPr>
          <p:nvPr/>
        </p:nvPicPr>
        <p:blipFill rotWithShape="1">
          <a:blip r:embed="rId2"/>
          <a:srcRect l="14330" t="9367" r="15994" b="19114"/>
          <a:stretch/>
        </p:blipFill>
        <p:spPr>
          <a:xfrm>
            <a:off x="1774128" y="1671076"/>
            <a:ext cx="8643744" cy="4921705"/>
          </a:xfrm>
          <a:prstGeom prst="rect">
            <a:avLst/>
          </a:prstGeom>
        </p:spPr>
      </p:pic>
      <p:sp>
        <p:nvSpPr>
          <p:cNvPr id="6" name="Ovale 5">
            <a:extLst>
              <a:ext uri="{FF2B5EF4-FFF2-40B4-BE49-F238E27FC236}">
                <a16:creationId xmlns:a16="http://schemas.microsoft.com/office/drawing/2014/main" id="{67DBE953-CCC7-A940-BD85-73F4E54C105A}"/>
              </a:ext>
            </a:extLst>
          </p:cNvPr>
          <p:cNvSpPr/>
          <p:nvPr/>
        </p:nvSpPr>
        <p:spPr>
          <a:xfrm>
            <a:off x="2156198" y="3723060"/>
            <a:ext cx="2311400" cy="18542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latin typeface="Century Gothic" panose="020B0502020202020204" pitchFamily="34" charset="0"/>
            </a:endParaRPr>
          </a:p>
        </p:txBody>
      </p:sp>
      <p:sp>
        <p:nvSpPr>
          <p:cNvPr id="7" name="Ovale 6">
            <a:extLst>
              <a:ext uri="{FF2B5EF4-FFF2-40B4-BE49-F238E27FC236}">
                <a16:creationId xmlns:a16="http://schemas.microsoft.com/office/drawing/2014/main" id="{E6D5CEB4-24D5-D648-A0A5-9DD2AB7A0DCB}"/>
              </a:ext>
            </a:extLst>
          </p:cNvPr>
          <p:cNvSpPr/>
          <p:nvPr/>
        </p:nvSpPr>
        <p:spPr>
          <a:xfrm>
            <a:off x="6363598" y="4535517"/>
            <a:ext cx="1092200" cy="65405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latin typeface="Century Gothic" panose="020B0502020202020204" pitchFamily="34" charset="0"/>
            </a:endParaRPr>
          </a:p>
        </p:txBody>
      </p:sp>
      <p:sp>
        <p:nvSpPr>
          <p:cNvPr id="9" name="CasellaDiTesto 8">
            <a:extLst>
              <a:ext uri="{FF2B5EF4-FFF2-40B4-BE49-F238E27FC236}">
                <a16:creationId xmlns:a16="http://schemas.microsoft.com/office/drawing/2014/main" id="{EADB327C-57FC-D745-9EA0-D57AEB676FED}"/>
              </a:ext>
            </a:extLst>
          </p:cNvPr>
          <p:cNvSpPr txBox="1"/>
          <p:nvPr/>
        </p:nvSpPr>
        <p:spPr>
          <a:xfrm>
            <a:off x="3661189" y="165253"/>
            <a:ext cx="8082792" cy="584775"/>
          </a:xfrm>
          <a:prstGeom prst="rect">
            <a:avLst/>
          </a:prstGeom>
          <a:noFill/>
        </p:spPr>
        <p:txBody>
          <a:bodyPr wrap="square" rtlCol="0">
            <a:spAutoFit/>
          </a:bodyPr>
          <a:lstStyle/>
          <a:p>
            <a:r>
              <a:rPr lang="it-IT" sz="3200" dirty="0">
                <a:solidFill>
                  <a:schemeClr val="bg1"/>
                </a:solidFill>
                <a:latin typeface="Century Gothic"/>
                <a:cs typeface="Century Gothic"/>
              </a:rPr>
              <a:t>FISIOLOGIA DELLA CHETOSI E DELLA KD</a:t>
            </a:r>
          </a:p>
        </p:txBody>
      </p:sp>
    </p:spTree>
    <p:extLst>
      <p:ext uri="{BB962C8B-B14F-4D97-AF65-F5344CB8AC3E}">
        <p14:creationId xmlns:p14="http://schemas.microsoft.com/office/powerpoint/2010/main" val="402492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7FFA7BB-F80F-6040-A3F1-3AA822333E31}"/>
              </a:ext>
            </a:extLst>
          </p:cNvPr>
          <p:cNvPicPr>
            <a:picLocks noChangeAspect="1"/>
          </p:cNvPicPr>
          <p:nvPr/>
        </p:nvPicPr>
        <p:blipFill>
          <a:blip r:embed="rId3"/>
          <a:stretch>
            <a:fillRect/>
          </a:stretch>
        </p:blipFill>
        <p:spPr>
          <a:xfrm>
            <a:off x="162266" y="1808152"/>
            <a:ext cx="1661026" cy="2295236"/>
          </a:xfrm>
          <a:prstGeom prst="rect">
            <a:avLst/>
          </a:prstGeom>
          <a:ln w="152400">
            <a:solidFill>
              <a:srgbClr val="9C0303"/>
            </a:solidFill>
          </a:ln>
        </p:spPr>
      </p:pic>
      <p:pic>
        <p:nvPicPr>
          <p:cNvPr id="3" name="Immagine 2">
            <a:extLst>
              <a:ext uri="{FF2B5EF4-FFF2-40B4-BE49-F238E27FC236}">
                <a16:creationId xmlns:a16="http://schemas.microsoft.com/office/drawing/2014/main" id="{E686F501-7DF1-1A40-8B75-399203BDAA2B}"/>
              </a:ext>
            </a:extLst>
          </p:cNvPr>
          <p:cNvPicPr>
            <a:picLocks noChangeAspect="1"/>
          </p:cNvPicPr>
          <p:nvPr/>
        </p:nvPicPr>
        <p:blipFill>
          <a:blip r:embed="rId4"/>
          <a:stretch>
            <a:fillRect/>
          </a:stretch>
        </p:blipFill>
        <p:spPr>
          <a:xfrm>
            <a:off x="162266" y="4511089"/>
            <a:ext cx="2135257" cy="1779381"/>
          </a:xfrm>
          <a:prstGeom prst="rect">
            <a:avLst/>
          </a:prstGeom>
          <a:ln w="152400">
            <a:solidFill>
              <a:srgbClr val="9C0303"/>
            </a:solidFill>
          </a:ln>
        </p:spPr>
      </p:pic>
      <p:pic>
        <p:nvPicPr>
          <p:cNvPr id="4" name="Immagine 3" descr="11259844-nicolas-copernico--imagen-de-los-libros-lexico-meyers-escrito-en-lengua-alemana-coleccion-de-21-volu.jpg">
            <a:extLst>
              <a:ext uri="{FF2B5EF4-FFF2-40B4-BE49-F238E27FC236}">
                <a16:creationId xmlns:a16="http://schemas.microsoft.com/office/drawing/2014/main" id="{BEA3B354-B8D1-CD46-B119-323EDE8CAE1C}"/>
              </a:ext>
            </a:extLst>
          </p:cNvPr>
          <p:cNvPicPr>
            <a:picLocks noChangeAspect="1"/>
          </p:cNvPicPr>
          <p:nvPr/>
        </p:nvPicPr>
        <p:blipFill>
          <a:blip r:embed="rId5" cstate="print"/>
          <a:stretch>
            <a:fillRect/>
          </a:stretch>
        </p:blipFill>
        <p:spPr>
          <a:xfrm>
            <a:off x="1725204" y="1158778"/>
            <a:ext cx="2232479" cy="2536908"/>
          </a:xfrm>
          <a:prstGeom prst="rect">
            <a:avLst/>
          </a:prstGeom>
          <a:solidFill>
            <a:srgbClr val="FFFFFF">
              <a:shade val="85000"/>
            </a:srgbClr>
          </a:solidFill>
          <a:ln w="152400" cap="sq">
            <a:solidFill>
              <a:srgbClr val="9C030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magine 4" descr="Galileo_Galilei_2.jpg">
            <a:extLst>
              <a:ext uri="{FF2B5EF4-FFF2-40B4-BE49-F238E27FC236}">
                <a16:creationId xmlns:a16="http://schemas.microsoft.com/office/drawing/2014/main" id="{7518671E-6C59-7543-9AE6-AA8828FD0671}"/>
              </a:ext>
            </a:extLst>
          </p:cNvPr>
          <p:cNvPicPr>
            <a:picLocks noChangeAspect="1"/>
          </p:cNvPicPr>
          <p:nvPr/>
        </p:nvPicPr>
        <p:blipFill>
          <a:blip r:embed="rId6" cstate="print"/>
          <a:stretch>
            <a:fillRect/>
          </a:stretch>
        </p:blipFill>
        <p:spPr>
          <a:xfrm>
            <a:off x="3443006" y="3847308"/>
            <a:ext cx="1930264" cy="2443162"/>
          </a:xfrm>
          <a:prstGeom prst="rect">
            <a:avLst/>
          </a:prstGeom>
          <a:ln w="152400">
            <a:solidFill>
              <a:srgbClr val="9C0303"/>
            </a:solidFill>
          </a:ln>
        </p:spPr>
      </p:pic>
      <p:pic>
        <p:nvPicPr>
          <p:cNvPr id="6" name="Picture 3" descr="Cattedra Galileo 1">
            <a:extLst>
              <a:ext uri="{FF2B5EF4-FFF2-40B4-BE49-F238E27FC236}">
                <a16:creationId xmlns:a16="http://schemas.microsoft.com/office/drawing/2014/main" id="{45B2E604-E6B1-864A-A5A7-3A11B71B7D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4115" y="4071939"/>
            <a:ext cx="2952204" cy="1993900"/>
          </a:xfrm>
          <a:prstGeom prst="rect">
            <a:avLst/>
          </a:prstGeom>
          <a:noFill/>
          <a:ln w="152400">
            <a:solidFill>
              <a:srgbClr val="9C0303"/>
            </a:solidFill>
          </a:ln>
          <a:extLst>
            <a:ext uri="{909E8E84-426E-40dd-AFC4-6F175D3DCCD1}">
              <a14:hiddenFill xmlns:a14="http://schemas.microsoft.com/office/drawing/2010/main" xmlns="">
                <a:solidFill>
                  <a:srgbClr val="FFFFFF"/>
                </a:solidFill>
              </a14:hiddenFill>
            </a:ext>
          </a:extLst>
        </p:spPr>
      </p:pic>
      <p:pic>
        <p:nvPicPr>
          <p:cNvPr id="7" name="Immagine 6" descr="img434.jpg">
            <a:extLst>
              <a:ext uri="{FF2B5EF4-FFF2-40B4-BE49-F238E27FC236}">
                <a16:creationId xmlns:a16="http://schemas.microsoft.com/office/drawing/2014/main" id="{74D6BD20-384C-0C46-8DE0-599469A4FF58}"/>
              </a:ext>
            </a:extLst>
          </p:cNvPr>
          <p:cNvPicPr>
            <a:picLocks noChangeAspect="1"/>
          </p:cNvPicPr>
          <p:nvPr/>
        </p:nvPicPr>
        <p:blipFill>
          <a:blip r:embed="rId8" cstate="print"/>
          <a:stretch>
            <a:fillRect/>
          </a:stretch>
        </p:blipFill>
        <p:spPr>
          <a:xfrm>
            <a:off x="9218593" y="3696410"/>
            <a:ext cx="2340111" cy="2536908"/>
          </a:xfrm>
          <a:prstGeom prst="rect">
            <a:avLst/>
          </a:prstGeom>
          <a:ln w="152400">
            <a:solidFill>
              <a:srgbClr val="9C0303"/>
            </a:solidFill>
          </a:ln>
        </p:spPr>
      </p:pic>
      <p:pic>
        <p:nvPicPr>
          <p:cNvPr id="8" name="Immagine 7">
            <a:extLst>
              <a:ext uri="{FF2B5EF4-FFF2-40B4-BE49-F238E27FC236}">
                <a16:creationId xmlns:a16="http://schemas.microsoft.com/office/drawing/2014/main" id="{AAC5BE64-9FC8-A84A-AA62-66F41AEEBB71}"/>
              </a:ext>
            </a:extLst>
          </p:cNvPr>
          <p:cNvPicPr>
            <a:picLocks noChangeAspect="1"/>
          </p:cNvPicPr>
          <p:nvPr/>
        </p:nvPicPr>
        <p:blipFill>
          <a:blip r:embed="rId9"/>
          <a:stretch>
            <a:fillRect/>
          </a:stretch>
        </p:blipFill>
        <p:spPr>
          <a:xfrm>
            <a:off x="8989663" y="1224148"/>
            <a:ext cx="2797969" cy="2098477"/>
          </a:xfrm>
          <a:prstGeom prst="rect">
            <a:avLst/>
          </a:prstGeom>
          <a:ln w="152400">
            <a:solidFill>
              <a:srgbClr val="9C0303"/>
            </a:solidFill>
          </a:ln>
        </p:spPr>
      </p:pic>
      <p:pic>
        <p:nvPicPr>
          <p:cNvPr id="12290" name="Picture 2" descr="Inaugurazione 800° anno accademico #800unipd - YouTube">
            <a:extLst>
              <a:ext uri="{FF2B5EF4-FFF2-40B4-BE49-F238E27FC236}">
                <a16:creationId xmlns:a16="http://schemas.microsoft.com/office/drawing/2014/main" id="{FE46327A-47CC-F746-8A73-BFA267B1B9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6307" y="1205651"/>
            <a:ext cx="4343400" cy="2443162"/>
          </a:xfrm>
          <a:prstGeom prst="rect">
            <a:avLst/>
          </a:prstGeom>
          <a:noFill/>
          <a:ln w="152400">
            <a:solidFill>
              <a:srgbClr val="9C030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404663"/>
      </p:ext>
    </p:extLst>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3782D77-AF4C-AF4E-8B82-9A78ED80F341}"/>
              </a:ext>
            </a:extLst>
          </p:cNvPr>
          <p:cNvPicPr>
            <a:picLocks noChangeAspect="1"/>
          </p:cNvPicPr>
          <p:nvPr/>
        </p:nvPicPr>
        <p:blipFill rotWithShape="1">
          <a:blip r:embed="rId2"/>
          <a:srcRect b="1" r="54"/>
          <a:stretch/>
        </p:blipFill>
        <p:spPr>
          <a:xfrm>
            <a:off x="1300845" y="3035783"/>
            <a:ext cx="4296763" cy="2773185"/>
          </a:xfrm>
          <a:prstGeom prst="rect">
            <a:avLst/>
          </a:prstGeom>
        </p:spPr>
      </p:pic>
      <p:pic>
        <p:nvPicPr>
          <p:cNvPr id="3" name="Immagine 2">
            <a:extLst>
              <a:ext uri="{FF2B5EF4-FFF2-40B4-BE49-F238E27FC236}">
                <a16:creationId xmlns:a16="http://schemas.microsoft.com/office/drawing/2014/main" id="{FF1B7697-4D34-6949-9777-E8C6068A0E3C}"/>
              </a:ext>
            </a:extLst>
          </p:cNvPr>
          <p:cNvPicPr>
            <a:picLocks noChangeAspect="1"/>
          </p:cNvPicPr>
          <p:nvPr/>
        </p:nvPicPr>
        <p:blipFill rotWithShape="1">
          <a:blip r:embed="rId3"/>
          <a:srcRect b="121"/>
          <a:stretch/>
        </p:blipFill>
        <p:spPr>
          <a:xfrm>
            <a:off x="5925125" y="2828233"/>
            <a:ext cx="5344237" cy="3159347"/>
          </a:xfrm>
          <a:prstGeom prst="rect">
            <a:avLst/>
          </a:prstGeom>
        </p:spPr>
      </p:pic>
      <p:sp>
        <p:nvSpPr>
          <p:cNvPr id="4" name="CasellaDiTesto 3">
            <a:extLst>
              <a:ext uri="{FF2B5EF4-FFF2-40B4-BE49-F238E27FC236}">
                <a16:creationId xmlns:a16="http://schemas.microsoft.com/office/drawing/2014/main" id="{A7C26F25-581E-124B-94F3-3DF6DFAA287B}"/>
              </a:ext>
            </a:extLst>
          </p:cNvPr>
          <p:cNvSpPr txBox="1"/>
          <p:nvPr/>
        </p:nvSpPr>
        <p:spPr>
          <a:xfrm>
            <a:off x="1300845" y="6519446"/>
            <a:ext cx="3630554" cy="307777"/>
          </a:xfrm>
          <a:prstGeom prst="rect">
            <a:avLst/>
          </a:prstGeom>
          <a:noFill/>
        </p:spPr>
        <p:txBody>
          <a:bodyPr rtlCol="0" wrap="square">
            <a:spAutoFit/>
          </a:bodyPr>
          <a:lstStyle/>
          <a:p>
            <a:r>
              <a:rPr dirty="0" err="1" lang="it-IT" sz="1400">
                <a:latin charset="0" panose="020B0502020202020204" pitchFamily="34" typeface="Century Gothic"/>
              </a:rPr>
              <a:t>Marks</a:t>
            </a:r>
            <a:r>
              <a:rPr dirty="0" lang="it-IT" sz="1400">
                <a:latin charset="0" panose="020B0502020202020204" pitchFamily="34" typeface="Century Gothic"/>
              </a:rPr>
              <a:t>' Basic </a:t>
            </a:r>
            <a:r>
              <a:rPr dirty="0" err="1" lang="it-IT" sz="1400">
                <a:latin charset="0" panose="020B0502020202020204" pitchFamily="34" typeface="Century Gothic"/>
              </a:rPr>
              <a:t>Medical</a:t>
            </a:r>
            <a:r>
              <a:rPr dirty="0" lang="it-IT" sz="1400">
                <a:latin charset="0" panose="020B0502020202020204" pitchFamily="34" typeface="Century Gothic"/>
              </a:rPr>
              <a:t> </a:t>
            </a:r>
            <a:r>
              <a:rPr dirty="0" err="1" lang="it-IT" sz="1400">
                <a:latin charset="0" panose="020B0502020202020204" pitchFamily="34" typeface="Century Gothic"/>
              </a:rPr>
              <a:t>Biochemistry</a:t>
            </a:r>
            <a:r>
              <a:rPr dirty="0" lang="it-IT" sz="1400">
                <a:latin charset="0" panose="020B0502020202020204" pitchFamily="34" typeface="Century Gothic"/>
              </a:rPr>
              <a:t> </a:t>
            </a:r>
          </a:p>
        </p:txBody>
      </p:sp>
      <p:sp>
        <p:nvSpPr>
          <p:cNvPr id="5" name="CasellaDiTesto 4">
            <a:extLst>
              <a:ext uri="{FF2B5EF4-FFF2-40B4-BE49-F238E27FC236}">
                <a16:creationId xmlns:a16="http://schemas.microsoft.com/office/drawing/2014/main" id="{669AC42D-09B8-1249-9F67-1140670F2DBF}"/>
              </a:ext>
            </a:extLst>
          </p:cNvPr>
          <p:cNvSpPr txBox="1"/>
          <p:nvPr/>
        </p:nvSpPr>
        <p:spPr>
          <a:xfrm>
            <a:off x="6998891" y="6523470"/>
            <a:ext cx="4532753" cy="307777"/>
          </a:xfrm>
          <a:prstGeom prst="rect">
            <a:avLst/>
          </a:prstGeom>
          <a:noFill/>
        </p:spPr>
        <p:txBody>
          <a:bodyPr rtlCol="0" wrap="square">
            <a:spAutoFit/>
          </a:bodyPr>
          <a:lstStyle/>
          <a:p>
            <a:r>
              <a:rPr dirty="0" err="1" lang="it-IT" sz="1400">
                <a:latin charset="0" panose="020B0502020202020204" pitchFamily="34" typeface="Century Gothic"/>
              </a:rPr>
              <a:t>Cahill</a:t>
            </a:r>
            <a:r>
              <a:rPr dirty="0" lang="it-IT" sz="1400">
                <a:latin charset="0" panose="020B0502020202020204" pitchFamily="34" typeface="Century Gothic"/>
              </a:rPr>
              <a:t> GF. </a:t>
            </a:r>
            <a:r>
              <a:rPr dirty="0" err="1" lang="it-IT" sz="1400">
                <a:latin charset="0" panose="020B0502020202020204" pitchFamily="34" typeface="Century Gothic"/>
              </a:rPr>
              <a:t>Annu</a:t>
            </a:r>
            <a:r>
              <a:rPr dirty="0" lang="it-IT" sz="1400">
                <a:latin charset="0" panose="020B0502020202020204" pitchFamily="34" typeface="Century Gothic"/>
              </a:rPr>
              <a:t> </a:t>
            </a:r>
            <a:r>
              <a:rPr dirty="0" err="1" lang="it-IT" sz="1400">
                <a:latin charset="0" panose="020B0502020202020204" pitchFamily="34" typeface="Century Gothic"/>
              </a:rPr>
              <a:t>Rev</a:t>
            </a:r>
            <a:r>
              <a:rPr dirty="0" lang="it-IT" sz="1400">
                <a:latin charset="0" panose="020B0502020202020204" pitchFamily="34" typeface="Century Gothic"/>
              </a:rPr>
              <a:t> </a:t>
            </a:r>
            <a:r>
              <a:rPr dirty="0" err="1" lang="it-IT" sz="1400">
                <a:latin charset="0" panose="020B0502020202020204" pitchFamily="34" typeface="Century Gothic"/>
              </a:rPr>
              <a:t>Nutr</a:t>
            </a:r>
            <a:r>
              <a:rPr dirty="0" lang="it-IT" sz="1400">
                <a:latin charset="0" panose="020B0502020202020204" pitchFamily="34" typeface="Century Gothic"/>
              </a:rPr>
              <a:t>. 2006;26:1-22</a:t>
            </a:r>
          </a:p>
        </p:txBody>
      </p:sp>
      <p:sp>
        <p:nvSpPr>
          <p:cNvPr id="6" name="Freccia giù 5">
            <a:extLst>
              <a:ext uri="{FF2B5EF4-FFF2-40B4-BE49-F238E27FC236}">
                <a16:creationId xmlns:a16="http://schemas.microsoft.com/office/drawing/2014/main" id="{53D0DD8C-8FA5-6348-A1CF-60AEE27828CA}"/>
              </a:ext>
            </a:extLst>
          </p:cNvPr>
          <p:cNvSpPr/>
          <p:nvPr/>
        </p:nvSpPr>
        <p:spPr>
          <a:xfrm>
            <a:off x="1753219" y="1380317"/>
            <a:ext cx="812800" cy="901700"/>
          </a:xfrm>
          <a:prstGeom prst="downArrow">
            <a:avLst/>
          </a:prstGeom>
        </p:spPr>
        <p:style>
          <a:lnRef idx="1">
            <a:schemeClr val="accent1"/>
          </a:lnRef>
          <a:fillRef idx="3">
            <a:schemeClr val="accent1"/>
          </a:fillRef>
          <a:effectRef idx="2">
            <a:schemeClr val="accent1"/>
          </a:effectRef>
          <a:fontRef idx="minor">
            <a:schemeClr val="lt1"/>
          </a:fontRef>
        </p:style>
        <p:txBody>
          <a:bodyPr anchor="ctr" rtlCol="0"/>
          <a:lstStyle/>
          <a:p>
            <a:pPr algn="ctr"/>
            <a:endParaRPr dirty="0" lang="it-IT">
              <a:latin charset="0" panose="020B0502020202020204" pitchFamily="34" typeface="Century Gothic"/>
            </a:endParaRPr>
          </a:p>
        </p:txBody>
      </p:sp>
      <p:sp>
        <p:nvSpPr>
          <p:cNvPr id="7" name="Freccia giù 6">
            <a:extLst>
              <a:ext uri="{FF2B5EF4-FFF2-40B4-BE49-F238E27FC236}">
                <a16:creationId xmlns:a16="http://schemas.microsoft.com/office/drawing/2014/main" id="{4AEEBADB-AB5E-324D-9089-038793F5A50A}"/>
              </a:ext>
            </a:extLst>
          </p:cNvPr>
          <p:cNvSpPr/>
          <p:nvPr/>
        </p:nvSpPr>
        <p:spPr>
          <a:xfrm>
            <a:off x="6052168" y="1144870"/>
            <a:ext cx="812800" cy="901700"/>
          </a:xfrm>
          <a:prstGeom prst="downArrow">
            <a:avLst/>
          </a:prstGeom>
        </p:spPr>
        <p:style>
          <a:lnRef idx="1">
            <a:schemeClr val="accent1"/>
          </a:lnRef>
          <a:fillRef idx="3">
            <a:schemeClr val="accent1"/>
          </a:fillRef>
          <a:effectRef idx="2">
            <a:schemeClr val="accent1"/>
          </a:effectRef>
          <a:fontRef idx="minor">
            <a:schemeClr val="lt1"/>
          </a:fontRef>
        </p:style>
        <p:txBody>
          <a:bodyPr anchor="ctr" rtlCol="0"/>
          <a:lstStyle/>
          <a:p>
            <a:pPr algn="ctr"/>
            <a:endParaRPr dirty="0" lang="it-IT">
              <a:latin charset="0" panose="020B0502020202020204" pitchFamily="34" typeface="Century Gothic"/>
            </a:endParaRPr>
          </a:p>
        </p:txBody>
      </p:sp>
      <p:sp>
        <p:nvSpPr>
          <p:cNvPr id="8" name="CasellaDiTesto 7">
            <a:extLst>
              <a:ext uri="{FF2B5EF4-FFF2-40B4-BE49-F238E27FC236}">
                <a16:creationId xmlns:a16="http://schemas.microsoft.com/office/drawing/2014/main" id="{B744C370-A8EB-F748-9FC4-594A505C454E}"/>
              </a:ext>
            </a:extLst>
          </p:cNvPr>
          <p:cNvSpPr txBox="1"/>
          <p:nvPr/>
        </p:nvSpPr>
        <p:spPr>
          <a:xfrm>
            <a:off x="2477118" y="1380317"/>
            <a:ext cx="1511300" cy="646331"/>
          </a:xfrm>
          <a:prstGeom prst="rect">
            <a:avLst/>
          </a:prstGeom>
          <a:noFill/>
        </p:spPr>
        <p:txBody>
          <a:bodyPr rtlCol="0" wrap="square">
            <a:spAutoFit/>
          </a:bodyPr>
          <a:lstStyle/>
          <a:p>
            <a:r>
              <a:rPr dirty="0" lang="it-IT">
                <a:latin charset="0" panose="020B0502020202020204" pitchFamily="34" typeface="Century Gothic"/>
              </a:rPr>
              <a:t>CHO from </a:t>
            </a:r>
          </a:p>
          <a:p>
            <a:r>
              <a:rPr dirty="0" err="1" lang="it-IT">
                <a:latin charset="0" panose="020B0502020202020204" pitchFamily="34" typeface="Century Gothic"/>
              </a:rPr>
              <a:t>food</a:t>
            </a:r>
            <a:r>
              <a:rPr dirty="0" lang="it-IT">
                <a:latin charset="0" panose="020B0502020202020204" pitchFamily="34" typeface="Century Gothic"/>
              </a:rPr>
              <a:t>/drink</a:t>
            </a:r>
          </a:p>
        </p:txBody>
      </p:sp>
      <p:sp>
        <p:nvSpPr>
          <p:cNvPr id="9" name="Freccia giù 8">
            <a:extLst>
              <a:ext uri="{FF2B5EF4-FFF2-40B4-BE49-F238E27FC236}">
                <a16:creationId xmlns:a16="http://schemas.microsoft.com/office/drawing/2014/main" id="{0F5772AB-ECD0-404E-9B3B-F5DFC6274503}"/>
              </a:ext>
            </a:extLst>
          </p:cNvPr>
          <p:cNvSpPr/>
          <p:nvPr/>
        </p:nvSpPr>
        <p:spPr>
          <a:xfrm rot="17921642">
            <a:off x="3027586" y="1888606"/>
            <a:ext cx="317500" cy="1066800"/>
          </a:xfrm>
          <a:prstGeom prst="downArrow">
            <a:avLst/>
          </a:prstGeom>
        </p:spPr>
        <p:style>
          <a:lnRef idx="1">
            <a:schemeClr val="accent1"/>
          </a:lnRef>
          <a:fillRef idx="3">
            <a:schemeClr val="accent1"/>
          </a:fillRef>
          <a:effectRef idx="2">
            <a:schemeClr val="accent1"/>
          </a:effectRef>
          <a:fontRef idx="minor">
            <a:schemeClr val="lt1"/>
          </a:fontRef>
        </p:style>
        <p:txBody>
          <a:bodyPr anchor="ctr" rtlCol="0"/>
          <a:lstStyle/>
          <a:p>
            <a:pPr algn="ctr"/>
            <a:endParaRPr dirty="0" lang="it-IT">
              <a:latin charset="0" panose="020B0502020202020204" pitchFamily="34" typeface="Century Gothic"/>
            </a:endParaRPr>
          </a:p>
        </p:txBody>
      </p:sp>
      <p:sp>
        <p:nvSpPr>
          <p:cNvPr id="10" name="CasellaDiTesto 9">
            <a:extLst>
              <a:ext uri="{FF2B5EF4-FFF2-40B4-BE49-F238E27FC236}">
                <a16:creationId xmlns:a16="http://schemas.microsoft.com/office/drawing/2014/main" id="{88D684D5-BDA9-9244-A8AE-36758F33A412}"/>
              </a:ext>
            </a:extLst>
          </p:cNvPr>
          <p:cNvSpPr txBox="1"/>
          <p:nvPr/>
        </p:nvSpPr>
        <p:spPr>
          <a:xfrm>
            <a:off x="4246786" y="2389452"/>
            <a:ext cx="1602414" cy="646331"/>
          </a:xfrm>
          <a:prstGeom prst="rect">
            <a:avLst/>
          </a:prstGeom>
          <a:noFill/>
        </p:spPr>
        <p:txBody>
          <a:bodyPr rtlCol="0" wrap="square">
            <a:spAutoFit/>
          </a:bodyPr>
          <a:lstStyle/>
          <a:p>
            <a:r>
              <a:rPr dirty="0" err="1" lang="it-IT">
                <a:latin charset="0" panose="020B0502020202020204" pitchFamily="34" typeface="Century Gothic"/>
              </a:rPr>
              <a:t>Glycogen</a:t>
            </a:r>
            <a:r>
              <a:rPr dirty="0" lang="it-IT">
                <a:latin charset="0" panose="020B0502020202020204" pitchFamily="34" typeface="Century Gothic"/>
              </a:rPr>
              <a:t> </a:t>
            </a:r>
          </a:p>
          <a:p>
            <a:r>
              <a:rPr dirty="0" err="1" lang="it-IT">
                <a:latin charset="0" panose="020B0502020202020204" pitchFamily="34" typeface="Century Gothic"/>
              </a:rPr>
              <a:t>storages</a:t>
            </a:r>
            <a:endParaRPr dirty="0" lang="it-IT">
              <a:latin charset="0" panose="020B0502020202020204" pitchFamily="34" typeface="Century Gothic"/>
            </a:endParaRPr>
          </a:p>
        </p:txBody>
      </p:sp>
      <p:sp>
        <p:nvSpPr>
          <p:cNvPr id="11" name="Freccia giù 10">
            <a:extLst>
              <a:ext uri="{FF2B5EF4-FFF2-40B4-BE49-F238E27FC236}">
                <a16:creationId xmlns:a16="http://schemas.microsoft.com/office/drawing/2014/main" id="{C37A2C83-288F-E948-805A-5822ECC0669F}"/>
              </a:ext>
            </a:extLst>
          </p:cNvPr>
          <p:cNvSpPr/>
          <p:nvPr/>
        </p:nvSpPr>
        <p:spPr>
          <a:xfrm rot="14149826">
            <a:off x="5362933" y="1493248"/>
            <a:ext cx="317500" cy="1066800"/>
          </a:xfrm>
          <a:prstGeom prst="downArrow">
            <a:avLst/>
          </a:prstGeom>
        </p:spPr>
        <p:style>
          <a:lnRef idx="1">
            <a:schemeClr val="accent1"/>
          </a:lnRef>
          <a:fillRef idx="3">
            <a:schemeClr val="accent1"/>
          </a:fillRef>
          <a:effectRef idx="2">
            <a:schemeClr val="accent1"/>
          </a:effectRef>
          <a:fontRef idx="minor">
            <a:schemeClr val="lt1"/>
          </a:fontRef>
        </p:style>
        <p:txBody>
          <a:bodyPr anchor="ctr" rtlCol="0"/>
          <a:lstStyle/>
          <a:p>
            <a:pPr algn="ctr"/>
            <a:endParaRPr dirty="0" lang="it-IT">
              <a:latin charset="0" panose="020B0502020202020204" pitchFamily="34" typeface="Century Gothic"/>
            </a:endParaRPr>
          </a:p>
        </p:txBody>
      </p:sp>
      <p:sp>
        <p:nvSpPr>
          <p:cNvPr id="12" name="CasellaDiTesto 11">
            <a:extLst>
              <a:ext uri="{FF2B5EF4-FFF2-40B4-BE49-F238E27FC236}">
                <a16:creationId xmlns:a16="http://schemas.microsoft.com/office/drawing/2014/main" id="{0F1B173C-06E5-734D-8540-BD9988F1B6DB}"/>
              </a:ext>
            </a:extLst>
          </p:cNvPr>
          <p:cNvSpPr txBox="1"/>
          <p:nvPr/>
        </p:nvSpPr>
        <p:spPr>
          <a:xfrm>
            <a:off x="6864968" y="1250924"/>
            <a:ext cx="1619250" cy="1200329"/>
          </a:xfrm>
          <a:prstGeom prst="rect">
            <a:avLst/>
          </a:prstGeom>
          <a:noFill/>
        </p:spPr>
        <p:txBody>
          <a:bodyPr rtlCol="0" wrap="square">
            <a:spAutoFit/>
          </a:bodyPr>
          <a:lstStyle/>
          <a:p>
            <a:r>
              <a:rPr dirty="0" err="1" lang="it-IT">
                <a:latin charset="0" panose="020B0502020202020204" pitchFamily="34" typeface="Century Gothic"/>
              </a:rPr>
              <a:t>Less</a:t>
            </a:r>
            <a:r>
              <a:rPr dirty="0" lang="it-IT">
                <a:latin charset="0" panose="020B0502020202020204" pitchFamily="34" typeface="Century Gothic"/>
              </a:rPr>
              <a:t> </a:t>
            </a:r>
            <a:r>
              <a:rPr dirty="0" err="1" lang="it-IT">
                <a:latin charset="0" panose="020B0502020202020204" pitchFamily="34" typeface="Century Gothic"/>
              </a:rPr>
              <a:t>glucose</a:t>
            </a:r>
            <a:r>
              <a:rPr dirty="0" lang="it-IT">
                <a:latin charset="0" panose="020B0502020202020204" pitchFamily="34" typeface="Century Gothic"/>
              </a:rPr>
              <a:t> for brain and </a:t>
            </a:r>
            <a:r>
              <a:rPr dirty="0" err="1" lang="it-IT">
                <a:latin charset="0" panose="020B0502020202020204" pitchFamily="34" typeface="Century Gothic"/>
              </a:rPr>
              <a:t>oxidative</a:t>
            </a:r>
            <a:r>
              <a:rPr dirty="0" lang="it-IT">
                <a:latin charset="0" panose="020B0502020202020204" pitchFamily="34" typeface="Century Gothic"/>
              </a:rPr>
              <a:t> </a:t>
            </a:r>
            <a:r>
              <a:rPr dirty="0" err="1" lang="it-IT">
                <a:latin charset="0" panose="020B0502020202020204" pitchFamily="34" typeface="Century Gothic"/>
              </a:rPr>
              <a:t>pathways</a:t>
            </a:r>
            <a:endParaRPr dirty="0" lang="it-IT">
              <a:latin charset="0" panose="020B0502020202020204" pitchFamily="34" typeface="Century Gothic"/>
            </a:endParaRPr>
          </a:p>
        </p:txBody>
      </p:sp>
      <p:sp>
        <p:nvSpPr>
          <p:cNvPr id="13" name="Freccia giù 12">
            <a:extLst>
              <a:ext uri="{FF2B5EF4-FFF2-40B4-BE49-F238E27FC236}">
                <a16:creationId xmlns:a16="http://schemas.microsoft.com/office/drawing/2014/main" id="{CA9B257E-20E8-A043-AE37-9E5E2708B552}"/>
              </a:ext>
            </a:extLst>
          </p:cNvPr>
          <p:cNvSpPr/>
          <p:nvPr/>
        </p:nvSpPr>
        <p:spPr>
          <a:xfrm>
            <a:off x="3506222" y="2389452"/>
            <a:ext cx="812800" cy="901700"/>
          </a:xfrm>
          <a:prstGeom prst="downArrow">
            <a:avLst/>
          </a:prstGeom>
        </p:spPr>
        <p:style>
          <a:lnRef idx="1">
            <a:schemeClr val="accent1"/>
          </a:lnRef>
          <a:fillRef idx="3">
            <a:schemeClr val="accent1"/>
          </a:fillRef>
          <a:effectRef idx="2">
            <a:schemeClr val="accent1"/>
          </a:effectRef>
          <a:fontRef idx="minor">
            <a:schemeClr val="lt1"/>
          </a:fontRef>
        </p:style>
        <p:txBody>
          <a:bodyPr anchor="ctr" rtlCol="0"/>
          <a:lstStyle/>
          <a:p>
            <a:pPr algn="ctr"/>
            <a:endParaRPr dirty="0" lang="it-IT">
              <a:latin charset="0" panose="020B0502020202020204" pitchFamily="34" typeface="Century Gothic"/>
            </a:endParaRPr>
          </a:p>
        </p:txBody>
      </p:sp>
      <p:sp>
        <p:nvSpPr>
          <p:cNvPr id="14" name="Freccia giù 13">
            <a:extLst>
              <a:ext uri="{FF2B5EF4-FFF2-40B4-BE49-F238E27FC236}">
                <a16:creationId xmlns:a16="http://schemas.microsoft.com/office/drawing/2014/main" id="{4D6D9B19-9AF1-264E-B86A-140234911C15}"/>
              </a:ext>
            </a:extLst>
          </p:cNvPr>
          <p:cNvSpPr/>
          <p:nvPr/>
        </p:nvSpPr>
        <p:spPr>
          <a:xfrm rot="16200000">
            <a:off x="8227045" y="1699623"/>
            <a:ext cx="317500" cy="654049"/>
          </a:xfrm>
          <a:prstGeom prst="downArrow">
            <a:avLst/>
          </a:prstGeom>
        </p:spPr>
        <p:style>
          <a:lnRef idx="1">
            <a:schemeClr val="accent1"/>
          </a:lnRef>
          <a:fillRef idx="3">
            <a:schemeClr val="accent1"/>
          </a:fillRef>
          <a:effectRef idx="2">
            <a:schemeClr val="accent1"/>
          </a:effectRef>
          <a:fontRef idx="minor">
            <a:schemeClr val="lt1"/>
          </a:fontRef>
        </p:style>
        <p:txBody>
          <a:bodyPr anchor="ctr" rtlCol="0"/>
          <a:lstStyle/>
          <a:p>
            <a:pPr algn="ctr"/>
            <a:endParaRPr dirty="0" lang="it-IT">
              <a:latin charset="0" panose="020B0502020202020204" pitchFamily="34" typeface="Century Gothic"/>
            </a:endParaRPr>
          </a:p>
        </p:txBody>
      </p:sp>
      <p:sp>
        <p:nvSpPr>
          <p:cNvPr id="15" name="Freccia giù 14">
            <a:extLst>
              <a:ext uri="{FF2B5EF4-FFF2-40B4-BE49-F238E27FC236}">
                <a16:creationId xmlns:a16="http://schemas.microsoft.com/office/drawing/2014/main" id="{77C40F3D-B0B0-1140-BF1E-172343D8F196}"/>
              </a:ext>
            </a:extLst>
          </p:cNvPr>
          <p:cNvSpPr/>
          <p:nvPr/>
        </p:nvSpPr>
        <p:spPr>
          <a:xfrm rot="10800000">
            <a:off x="8623922" y="1283698"/>
            <a:ext cx="812800" cy="901700"/>
          </a:xfrm>
          <a:prstGeom prst="downArrow">
            <a:avLst/>
          </a:prstGeom>
        </p:spPr>
        <p:style>
          <a:lnRef idx="1">
            <a:schemeClr val="accent1"/>
          </a:lnRef>
          <a:fillRef idx="3">
            <a:schemeClr val="accent1"/>
          </a:fillRef>
          <a:effectRef idx="2">
            <a:schemeClr val="accent1"/>
          </a:effectRef>
          <a:fontRef idx="minor">
            <a:schemeClr val="lt1"/>
          </a:fontRef>
        </p:style>
        <p:txBody>
          <a:bodyPr anchor="ctr" rtlCol="0"/>
          <a:lstStyle/>
          <a:p>
            <a:pPr algn="ctr"/>
            <a:endParaRPr dirty="0" lang="it-IT">
              <a:latin charset="0" panose="020B0502020202020204" pitchFamily="34" typeface="Century Gothic"/>
            </a:endParaRPr>
          </a:p>
        </p:txBody>
      </p:sp>
      <p:sp>
        <p:nvSpPr>
          <p:cNvPr id="16" name="CasellaDiTesto 15">
            <a:extLst>
              <a:ext uri="{FF2B5EF4-FFF2-40B4-BE49-F238E27FC236}">
                <a16:creationId xmlns:a16="http://schemas.microsoft.com/office/drawing/2014/main" id="{3535A074-0E2F-6046-BB71-8C7A2B47E428}"/>
              </a:ext>
            </a:extLst>
          </p:cNvPr>
          <p:cNvSpPr txBox="1"/>
          <p:nvPr/>
        </p:nvSpPr>
        <p:spPr>
          <a:xfrm>
            <a:off x="9265268" y="1789287"/>
            <a:ext cx="1619250" cy="646331"/>
          </a:xfrm>
          <a:prstGeom prst="rect">
            <a:avLst/>
          </a:prstGeom>
          <a:noFill/>
        </p:spPr>
        <p:txBody>
          <a:bodyPr rtlCol="0" wrap="square">
            <a:spAutoFit/>
          </a:bodyPr>
          <a:lstStyle/>
          <a:p>
            <a:r>
              <a:rPr dirty="0" lang="it-IT">
                <a:latin charset="0" panose="020B0502020202020204" pitchFamily="34" typeface="Century Gothic"/>
              </a:rPr>
              <a:t>FF </a:t>
            </a:r>
            <a:r>
              <a:rPr dirty="0" err="1" lang="it-IT">
                <a:latin charset="0" panose="020B0502020202020204" pitchFamily="34" typeface="Century Gothic"/>
              </a:rPr>
              <a:t>oxy</a:t>
            </a:r>
            <a:endParaRPr dirty="0" lang="it-IT">
              <a:latin charset="0" panose="020B0502020202020204" pitchFamily="34" typeface="Century Gothic"/>
            </a:endParaRPr>
          </a:p>
          <a:p>
            <a:r>
              <a:rPr dirty="0" lang="it-IT">
                <a:latin charset="0" panose="020B0502020202020204" pitchFamily="34" typeface="Century Gothic"/>
              </a:rPr>
              <a:t>[</a:t>
            </a:r>
            <a:r>
              <a:rPr dirty="0" err="1" lang="it-IT">
                <a:latin charset="0" panose="020B0502020202020204" pitchFamily="34" typeface="Century Gothic"/>
              </a:rPr>
              <a:t>KBs</a:t>
            </a:r>
            <a:r>
              <a:rPr dirty="0" lang="it-IT">
                <a:latin charset="0" panose="020B0502020202020204" pitchFamily="34" typeface="Century Gothic"/>
              </a:rPr>
              <a:t>]</a:t>
            </a:r>
          </a:p>
        </p:txBody>
      </p:sp>
      <p:sp>
        <p:nvSpPr>
          <p:cNvPr id="18" name="CasellaDiTesto 17">
            <a:extLst>
              <a:ext uri="{FF2B5EF4-FFF2-40B4-BE49-F238E27FC236}">
                <a16:creationId xmlns:a16="http://schemas.microsoft.com/office/drawing/2014/main" id="{22A7708C-331D-4749-A475-EFA8B102916A}"/>
              </a:ext>
            </a:extLst>
          </p:cNvPr>
          <p:cNvSpPr txBox="1"/>
          <p:nvPr/>
        </p:nvSpPr>
        <p:spPr>
          <a:xfrm>
            <a:off x="3661189" y="165253"/>
            <a:ext cx="8082792" cy="584775"/>
          </a:xfrm>
          <a:prstGeom prst="rect">
            <a:avLst/>
          </a:prstGeom>
          <a:noFill/>
        </p:spPr>
        <p:txBody>
          <a:bodyPr rtlCol="0" wrap="square">
            <a:spAutoFit/>
          </a:bodyPr>
          <a:lstStyle/>
          <a:p>
            <a:r>
              <a:rPr dirty="0" lang="it-IT" sz="3200">
                <a:solidFill>
                  <a:schemeClr val="bg1"/>
                </a:solidFill>
                <a:latin typeface="Century Gothic"/>
                <a:cs typeface="Century Gothic"/>
              </a:rPr>
              <a:t>FISIOLOGIA DELLA CHETOSI E DELLA KD</a:t>
            </a:r>
          </a:p>
        </p:txBody>
      </p:sp>
    </p:spTree>
    <p:extLst>
      <p:ext uri="{BB962C8B-B14F-4D97-AF65-F5344CB8AC3E}">
        <p14:creationId xmlns:p14="http://schemas.microsoft.com/office/powerpoint/2010/main" val="432046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CCCA9AE4-226E-F441-848C-13D87CCFC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72" y="1027458"/>
            <a:ext cx="7650892" cy="54127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Connettore 2 5">
            <a:extLst>
              <a:ext uri="{FF2B5EF4-FFF2-40B4-BE49-F238E27FC236}">
                <a16:creationId xmlns:a16="http://schemas.microsoft.com/office/drawing/2014/main" id="{09E18F4C-0DFC-1B41-BC66-14EB54AA0B2B}"/>
              </a:ext>
            </a:extLst>
          </p:cNvPr>
          <p:cNvCxnSpPr>
            <a:cxnSpLocks/>
          </p:cNvCxnSpPr>
          <p:nvPr/>
        </p:nvCxnSpPr>
        <p:spPr>
          <a:xfrm flipH="1">
            <a:off x="5794310" y="1251876"/>
            <a:ext cx="1925359" cy="88227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E8F02DAD-33D6-AA42-84F9-4C338A37877B}"/>
              </a:ext>
            </a:extLst>
          </p:cNvPr>
          <p:cNvSpPr txBox="1"/>
          <p:nvPr/>
        </p:nvSpPr>
        <p:spPr>
          <a:xfrm>
            <a:off x="7816476" y="1041381"/>
            <a:ext cx="296971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1400" dirty="0">
                <a:latin typeface="Century Gothic" panose="020B0502020202020204" pitchFamily="34" charset="0"/>
              </a:rPr>
              <a:t>Enzima limitante il processo</a:t>
            </a:r>
          </a:p>
        </p:txBody>
      </p:sp>
      <p:sp>
        <p:nvSpPr>
          <p:cNvPr id="8" name="CasellaDiTesto 7">
            <a:extLst>
              <a:ext uri="{FF2B5EF4-FFF2-40B4-BE49-F238E27FC236}">
                <a16:creationId xmlns:a16="http://schemas.microsoft.com/office/drawing/2014/main" id="{DFAFB893-1662-6C4C-B775-805A561117E2}"/>
              </a:ext>
            </a:extLst>
          </p:cNvPr>
          <p:cNvSpPr txBox="1"/>
          <p:nvPr/>
        </p:nvSpPr>
        <p:spPr>
          <a:xfrm>
            <a:off x="7640361" y="2795367"/>
            <a:ext cx="1651518" cy="461665"/>
          </a:xfrm>
          <a:prstGeom prst="rect">
            <a:avLst/>
          </a:prstGeom>
          <a:noFill/>
        </p:spPr>
        <p:txBody>
          <a:bodyPr wrap="square" rtlCol="0">
            <a:spAutoFit/>
          </a:bodyPr>
          <a:lstStyle/>
          <a:p>
            <a:r>
              <a:rPr lang="it-IT" sz="1200" dirty="0" err="1">
                <a:solidFill>
                  <a:srgbClr val="C50000"/>
                </a:solidFill>
                <a:latin typeface="Century Gothic" panose="020B0502020202020204" pitchFamily="34" charset="0"/>
                <a:cs typeface="Calibri" panose="020F0502020204030204" pitchFamily="34" charset="0"/>
              </a:rPr>
              <a:t>HMGCoA</a:t>
            </a:r>
            <a:r>
              <a:rPr lang="it-IT" sz="1200" dirty="0">
                <a:solidFill>
                  <a:srgbClr val="C50000"/>
                </a:solidFill>
                <a:latin typeface="Century Gothic" panose="020B0502020202020204" pitchFamily="34" charset="0"/>
                <a:cs typeface="Calibri" panose="020F0502020204030204" pitchFamily="34" charset="0"/>
              </a:rPr>
              <a:t> </a:t>
            </a:r>
            <a:r>
              <a:rPr lang="it-IT" sz="1200" dirty="0" err="1">
                <a:solidFill>
                  <a:srgbClr val="C50000"/>
                </a:solidFill>
                <a:latin typeface="Century Gothic" panose="020B0502020202020204" pitchFamily="34" charset="0"/>
                <a:cs typeface="Calibri" panose="020F0502020204030204" pitchFamily="34" charset="0"/>
              </a:rPr>
              <a:t>reductase</a:t>
            </a:r>
            <a:endParaRPr lang="it-IT" sz="1200" dirty="0">
              <a:solidFill>
                <a:srgbClr val="C50000"/>
              </a:solidFill>
              <a:latin typeface="Century Gothic" panose="020B0502020202020204" pitchFamily="34" charset="0"/>
              <a:cs typeface="Calibri" panose="020F0502020204030204" pitchFamily="34" charset="0"/>
            </a:endParaRPr>
          </a:p>
        </p:txBody>
      </p:sp>
      <p:cxnSp>
        <p:nvCxnSpPr>
          <p:cNvPr id="10" name="Connettore 2 9">
            <a:extLst>
              <a:ext uri="{FF2B5EF4-FFF2-40B4-BE49-F238E27FC236}">
                <a16:creationId xmlns:a16="http://schemas.microsoft.com/office/drawing/2014/main" id="{66E35930-3F17-9044-9A20-2C02AAB157CF}"/>
              </a:ext>
            </a:extLst>
          </p:cNvPr>
          <p:cNvCxnSpPr/>
          <p:nvPr/>
        </p:nvCxnSpPr>
        <p:spPr>
          <a:xfrm>
            <a:off x="6996547" y="3053704"/>
            <a:ext cx="2416629" cy="0"/>
          </a:xfrm>
          <a:prstGeom prst="straightConnector1">
            <a:avLst/>
          </a:prstGeom>
          <a:ln>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40" name="Figura a mano libera 39">
            <a:extLst>
              <a:ext uri="{FF2B5EF4-FFF2-40B4-BE49-F238E27FC236}">
                <a16:creationId xmlns:a16="http://schemas.microsoft.com/office/drawing/2014/main" id="{FB9B26B0-C626-B845-88F6-756900ECF077}"/>
              </a:ext>
            </a:extLst>
          </p:cNvPr>
          <p:cNvSpPr/>
          <p:nvPr/>
        </p:nvSpPr>
        <p:spPr>
          <a:xfrm>
            <a:off x="8242185" y="2577821"/>
            <a:ext cx="765287" cy="690465"/>
          </a:xfrm>
          <a:custGeom>
            <a:avLst/>
            <a:gdLst>
              <a:gd name="connsiteX0" fmla="*/ 709304 w 765287"/>
              <a:gd name="connsiteY0" fmla="*/ 0 h 690465"/>
              <a:gd name="connsiteX1" fmla="*/ 177 w 765287"/>
              <a:gd name="connsiteY1" fmla="*/ 457200 h 690465"/>
              <a:gd name="connsiteX2" fmla="*/ 765287 w 765287"/>
              <a:gd name="connsiteY2" fmla="*/ 690465 h 690465"/>
            </a:gdLst>
            <a:ahLst/>
            <a:cxnLst>
              <a:cxn ang="0">
                <a:pos x="connsiteX0" y="connsiteY0"/>
              </a:cxn>
              <a:cxn ang="0">
                <a:pos x="connsiteX1" y="connsiteY1"/>
              </a:cxn>
              <a:cxn ang="0">
                <a:pos x="connsiteX2" y="connsiteY2"/>
              </a:cxn>
            </a:cxnLst>
            <a:rect l="l" t="t" r="r" b="b"/>
            <a:pathLst>
              <a:path w="765287" h="690465">
                <a:moveTo>
                  <a:pt x="709304" y="0"/>
                </a:moveTo>
                <a:cubicBezTo>
                  <a:pt x="350075" y="171061"/>
                  <a:pt x="-9153" y="342123"/>
                  <a:pt x="177" y="457200"/>
                </a:cubicBezTo>
                <a:cubicBezTo>
                  <a:pt x="9507" y="572277"/>
                  <a:pt x="387397" y="631371"/>
                  <a:pt x="765287" y="69046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Century Gothic" panose="020B0502020202020204" pitchFamily="34" charset="0"/>
            </a:endParaRPr>
          </a:p>
        </p:txBody>
      </p:sp>
      <p:sp>
        <p:nvSpPr>
          <p:cNvPr id="41" name="CasellaDiTesto 40">
            <a:extLst>
              <a:ext uri="{FF2B5EF4-FFF2-40B4-BE49-F238E27FC236}">
                <a16:creationId xmlns:a16="http://schemas.microsoft.com/office/drawing/2014/main" id="{404A7785-BD1B-2046-9342-2197A7F9C262}"/>
              </a:ext>
            </a:extLst>
          </p:cNvPr>
          <p:cNvSpPr txBox="1"/>
          <p:nvPr/>
        </p:nvSpPr>
        <p:spPr>
          <a:xfrm>
            <a:off x="9086606" y="2392681"/>
            <a:ext cx="858416" cy="261610"/>
          </a:xfrm>
          <a:prstGeom prst="rect">
            <a:avLst/>
          </a:prstGeom>
          <a:noFill/>
        </p:spPr>
        <p:txBody>
          <a:bodyPr wrap="square" rtlCol="0">
            <a:spAutoFit/>
          </a:bodyPr>
          <a:lstStyle/>
          <a:p>
            <a:r>
              <a:rPr lang="it-IT" sz="1100" dirty="0">
                <a:latin typeface="Century Gothic" panose="020B0502020202020204" pitchFamily="34" charset="0"/>
              </a:rPr>
              <a:t>2 NADPH</a:t>
            </a:r>
          </a:p>
        </p:txBody>
      </p:sp>
      <p:sp>
        <p:nvSpPr>
          <p:cNvPr id="42" name="CasellaDiTesto 41">
            <a:extLst>
              <a:ext uri="{FF2B5EF4-FFF2-40B4-BE49-F238E27FC236}">
                <a16:creationId xmlns:a16="http://schemas.microsoft.com/office/drawing/2014/main" id="{713DFDE7-3880-8144-956D-CBBDD2E1FBE6}"/>
              </a:ext>
            </a:extLst>
          </p:cNvPr>
          <p:cNvSpPr txBox="1"/>
          <p:nvPr/>
        </p:nvSpPr>
        <p:spPr>
          <a:xfrm>
            <a:off x="9049460" y="3216904"/>
            <a:ext cx="1651518" cy="261610"/>
          </a:xfrm>
          <a:prstGeom prst="rect">
            <a:avLst/>
          </a:prstGeom>
          <a:noFill/>
        </p:spPr>
        <p:txBody>
          <a:bodyPr wrap="square" rtlCol="0">
            <a:spAutoFit/>
          </a:bodyPr>
          <a:lstStyle/>
          <a:p>
            <a:r>
              <a:rPr lang="it-IT" sz="1100" dirty="0">
                <a:latin typeface="Century Gothic" panose="020B0502020202020204" pitchFamily="34" charset="0"/>
              </a:rPr>
              <a:t>2 NADP</a:t>
            </a:r>
            <a:r>
              <a:rPr lang="it-IT" sz="1100" baseline="30000" dirty="0">
                <a:latin typeface="Century Gothic" panose="020B0502020202020204" pitchFamily="34" charset="0"/>
              </a:rPr>
              <a:t>+</a:t>
            </a:r>
            <a:r>
              <a:rPr lang="it-IT" sz="1100" dirty="0">
                <a:latin typeface="Century Gothic" panose="020B0502020202020204" pitchFamily="34" charset="0"/>
              </a:rPr>
              <a:t> + </a:t>
            </a:r>
            <a:r>
              <a:rPr lang="it-IT" sz="1100" dirty="0" err="1">
                <a:latin typeface="Century Gothic" panose="020B0502020202020204" pitchFamily="34" charset="0"/>
              </a:rPr>
              <a:t>CoA</a:t>
            </a:r>
            <a:r>
              <a:rPr lang="it-IT" sz="1100" dirty="0">
                <a:latin typeface="Century Gothic" panose="020B0502020202020204" pitchFamily="34" charset="0"/>
              </a:rPr>
              <a:t>-SH</a:t>
            </a:r>
          </a:p>
        </p:txBody>
      </p:sp>
      <p:cxnSp>
        <p:nvCxnSpPr>
          <p:cNvPr id="44" name="Connettore 2 43">
            <a:extLst>
              <a:ext uri="{FF2B5EF4-FFF2-40B4-BE49-F238E27FC236}">
                <a16:creationId xmlns:a16="http://schemas.microsoft.com/office/drawing/2014/main" id="{5F90E8E3-2C6A-7E43-B828-BE48F32C75BF}"/>
              </a:ext>
            </a:extLst>
          </p:cNvPr>
          <p:cNvCxnSpPr>
            <a:cxnSpLocks/>
          </p:cNvCxnSpPr>
          <p:nvPr/>
        </p:nvCxnSpPr>
        <p:spPr>
          <a:xfrm>
            <a:off x="7761658" y="3195172"/>
            <a:ext cx="1027779" cy="10891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CasellaDiTesto 44">
            <a:extLst>
              <a:ext uri="{FF2B5EF4-FFF2-40B4-BE49-F238E27FC236}">
                <a16:creationId xmlns:a16="http://schemas.microsoft.com/office/drawing/2014/main" id="{AF6BD3B7-DE4B-4645-A839-E2F4EEEFBEBF}"/>
              </a:ext>
            </a:extLst>
          </p:cNvPr>
          <p:cNvSpPr txBox="1"/>
          <p:nvPr/>
        </p:nvSpPr>
        <p:spPr>
          <a:xfrm>
            <a:off x="8430814" y="4237534"/>
            <a:ext cx="1651518" cy="369332"/>
          </a:xfrm>
          <a:prstGeom prst="rect">
            <a:avLst/>
          </a:prstGeom>
          <a:noFill/>
        </p:spPr>
        <p:txBody>
          <a:bodyPr wrap="square" rtlCol="0">
            <a:spAutoFit/>
          </a:bodyPr>
          <a:lstStyle/>
          <a:p>
            <a:r>
              <a:rPr lang="it-IT" dirty="0" err="1">
                <a:latin typeface="Century Gothic" panose="020B0502020202020204" pitchFamily="34" charset="0"/>
              </a:rPr>
              <a:t>mevalonato</a:t>
            </a:r>
            <a:endParaRPr lang="it-IT" dirty="0">
              <a:latin typeface="Century Gothic" panose="020B0502020202020204" pitchFamily="34" charset="0"/>
            </a:endParaRPr>
          </a:p>
        </p:txBody>
      </p:sp>
      <p:cxnSp>
        <p:nvCxnSpPr>
          <p:cNvPr id="46" name="Connettore 2 45">
            <a:extLst>
              <a:ext uri="{FF2B5EF4-FFF2-40B4-BE49-F238E27FC236}">
                <a16:creationId xmlns:a16="http://schemas.microsoft.com/office/drawing/2014/main" id="{FFAA6831-7D23-D542-8EEB-34D1DC124AF6}"/>
              </a:ext>
            </a:extLst>
          </p:cNvPr>
          <p:cNvCxnSpPr>
            <a:cxnSpLocks/>
          </p:cNvCxnSpPr>
          <p:nvPr/>
        </p:nvCxnSpPr>
        <p:spPr>
          <a:xfrm>
            <a:off x="9139335" y="4606866"/>
            <a:ext cx="0" cy="4399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CasellaDiTesto 49">
            <a:extLst>
              <a:ext uri="{FF2B5EF4-FFF2-40B4-BE49-F238E27FC236}">
                <a16:creationId xmlns:a16="http://schemas.microsoft.com/office/drawing/2014/main" id="{3D65F8B4-4B9E-874A-A63D-F93089D3A782}"/>
              </a:ext>
            </a:extLst>
          </p:cNvPr>
          <p:cNvSpPr txBox="1"/>
          <p:nvPr/>
        </p:nvSpPr>
        <p:spPr>
          <a:xfrm>
            <a:off x="8576850" y="4996554"/>
            <a:ext cx="1224958" cy="369332"/>
          </a:xfrm>
          <a:prstGeom prst="rect">
            <a:avLst/>
          </a:prstGeom>
          <a:noFill/>
        </p:spPr>
        <p:txBody>
          <a:bodyPr wrap="square" rtlCol="0">
            <a:spAutoFit/>
          </a:bodyPr>
          <a:lstStyle/>
          <a:p>
            <a:r>
              <a:rPr lang="it-IT" dirty="0" err="1">
                <a:latin typeface="Century Gothic" panose="020B0502020202020204" pitchFamily="34" charset="0"/>
              </a:rPr>
              <a:t>squalene</a:t>
            </a:r>
            <a:endParaRPr lang="it-IT" dirty="0">
              <a:latin typeface="Century Gothic" panose="020B0502020202020204" pitchFamily="34" charset="0"/>
            </a:endParaRPr>
          </a:p>
        </p:txBody>
      </p:sp>
      <p:cxnSp>
        <p:nvCxnSpPr>
          <p:cNvPr id="51" name="Connettore 2 50">
            <a:extLst>
              <a:ext uri="{FF2B5EF4-FFF2-40B4-BE49-F238E27FC236}">
                <a16:creationId xmlns:a16="http://schemas.microsoft.com/office/drawing/2014/main" id="{B4D12DEC-B67B-5847-BDEF-E5524EE61A7D}"/>
              </a:ext>
            </a:extLst>
          </p:cNvPr>
          <p:cNvCxnSpPr>
            <a:cxnSpLocks/>
          </p:cNvCxnSpPr>
          <p:nvPr/>
        </p:nvCxnSpPr>
        <p:spPr>
          <a:xfrm>
            <a:off x="9128449" y="5365886"/>
            <a:ext cx="0" cy="4399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CasellaDiTesto 52">
            <a:extLst>
              <a:ext uri="{FF2B5EF4-FFF2-40B4-BE49-F238E27FC236}">
                <a16:creationId xmlns:a16="http://schemas.microsoft.com/office/drawing/2014/main" id="{A4C30938-74A7-E54A-8F26-B24F74EB0C2F}"/>
              </a:ext>
            </a:extLst>
          </p:cNvPr>
          <p:cNvSpPr txBox="1"/>
          <p:nvPr/>
        </p:nvSpPr>
        <p:spPr>
          <a:xfrm>
            <a:off x="8440144" y="5805588"/>
            <a:ext cx="1574856" cy="369332"/>
          </a:xfrm>
          <a:prstGeom prst="rect">
            <a:avLst/>
          </a:prstGeom>
          <a:noFill/>
        </p:spPr>
        <p:txBody>
          <a:bodyPr wrap="square" rtlCol="0">
            <a:spAutoFit/>
          </a:bodyPr>
          <a:lstStyle/>
          <a:p>
            <a:r>
              <a:rPr lang="it-IT" dirty="0">
                <a:latin typeface="Century Gothic" panose="020B0502020202020204" pitchFamily="34" charset="0"/>
              </a:rPr>
              <a:t>colesterolo</a:t>
            </a:r>
          </a:p>
        </p:txBody>
      </p:sp>
      <p:sp>
        <p:nvSpPr>
          <p:cNvPr id="54" name="Ovale 53">
            <a:extLst>
              <a:ext uri="{FF2B5EF4-FFF2-40B4-BE49-F238E27FC236}">
                <a16:creationId xmlns:a16="http://schemas.microsoft.com/office/drawing/2014/main" id="{CB0019D3-EEE5-DD43-87A2-B3841E8AB48C}"/>
              </a:ext>
            </a:extLst>
          </p:cNvPr>
          <p:cNvSpPr/>
          <p:nvPr/>
        </p:nvSpPr>
        <p:spPr>
          <a:xfrm>
            <a:off x="7775742" y="1421531"/>
            <a:ext cx="1651518" cy="4270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latin typeface="Century Gothic" panose="020B0502020202020204" pitchFamily="34" charset="0"/>
              </a:rPr>
              <a:t>INSULIN</a:t>
            </a:r>
          </a:p>
        </p:txBody>
      </p:sp>
      <p:cxnSp>
        <p:nvCxnSpPr>
          <p:cNvPr id="55" name="Connettore 2 54">
            <a:extLst>
              <a:ext uri="{FF2B5EF4-FFF2-40B4-BE49-F238E27FC236}">
                <a16:creationId xmlns:a16="http://schemas.microsoft.com/office/drawing/2014/main" id="{8B6C7E5B-9BDA-4543-96A9-9130BCF50C0B}"/>
              </a:ext>
            </a:extLst>
          </p:cNvPr>
          <p:cNvCxnSpPr>
            <a:cxnSpLocks/>
          </p:cNvCxnSpPr>
          <p:nvPr/>
        </p:nvCxnSpPr>
        <p:spPr>
          <a:xfrm flipH="1">
            <a:off x="7984140" y="1870277"/>
            <a:ext cx="479116" cy="947529"/>
          </a:xfrm>
          <a:prstGeom prst="straightConnector1">
            <a:avLst/>
          </a:prstGeom>
          <a:ln w="38100">
            <a:solidFill>
              <a:schemeClr val="accent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2" name="Ovale 61">
            <a:extLst>
              <a:ext uri="{FF2B5EF4-FFF2-40B4-BE49-F238E27FC236}">
                <a16:creationId xmlns:a16="http://schemas.microsoft.com/office/drawing/2014/main" id="{4C290F35-4295-1843-BFFF-829E543910FE}"/>
              </a:ext>
            </a:extLst>
          </p:cNvPr>
          <p:cNvSpPr/>
          <p:nvPr/>
        </p:nvSpPr>
        <p:spPr>
          <a:xfrm>
            <a:off x="7618836" y="2474356"/>
            <a:ext cx="365304" cy="27699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it-IT" dirty="0">
                <a:latin typeface="Century Gothic" panose="020B0502020202020204" pitchFamily="34" charset="0"/>
              </a:rPr>
              <a:t>+</a:t>
            </a:r>
          </a:p>
        </p:txBody>
      </p:sp>
      <p:sp>
        <p:nvSpPr>
          <p:cNvPr id="64" name="Ovale 63">
            <a:extLst>
              <a:ext uri="{FF2B5EF4-FFF2-40B4-BE49-F238E27FC236}">
                <a16:creationId xmlns:a16="http://schemas.microsoft.com/office/drawing/2014/main" id="{5CE5A549-DCB6-B244-9145-0345E8C6DC50}"/>
              </a:ext>
            </a:extLst>
          </p:cNvPr>
          <p:cNvSpPr/>
          <p:nvPr/>
        </p:nvSpPr>
        <p:spPr>
          <a:xfrm>
            <a:off x="9777810" y="1387906"/>
            <a:ext cx="1651518" cy="42702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latin typeface="Century Gothic" panose="020B0502020202020204" pitchFamily="34" charset="0"/>
              </a:rPr>
              <a:t>SREBP</a:t>
            </a:r>
          </a:p>
        </p:txBody>
      </p:sp>
      <p:sp>
        <p:nvSpPr>
          <p:cNvPr id="66" name="Ovale 65">
            <a:extLst>
              <a:ext uri="{FF2B5EF4-FFF2-40B4-BE49-F238E27FC236}">
                <a16:creationId xmlns:a16="http://schemas.microsoft.com/office/drawing/2014/main" id="{6D1AC673-7274-0F43-848B-571781828B67}"/>
              </a:ext>
            </a:extLst>
          </p:cNvPr>
          <p:cNvSpPr/>
          <p:nvPr/>
        </p:nvSpPr>
        <p:spPr>
          <a:xfrm>
            <a:off x="8359738" y="2267579"/>
            <a:ext cx="365304" cy="27699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it-IT" dirty="0">
                <a:latin typeface="Century Gothic" panose="020B0502020202020204" pitchFamily="34" charset="0"/>
              </a:rPr>
              <a:t>-</a:t>
            </a:r>
          </a:p>
        </p:txBody>
      </p:sp>
      <p:grpSp>
        <p:nvGrpSpPr>
          <p:cNvPr id="74" name="Gruppo 73">
            <a:extLst>
              <a:ext uri="{FF2B5EF4-FFF2-40B4-BE49-F238E27FC236}">
                <a16:creationId xmlns:a16="http://schemas.microsoft.com/office/drawing/2014/main" id="{8C1BD60C-4973-914F-8747-2ABC88BBBF74}"/>
              </a:ext>
            </a:extLst>
          </p:cNvPr>
          <p:cNvGrpSpPr/>
          <p:nvPr/>
        </p:nvGrpSpPr>
        <p:grpSpPr>
          <a:xfrm>
            <a:off x="8296401" y="1859058"/>
            <a:ext cx="2114539" cy="921050"/>
            <a:chOff x="8296401" y="1726856"/>
            <a:chExt cx="2114539" cy="921050"/>
          </a:xfrm>
        </p:grpSpPr>
        <p:cxnSp>
          <p:nvCxnSpPr>
            <p:cNvPr id="65" name="Connettore 2 64">
              <a:extLst>
                <a:ext uri="{FF2B5EF4-FFF2-40B4-BE49-F238E27FC236}">
                  <a16:creationId xmlns:a16="http://schemas.microsoft.com/office/drawing/2014/main" id="{C72E518A-4562-F14F-A07E-7B46DAF26786}"/>
                </a:ext>
              </a:extLst>
            </p:cNvPr>
            <p:cNvCxnSpPr>
              <a:cxnSpLocks/>
            </p:cNvCxnSpPr>
            <p:nvPr/>
          </p:nvCxnSpPr>
          <p:spPr>
            <a:xfrm flipH="1">
              <a:off x="8388719" y="1726856"/>
              <a:ext cx="2022221" cy="836986"/>
            </a:xfrm>
            <a:prstGeom prst="straightConnector1">
              <a:avLst/>
            </a:prstGeom>
            <a:ln w="3810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8" name="Connettore 2 67">
              <a:extLst>
                <a:ext uri="{FF2B5EF4-FFF2-40B4-BE49-F238E27FC236}">
                  <a16:creationId xmlns:a16="http://schemas.microsoft.com/office/drawing/2014/main" id="{116E36E6-63F5-5A42-9ECC-9EEDC571A54C}"/>
                </a:ext>
              </a:extLst>
            </p:cNvPr>
            <p:cNvCxnSpPr>
              <a:cxnSpLocks/>
            </p:cNvCxnSpPr>
            <p:nvPr/>
          </p:nvCxnSpPr>
          <p:spPr>
            <a:xfrm flipH="1" flipV="1">
              <a:off x="8296401" y="2478929"/>
              <a:ext cx="143744" cy="168977"/>
            </a:xfrm>
            <a:prstGeom prst="straightConnector1">
              <a:avLst/>
            </a:prstGeom>
            <a:ln w="38100">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cxnSp>
      </p:grpSp>
      <p:sp>
        <p:nvSpPr>
          <p:cNvPr id="25" name="CasellaDiTesto 24">
            <a:extLst>
              <a:ext uri="{FF2B5EF4-FFF2-40B4-BE49-F238E27FC236}">
                <a16:creationId xmlns:a16="http://schemas.microsoft.com/office/drawing/2014/main" id="{4295F400-71C2-ED4A-A03F-1E4C21B14CC1}"/>
              </a:ext>
            </a:extLst>
          </p:cNvPr>
          <p:cNvSpPr txBox="1"/>
          <p:nvPr/>
        </p:nvSpPr>
        <p:spPr>
          <a:xfrm>
            <a:off x="3661189" y="165253"/>
            <a:ext cx="8082792" cy="584775"/>
          </a:xfrm>
          <a:prstGeom prst="rect">
            <a:avLst/>
          </a:prstGeom>
          <a:noFill/>
        </p:spPr>
        <p:txBody>
          <a:bodyPr wrap="square" rtlCol="0">
            <a:spAutoFit/>
          </a:bodyPr>
          <a:lstStyle/>
          <a:p>
            <a:r>
              <a:rPr lang="it-IT" sz="3200" dirty="0">
                <a:solidFill>
                  <a:schemeClr val="bg1"/>
                </a:solidFill>
                <a:latin typeface="Century Gothic"/>
                <a:cs typeface="Century Gothic"/>
              </a:rPr>
              <a:t>FISIOLOGIA DELLA CHETOSI E DELLA KD</a:t>
            </a:r>
          </a:p>
        </p:txBody>
      </p:sp>
    </p:spTree>
    <p:extLst>
      <p:ext uri="{BB962C8B-B14F-4D97-AF65-F5344CB8AC3E}">
        <p14:creationId xmlns:p14="http://schemas.microsoft.com/office/powerpoint/2010/main" val="1943299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8A03547-A116-D94C-8FDF-100C3477F69C}"/>
              </a:ext>
            </a:extLst>
          </p:cNvPr>
          <p:cNvPicPr>
            <a:picLocks noChangeAspect="1"/>
          </p:cNvPicPr>
          <p:nvPr/>
        </p:nvPicPr>
        <p:blipFill rotWithShape="1">
          <a:blip r:embed="rId2"/>
          <a:srcRect t="48399"/>
          <a:stretch/>
        </p:blipFill>
        <p:spPr>
          <a:xfrm>
            <a:off x="1098201" y="2340101"/>
            <a:ext cx="9170263" cy="2730365"/>
          </a:xfrm>
          <a:prstGeom prst="rect">
            <a:avLst/>
          </a:prstGeom>
        </p:spPr>
        <p:style>
          <a:lnRef idx="2">
            <a:schemeClr val="dk1"/>
          </a:lnRef>
          <a:fillRef idx="1">
            <a:schemeClr val="lt1"/>
          </a:fillRef>
          <a:effectRef idx="0">
            <a:schemeClr val="dk1"/>
          </a:effectRef>
          <a:fontRef idx="minor">
            <a:schemeClr val="dk1"/>
          </a:fontRef>
        </p:style>
      </p:pic>
      <p:sp>
        <p:nvSpPr>
          <p:cNvPr id="3" name="CasellaDiTesto 2">
            <a:extLst>
              <a:ext uri="{FF2B5EF4-FFF2-40B4-BE49-F238E27FC236}">
                <a16:creationId xmlns:a16="http://schemas.microsoft.com/office/drawing/2014/main" id="{93941C05-3D61-6944-A5BD-A5ABBB073539}"/>
              </a:ext>
            </a:extLst>
          </p:cNvPr>
          <p:cNvSpPr txBox="1"/>
          <p:nvPr/>
        </p:nvSpPr>
        <p:spPr>
          <a:xfrm>
            <a:off x="3307233" y="1353815"/>
            <a:ext cx="4610100" cy="461665"/>
          </a:xfrm>
          <a:prstGeom prst="rect">
            <a:avLst/>
          </a:prstGeom>
          <a:noFill/>
        </p:spPr>
        <p:txBody>
          <a:bodyPr wrap="square" rtlCol="0">
            <a:spAutoFit/>
          </a:bodyPr>
          <a:lstStyle/>
          <a:p>
            <a:pPr algn="ctr"/>
            <a:r>
              <a:rPr lang="it-IT" sz="2400" dirty="0">
                <a:latin typeface="Century Gothic" panose="020B0502020202020204" pitchFamily="34" charset="0"/>
              </a:rPr>
              <a:t>CORPI CHETONICI</a:t>
            </a:r>
          </a:p>
        </p:txBody>
      </p:sp>
      <p:sp>
        <p:nvSpPr>
          <p:cNvPr id="4" name="CasellaDiTesto 3">
            <a:extLst>
              <a:ext uri="{FF2B5EF4-FFF2-40B4-BE49-F238E27FC236}">
                <a16:creationId xmlns:a16="http://schemas.microsoft.com/office/drawing/2014/main" id="{3564CD2A-970D-EB49-801C-D32A2B613B71}"/>
              </a:ext>
            </a:extLst>
          </p:cNvPr>
          <p:cNvSpPr txBox="1"/>
          <p:nvPr/>
        </p:nvSpPr>
        <p:spPr>
          <a:xfrm>
            <a:off x="5612283" y="5536464"/>
            <a:ext cx="5607652" cy="338554"/>
          </a:xfrm>
          <a:prstGeom prst="rect">
            <a:avLst/>
          </a:prstGeom>
          <a:noFill/>
        </p:spPr>
        <p:txBody>
          <a:bodyPr wrap="square" rtlCol="0">
            <a:spAutoFit/>
          </a:bodyPr>
          <a:lstStyle/>
          <a:p>
            <a:r>
              <a:rPr lang="it-IT" sz="1600" dirty="0">
                <a:latin typeface="Century Gothic" panose="020B0502020202020204" pitchFamily="34" charset="0"/>
              </a:rPr>
              <a:t>Paoli et al. </a:t>
            </a:r>
            <a:r>
              <a:rPr lang="it-IT" sz="1600" dirty="0" err="1">
                <a:latin typeface="Century Gothic" panose="020B0502020202020204" pitchFamily="34" charset="0"/>
              </a:rPr>
              <a:t>Eur</a:t>
            </a:r>
            <a:r>
              <a:rPr lang="it-IT" sz="1600" dirty="0">
                <a:latin typeface="Century Gothic" panose="020B0502020202020204" pitchFamily="34" charset="0"/>
              </a:rPr>
              <a:t> </a:t>
            </a:r>
            <a:r>
              <a:rPr lang="it-IT" sz="1600" dirty="0" err="1">
                <a:latin typeface="Century Gothic" panose="020B0502020202020204" pitchFamily="34" charset="0"/>
              </a:rPr>
              <a:t>J</a:t>
            </a:r>
            <a:r>
              <a:rPr lang="it-IT" sz="1600" dirty="0">
                <a:latin typeface="Century Gothic" panose="020B0502020202020204" pitchFamily="34" charset="0"/>
              </a:rPr>
              <a:t> </a:t>
            </a:r>
            <a:r>
              <a:rPr lang="it-IT" sz="1600" dirty="0" err="1">
                <a:latin typeface="Century Gothic" panose="020B0502020202020204" pitchFamily="34" charset="0"/>
              </a:rPr>
              <a:t>Clin</a:t>
            </a:r>
            <a:r>
              <a:rPr lang="it-IT" sz="1600" dirty="0">
                <a:latin typeface="Century Gothic" panose="020B0502020202020204" pitchFamily="34" charset="0"/>
              </a:rPr>
              <a:t> </a:t>
            </a:r>
            <a:r>
              <a:rPr lang="it-IT" sz="1600" dirty="0" err="1">
                <a:latin typeface="Century Gothic" panose="020B0502020202020204" pitchFamily="34" charset="0"/>
              </a:rPr>
              <a:t>Nutr</a:t>
            </a:r>
            <a:r>
              <a:rPr lang="it-IT" sz="1600" dirty="0">
                <a:latin typeface="Century Gothic" panose="020B0502020202020204" pitchFamily="34" charset="0"/>
              </a:rPr>
              <a:t>. 2013 Aug;67(8):789-96.</a:t>
            </a:r>
            <a:endParaRPr lang="it-IT" sz="1400" dirty="0">
              <a:latin typeface="Century Gothic" panose="020B0502020202020204" pitchFamily="34" charset="0"/>
            </a:endParaRPr>
          </a:p>
        </p:txBody>
      </p:sp>
      <p:sp>
        <p:nvSpPr>
          <p:cNvPr id="7" name="CasellaDiTesto 6">
            <a:extLst>
              <a:ext uri="{FF2B5EF4-FFF2-40B4-BE49-F238E27FC236}">
                <a16:creationId xmlns:a16="http://schemas.microsoft.com/office/drawing/2014/main" id="{3F565828-95D3-3A4E-A867-5BC8457FABE7}"/>
              </a:ext>
            </a:extLst>
          </p:cNvPr>
          <p:cNvSpPr txBox="1"/>
          <p:nvPr/>
        </p:nvSpPr>
        <p:spPr>
          <a:xfrm>
            <a:off x="3661189" y="165253"/>
            <a:ext cx="8082792" cy="584775"/>
          </a:xfrm>
          <a:prstGeom prst="rect">
            <a:avLst/>
          </a:prstGeom>
          <a:noFill/>
        </p:spPr>
        <p:txBody>
          <a:bodyPr wrap="square" rtlCol="0">
            <a:spAutoFit/>
          </a:bodyPr>
          <a:lstStyle/>
          <a:p>
            <a:r>
              <a:rPr lang="it-IT" sz="3200" dirty="0">
                <a:solidFill>
                  <a:schemeClr val="bg1"/>
                </a:solidFill>
                <a:latin typeface="Century Gothic"/>
                <a:cs typeface="Century Gothic"/>
              </a:rPr>
              <a:t>FISIOLOGIA DELLA CHETOSI E DELLA KD</a:t>
            </a:r>
          </a:p>
        </p:txBody>
      </p:sp>
    </p:spTree>
    <p:extLst>
      <p:ext uri="{BB962C8B-B14F-4D97-AF65-F5344CB8AC3E}">
        <p14:creationId xmlns:p14="http://schemas.microsoft.com/office/powerpoint/2010/main" val="2460386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EA10748-111F-7947-A505-6BB1386F377D}"/>
              </a:ext>
            </a:extLst>
          </p:cNvPr>
          <p:cNvSpPr txBox="1"/>
          <p:nvPr/>
        </p:nvSpPr>
        <p:spPr>
          <a:xfrm>
            <a:off x="4175393" y="6541378"/>
            <a:ext cx="6573795" cy="307777"/>
          </a:xfrm>
          <a:prstGeom prst="rect">
            <a:avLst/>
          </a:prstGeom>
          <a:noFill/>
        </p:spPr>
        <p:txBody>
          <a:bodyPr wrap="square" rtlCol="0">
            <a:spAutoFit/>
          </a:bodyPr>
          <a:lstStyle/>
          <a:p>
            <a:r>
              <a:rPr lang="it-IT" sz="1400" dirty="0" err="1">
                <a:latin typeface="Century Gothic" panose="020B0502020202020204" pitchFamily="34" charset="0"/>
              </a:rPr>
              <a:t>Puchalska</a:t>
            </a:r>
            <a:r>
              <a:rPr lang="it-IT" sz="1400" dirty="0">
                <a:latin typeface="Century Gothic" panose="020B0502020202020204" pitchFamily="34" charset="0"/>
              </a:rPr>
              <a:t> &amp; Crawford Cell </a:t>
            </a:r>
            <a:r>
              <a:rPr lang="it-IT" sz="1400" dirty="0" err="1">
                <a:latin typeface="Century Gothic" panose="020B0502020202020204" pitchFamily="34" charset="0"/>
              </a:rPr>
              <a:t>Metab</a:t>
            </a:r>
            <a:r>
              <a:rPr lang="it-IT" sz="1400" dirty="0">
                <a:latin typeface="Century Gothic" panose="020B0502020202020204" pitchFamily="34" charset="0"/>
              </a:rPr>
              <a:t>. 2017 </a:t>
            </a:r>
            <a:r>
              <a:rPr lang="it-IT" sz="1400" dirty="0" err="1">
                <a:latin typeface="Century Gothic" panose="020B0502020202020204" pitchFamily="34" charset="0"/>
              </a:rPr>
              <a:t>Feb</a:t>
            </a:r>
            <a:r>
              <a:rPr lang="it-IT" sz="1400" dirty="0">
                <a:latin typeface="Century Gothic" panose="020B0502020202020204" pitchFamily="34" charset="0"/>
              </a:rPr>
              <a:t> 7;25(2):262-284.</a:t>
            </a:r>
          </a:p>
        </p:txBody>
      </p:sp>
      <p:grpSp>
        <p:nvGrpSpPr>
          <p:cNvPr id="6" name="Gruppo 5">
            <a:extLst>
              <a:ext uri="{FF2B5EF4-FFF2-40B4-BE49-F238E27FC236}">
                <a16:creationId xmlns:a16="http://schemas.microsoft.com/office/drawing/2014/main" id="{D0DA3228-BE05-EC4E-AFF0-E7F4CF9F2EC9}"/>
              </a:ext>
            </a:extLst>
          </p:cNvPr>
          <p:cNvGrpSpPr/>
          <p:nvPr/>
        </p:nvGrpSpPr>
        <p:grpSpPr>
          <a:xfrm>
            <a:off x="3121528" y="892367"/>
            <a:ext cx="7856864" cy="5675949"/>
            <a:chOff x="2895599" y="859895"/>
            <a:chExt cx="8311979" cy="5895707"/>
          </a:xfrm>
        </p:grpSpPr>
        <p:pic>
          <p:nvPicPr>
            <p:cNvPr id="2" name="Immagine 1">
              <a:extLst>
                <a:ext uri="{FF2B5EF4-FFF2-40B4-BE49-F238E27FC236}">
                  <a16:creationId xmlns:a16="http://schemas.microsoft.com/office/drawing/2014/main" id="{CF3A32B3-7222-434B-8B02-8616000BF754}"/>
                </a:ext>
              </a:extLst>
            </p:cNvPr>
            <p:cNvPicPr>
              <a:picLocks noChangeAspect="1"/>
            </p:cNvPicPr>
            <p:nvPr/>
          </p:nvPicPr>
          <p:blipFill>
            <a:blip r:embed="rId3"/>
            <a:stretch>
              <a:fillRect/>
            </a:stretch>
          </p:blipFill>
          <p:spPr>
            <a:xfrm>
              <a:off x="2895599" y="859895"/>
              <a:ext cx="8311979" cy="5895707"/>
            </a:xfrm>
            <a:prstGeom prst="rect">
              <a:avLst/>
            </a:prstGeom>
          </p:spPr>
        </p:pic>
        <p:sp>
          <p:nvSpPr>
            <p:cNvPr id="5" name="Rettangolo 4">
              <a:extLst>
                <a:ext uri="{FF2B5EF4-FFF2-40B4-BE49-F238E27FC236}">
                  <a16:creationId xmlns:a16="http://schemas.microsoft.com/office/drawing/2014/main" id="{13E26E7B-EE7A-5143-9B35-179A93FCFBAC}"/>
                </a:ext>
              </a:extLst>
            </p:cNvPr>
            <p:cNvSpPr/>
            <p:nvPr/>
          </p:nvSpPr>
          <p:spPr>
            <a:xfrm>
              <a:off x="3015048" y="1136822"/>
              <a:ext cx="543697" cy="308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Century Gothic" panose="020B0502020202020204" pitchFamily="34" charset="0"/>
              </a:endParaRPr>
            </a:p>
          </p:txBody>
        </p:sp>
      </p:grpSp>
      <p:sp>
        <p:nvSpPr>
          <p:cNvPr id="8" name="CasellaDiTesto 7">
            <a:extLst>
              <a:ext uri="{FF2B5EF4-FFF2-40B4-BE49-F238E27FC236}">
                <a16:creationId xmlns:a16="http://schemas.microsoft.com/office/drawing/2014/main" id="{56CB3D08-C1DD-CE4B-A8C2-44621E49FFE6}"/>
              </a:ext>
            </a:extLst>
          </p:cNvPr>
          <p:cNvSpPr txBox="1"/>
          <p:nvPr/>
        </p:nvSpPr>
        <p:spPr>
          <a:xfrm>
            <a:off x="3661189" y="165253"/>
            <a:ext cx="8082792" cy="584775"/>
          </a:xfrm>
          <a:prstGeom prst="rect">
            <a:avLst/>
          </a:prstGeom>
          <a:noFill/>
        </p:spPr>
        <p:txBody>
          <a:bodyPr wrap="square" rtlCol="0">
            <a:spAutoFit/>
          </a:bodyPr>
          <a:lstStyle/>
          <a:p>
            <a:r>
              <a:rPr lang="it-IT" sz="3200" dirty="0">
                <a:solidFill>
                  <a:schemeClr val="bg1"/>
                </a:solidFill>
                <a:latin typeface="Century Gothic"/>
                <a:cs typeface="Century Gothic"/>
              </a:rPr>
              <a:t>FISIOLOGIA DELLA CHETOSI E DELLA KD</a:t>
            </a:r>
          </a:p>
        </p:txBody>
      </p:sp>
    </p:spTree>
    <p:extLst>
      <p:ext uri="{BB962C8B-B14F-4D97-AF65-F5344CB8AC3E}">
        <p14:creationId xmlns:p14="http://schemas.microsoft.com/office/powerpoint/2010/main" val="2508107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figure 1.pdf">
            <a:extLst>
              <a:ext uri="{FF2B5EF4-FFF2-40B4-BE49-F238E27FC236}">
                <a16:creationId xmlns:a16="http://schemas.microsoft.com/office/drawing/2014/main" id="{30DE98B7-7BA1-7640-97A2-4E32F045C8C1}"/>
              </a:ext>
            </a:extLst>
          </p:cNvPr>
          <p:cNvPicPr>
            <a:picLocks noChangeAspect="1"/>
          </p:cNvPicPr>
          <p:nvPr/>
        </p:nvPicPr>
        <p:blipFill rotWithShape="1">
          <a:blip r:embed="rId2">
            <a:extLst>
              <a:ext uri="{28A0092B-C50C-407E-A947-70E740481C1C}">
                <a14:useLocalDpi xmlns:a14="http://schemas.microsoft.com/office/drawing/2010/main" val="0"/>
              </a:ext>
            </a:extLst>
          </a:blip>
          <a:srcRect b="53534"/>
          <a:stretch/>
        </p:blipFill>
        <p:spPr>
          <a:xfrm>
            <a:off x="1751310" y="356571"/>
            <a:ext cx="8221413" cy="5406044"/>
          </a:xfrm>
          <a:prstGeom prst="rect">
            <a:avLst/>
          </a:prstGeom>
        </p:spPr>
      </p:pic>
      <p:sp>
        <p:nvSpPr>
          <p:cNvPr id="4" name="CasellaDiTesto 3">
            <a:extLst>
              <a:ext uri="{FF2B5EF4-FFF2-40B4-BE49-F238E27FC236}">
                <a16:creationId xmlns:a16="http://schemas.microsoft.com/office/drawing/2014/main" id="{FD877622-251F-9346-ACBE-F1B07C8378C5}"/>
              </a:ext>
            </a:extLst>
          </p:cNvPr>
          <p:cNvSpPr txBox="1"/>
          <p:nvPr/>
        </p:nvSpPr>
        <p:spPr>
          <a:xfrm>
            <a:off x="5580943" y="6501429"/>
            <a:ext cx="4711959" cy="307777"/>
          </a:xfrm>
          <a:prstGeom prst="rect">
            <a:avLst/>
          </a:prstGeom>
          <a:noFill/>
        </p:spPr>
        <p:txBody>
          <a:bodyPr wrap="square" rtlCol="0">
            <a:spAutoFit/>
          </a:bodyPr>
          <a:lstStyle/>
          <a:p>
            <a:r>
              <a:rPr lang="it-IT" sz="1400" dirty="0">
                <a:latin typeface="Century Gothic" panose="020B0502020202020204" pitchFamily="34" charset="0"/>
              </a:rPr>
              <a:t>Paoli et al. </a:t>
            </a:r>
            <a:r>
              <a:rPr lang="it-IT" sz="1400" dirty="0" err="1">
                <a:latin typeface="Century Gothic" panose="020B0502020202020204" pitchFamily="34" charset="0"/>
              </a:rPr>
              <a:t>Biomed</a:t>
            </a:r>
            <a:r>
              <a:rPr lang="it-IT" sz="1400" dirty="0">
                <a:latin typeface="Century Gothic" panose="020B0502020202020204" pitchFamily="34" charset="0"/>
              </a:rPr>
              <a:t> Res </a:t>
            </a:r>
            <a:r>
              <a:rPr lang="it-IT" sz="1400" dirty="0" err="1">
                <a:latin typeface="Century Gothic" panose="020B0502020202020204" pitchFamily="34" charset="0"/>
              </a:rPr>
              <a:t>Int</a:t>
            </a:r>
            <a:r>
              <a:rPr lang="it-IT" sz="1400" dirty="0">
                <a:latin typeface="Century Gothic" panose="020B0502020202020204" pitchFamily="34" charset="0"/>
              </a:rPr>
              <a:t>. 2014;2014:474296</a:t>
            </a:r>
          </a:p>
        </p:txBody>
      </p:sp>
      <p:sp>
        <p:nvSpPr>
          <p:cNvPr id="6" name="CasellaDiTesto 5">
            <a:extLst>
              <a:ext uri="{FF2B5EF4-FFF2-40B4-BE49-F238E27FC236}">
                <a16:creationId xmlns:a16="http://schemas.microsoft.com/office/drawing/2014/main" id="{E60A5C77-C38F-894C-8074-AFBE460CF088}"/>
              </a:ext>
            </a:extLst>
          </p:cNvPr>
          <p:cNvSpPr txBox="1"/>
          <p:nvPr/>
        </p:nvSpPr>
        <p:spPr>
          <a:xfrm>
            <a:off x="3661189" y="165253"/>
            <a:ext cx="8082792" cy="584775"/>
          </a:xfrm>
          <a:prstGeom prst="rect">
            <a:avLst/>
          </a:prstGeom>
          <a:noFill/>
        </p:spPr>
        <p:txBody>
          <a:bodyPr wrap="square" rtlCol="0">
            <a:spAutoFit/>
          </a:bodyPr>
          <a:lstStyle/>
          <a:p>
            <a:r>
              <a:rPr lang="it-IT" sz="3200" dirty="0">
                <a:solidFill>
                  <a:schemeClr val="bg1"/>
                </a:solidFill>
                <a:latin typeface="Century Gothic"/>
                <a:cs typeface="Century Gothic"/>
              </a:rPr>
              <a:t>FISIOLOGIA DELLA CHETOSI E DELLA KD</a:t>
            </a:r>
          </a:p>
        </p:txBody>
      </p:sp>
    </p:spTree>
    <p:extLst>
      <p:ext uri="{BB962C8B-B14F-4D97-AF65-F5344CB8AC3E}">
        <p14:creationId xmlns:p14="http://schemas.microsoft.com/office/powerpoint/2010/main" val="1358723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0AB7D6C-9065-FB4A-9385-391D5C5901C8}"/>
              </a:ext>
            </a:extLst>
          </p:cNvPr>
          <p:cNvSpPr txBox="1"/>
          <p:nvPr/>
        </p:nvSpPr>
        <p:spPr>
          <a:xfrm>
            <a:off x="3584213" y="6067822"/>
            <a:ext cx="5715000" cy="338554"/>
          </a:xfrm>
          <a:prstGeom prst="rect">
            <a:avLst/>
          </a:prstGeom>
          <a:noFill/>
        </p:spPr>
        <p:txBody>
          <a:bodyPr wrap="square" rtlCol="0">
            <a:spAutoFit/>
          </a:bodyPr>
          <a:lstStyle/>
          <a:p>
            <a:r>
              <a:rPr lang="it-IT" sz="1600" dirty="0">
                <a:latin typeface="Century Gothic" panose="020B0502020202020204" pitchFamily="34" charset="0"/>
                <a:cs typeface="Calibri" panose="020F0502020204030204" pitchFamily="34" charset="0"/>
              </a:rPr>
              <a:t>Paoli et al. </a:t>
            </a:r>
            <a:r>
              <a:rPr lang="en-US" sz="1600" dirty="0" err="1">
                <a:latin typeface="Century Gothic" panose="020B0502020202020204" pitchFamily="34" charset="0"/>
              </a:rPr>
              <a:t>Exerc</a:t>
            </a:r>
            <a:r>
              <a:rPr lang="en-US" sz="1600" dirty="0">
                <a:latin typeface="Century Gothic" panose="020B0502020202020204" pitchFamily="34" charset="0"/>
              </a:rPr>
              <a:t> Sport </a:t>
            </a:r>
            <a:r>
              <a:rPr lang="en-US" sz="1600" dirty="0" err="1">
                <a:latin typeface="Century Gothic" panose="020B0502020202020204" pitchFamily="34" charset="0"/>
              </a:rPr>
              <a:t>Sci</a:t>
            </a:r>
            <a:r>
              <a:rPr lang="en-US" sz="1600" dirty="0">
                <a:latin typeface="Century Gothic" panose="020B0502020202020204" pitchFamily="34" charset="0"/>
              </a:rPr>
              <a:t> Rev. 2015 Jul;43(3):153-62</a:t>
            </a:r>
            <a:endParaRPr lang="hr-HR" sz="1600" dirty="0">
              <a:latin typeface="Century Gothic" panose="020B050202020202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0A778291-AC9F-9A46-86D0-F08A3BA84FA5}"/>
              </a:ext>
            </a:extLst>
          </p:cNvPr>
          <p:cNvPicPr>
            <a:picLocks noChangeAspect="1"/>
          </p:cNvPicPr>
          <p:nvPr/>
        </p:nvPicPr>
        <p:blipFill>
          <a:blip r:embed="rId2"/>
          <a:stretch>
            <a:fillRect/>
          </a:stretch>
        </p:blipFill>
        <p:spPr>
          <a:xfrm>
            <a:off x="1206500" y="939800"/>
            <a:ext cx="9779000" cy="4978400"/>
          </a:xfrm>
          <a:prstGeom prst="rect">
            <a:avLst/>
          </a:prstGeom>
        </p:spPr>
      </p:pic>
      <p:sp>
        <p:nvSpPr>
          <p:cNvPr id="7" name="CasellaDiTesto 6">
            <a:extLst>
              <a:ext uri="{FF2B5EF4-FFF2-40B4-BE49-F238E27FC236}">
                <a16:creationId xmlns:a16="http://schemas.microsoft.com/office/drawing/2014/main" id="{40B62604-8B3F-5E47-B3D0-660A0DD04EE8}"/>
              </a:ext>
            </a:extLst>
          </p:cNvPr>
          <p:cNvSpPr txBox="1"/>
          <p:nvPr/>
        </p:nvSpPr>
        <p:spPr>
          <a:xfrm>
            <a:off x="3661189" y="165253"/>
            <a:ext cx="8082792" cy="584775"/>
          </a:xfrm>
          <a:prstGeom prst="rect">
            <a:avLst/>
          </a:prstGeom>
          <a:noFill/>
        </p:spPr>
        <p:txBody>
          <a:bodyPr wrap="square" rtlCol="0">
            <a:spAutoFit/>
          </a:bodyPr>
          <a:lstStyle/>
          <a:p>
            <a:r>
              <a:rPr lang="it-IT" sz="3200" dirty="0">
                <a:solidFill>
                  <a:schemeClr val="bg1"/>
                </a:solidFill>
                <a:latin typeface="Century Gothic"/>
                <a:cs typeface="Century Gothic"/>
              </a:rPr>
              <a:t>FISIOLOGIA DELLA CHETOSI E DELLA KD</a:t>
            </a:r>
          </a:p>
        </p:txBody>
      </p:sp>
    </p:spTree>
    <p:extLst>
      <p:ext uri="{BB962C8B-B14F-4D97-AF65-F5344CB8AC3E}">
        <p14:creationId xmlns:p14="http://schemas.microsoft.com/office/powerpoint/2010/main" val="248050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D427A9A-CE71-BE4A-9461-40A71D8F8264}"/>
              </a:ext>
            </a:extLst>
          </p:cNvPr>
          <p:cNvSpPr txBox="1"/>
          <p:nvPr/>
        </p:nvSpPr>
        <p:spPr>
          <a:xfrm>
            <a:off x="5019071" y="6523470"/>
            <a:ext cx="6573795" cy="307777"/>
          </a:xfrm>
          <a:prstGeom prst="rect">
            <a:avLst/>
          </a:prstGeom>
          <a:noFill/>
        </p:spPr>
        <p:txBody>
          <a:bodyPr wrap="square" rtlCol="0">
            <a:spAutoFit/>
          </a:bodyPr>
          <a:lstStyle/>
          <a:p>
            <a:r>
              <a:rPr lang="it-IT" sz="1400" dirty="0" err="1">
                <a:latin typeface="Century Gothic" panose="020B0502020202020204" pitchFamily="34" charset="0"/>
              </a:rPr>
              <a:t>Puchalska</a:t>
            </a:r>
            <a:r>
              <a:rPr lang="it-IT" sz="1400" dirty="0">
                <a:latin typeface="Century Gothic" panose="020B0502020202020204" pitchFamily="34" charset="0"/>
              </a:rPr>
              <a:t> &amp; Crawford Cell </a:t>
            </a:r>
            <a:r>
              <a:rPr lang="it-IT" sz="1400" dirty="0" err="1">
                <a:latin typeface="Century Gothic" panose="020B0502020202020204" pitchFamily="34" charset="0"/>
              </a:rPr>
              <a:t>Metab</a:t>
            </a:r>
            <a:r>
              <a:rPr lang="it-IT" sz="1400" dirty="0">
                <a:latin typeface="Century Gothic" panose="020B0502020202020204" pitchFamily="34" charset="0"/>
              </a:rPr>
              <a:t>. 2017 </a:t>
            </a:r>
            <a:r>
              <a:rPr lang="it-IT" sz="1400" dirty="0" err="1">
                <a:latin typeface="Century Gothic" panose="020B0502020202020204" pitchFamily="34" charset="0"/>
              </a:rPr>
              <a:t>Feb</a:t>
            </a:r>
            <a:r>
              <a:rPr lang="it-IT" sz="1400" dirty="0">
                <a:latin typeface="Century Gothic" panose="020B0502020202020204" pitchFamily="34" charset="0"/>
              </a:rPr>
              <a:t> 7;25(2):262-284.</a:t>
            </a:r>
          </a:p>
        </p:txBody>
      </p:sp>
      <p:grpSp>
        <p:nvGrpSpPr>
          <p:cNvPr id="6" name="Gruppo 5">
            <a:extLst>
              <a:ext uri="{FF2B5EF4-FFF2-40B4-BE49-F238E27FC236}">
                <a16:creationId xmlns:a16="http://schemas.microsoft.com/office/drawing/2014/main" id="{0AE9A3CC-339D-E249-BF09-3E72F063DC0C}"/>
              </a:ext>
            </a:extLst>
          </p:cNvPr>
          <p:cNvGrpSpPr/>
          <p:nvPr/>
        </p:nvGrpSpPr>
        <p:grpSpPr>
          <a:xfrm>
            <a:off x="2504068" y="882493"/>
            <a:ext cx="7183864" cy="5335385"/>
            <a:chOff x="2504068" y="761307"/>
            <a:chExt cx="7183864" cy="5335385"/>
          </a:xfrm>
        </p:grpSpPr>
        <p:pic>
          <p:nvPicPr>
            <p:cNvPr id="2" name="Immagine 1">
              <a:extLst>
                <a:ext uri="{FF2B5EF4-FFF2-40B4-BE49-F238E27FC236}">
                  <a16:creationId xmlns:a16="http://schemas.microsoft.com/office/drawing/2014/main" id="{1A2A7CA9-1093-274C-B87F-C71209F58048}"/>
                </a:ext>
              </a:extLst>
            </p:cNvPr>
            <p:cNvPicPr>
              <a:picLocks noChangeAspect="1"/>
            </p:cNvPicPr>
            <p:nvPr/>
          </p:nvPicPr>
          <p:blipFill>
            <a:blip r:embed="rId3"/>
            <a:stretch>
              <a:fillRect/>
            </a:stretch>
          </p:blipFill>
          <p:spPr>
            <a:xfrm>
              <a:off x="2504068" y="761307"/>
              <a:ext cx="7183864" cy="5335385"/>
            </a:xfrm>
            <a:prstGeom prst="rect">
              <a:avLst/>
            </a:prstGeom>
          </p:spPr>
        </p:pic>
        <p:sp>
          <p:nvSpPr>
            <p:cNvPr id="5" name="Rettangolo 4">
              <a:extLst>
                <a:ext uri="{FF2B5EF4-FFF2-40B4-BE49-F238E27FC236}">
                  <a16:creationId xmlns:a16="http://schemas.microsoft.com/office/drawing/2014/main" id="{E5F694A6-5A2D-B641-90F4-7744FD08C044}"/>
                </a:ext>
              </a:extLst>
            </p:cNvPr>
            <p:cNvSpPr/>
            <p:nvPr/>
          </p:nvSpPr>
          <p:spPr>
            <a:xfrm>
              <a:off x="2644346" y="926757"/>
              <a:ext cx="543697" cy="308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Century Gothic" panose="020B0502020202020204" pitchFamily="34" charset="0"/>
              </a:endParaRPr>
            </a:p>
          </p:txBody>
        </p:sp>
      </p:grpSp>
      <p:sp>
        <p:nvSpPr>
          <p:cNvPr id="8" name="CasellaDiTesto 7">
            <a:extLst>
              <a:ext uri="{FF2B5EF4-FFF2-40B4-BE49-F238E27FC236}">
                <a16:creationId xmlns:a16="http://schemas.microsoft.com/office/drawing/2014/main" id="{8F0DE194-B690-A546-936B-C79F3DFA9643}"/>
              </a:ext>
            </a:extLst>
          </p:cNvPr>
          <p:cNvSpPr txBox="1"/>
          <p:nvPr/>
        </p:nvSpPr>
        <p:spPr>
          <a:xfrm>
            <a:off x="3661189" y="165253"/>
            <a:ext cx="8082792" cy="584775"/>
          </a:xfrm>
          <a:prstGeom prst="rect">
            <a:avLst/>
          </a:prstGeom>
          <a:noFill/>
        </p:spPr>
        <p:txBody>
          <a:bodyPr wrap="square" rtlCol="0">
            <a:spAutoFit/>
          </a:bodyPr>
          <a:lstStyle/>
          <a:p>
            <a:r>
              <a:rPr lang="it-IT" sz="3200" dirty="0">
                <a:solidFill>
                  <a:schemeClr val="bg1"/>
                </a:solidFill>
                <a:latin typeface="Century Gothic"/>
                <a:cs typeface="Century Gothic"/>
              </a:rPr>
              <a:t>FISIOLOGIA DELLA CHETOSI E DELLA KD</a:t>
            </a:r>
          </a:p>
        </p:txBody>
      </p:sp>
    </p:spTree>
    <p:extLst>
      <p:ext uri="{BB962C8B-B14F-4D97-AF65-F5344CB8AC3E}">
        <p14:creationId xmlns:p14="http://schemas.microsoft.com/office/powerpoint/2010/main" val="1182165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3B8E9FA-627F-6042-9806-B77EA61A7A33}"/>
              </a:ext>
            </a:extLst>
          </p:cNvPr>
          <p:cNvSpPr txBox="1"/>
          <p:nvPr/>
        </p:nvSpPr>
        <p:spPr>
          <a:xfrm>
            <a:off x="5018355" y="6523470"/>
            <a:ext cx="6438443" cy="307777"/>
          </a:xfrm>
          <a:prstGeom prst="rect">
            <a:avLst/>
          </a:prstGeom>
          <a:noFill/>
        </p:spPr>
        <p:txBody>
          <a:bodyPr wrap="square" rtlCol="0">
            <a:spAutoFit/>
          </a:bodyPr>
          <a:lstStyle/>
          <a:p>
            <a:r>
              <a:rPr lang="it-IT" sz="1400" dirty="0">
                <a:latin typeface="Century Gothic" panose="020B0502020202020204" pitchFamily="34" charset="0"/>
              </a:rPr>
              <a:t>Paoli et al. </a:t>
            </a:r>
            <a:r>
              <a:rPr lang="de-DE" sz="1400" dirty="0" err="1">
                <a:latin typeface="Century Gothic" panose="020B0502020202020204" pitchFamily="34" charset="0"/>
              </a:rPr>
              <a:t>Eur</a:t>
            </a:r>
            <a:r>
              <a:rPr lang="de-DE" sz="1400" dirty="0">
                <a:latin typeface="Century Gothic" panose="020B0502020202020204" pitchFamily="34" charset="0"/>
              </a:rPr>
              <a:t> J </a:t>
            </a:r>
            <a:r>
              <a:rPr lang="de-DE" sz="1400" dirty="0" err="1">
                <a:latin typeface="Century Gothic" panose="020B0502020202020204" pitchFamily="34" charset="0"/>
              </a:rPr>
              <a:t>Clin</a:t>
            </a:r>
            <a:r>
              <a:rPr lang="de-DE" sz="1400" dirty="0">
                <a:latin typeface="Century Gothic" panose="020B0502020202020204" pitchFamily="34" charset="0"/>
              </a:rPr>
              <a:t> </a:t>
            </a:r>
            <a:r>
              <a:rPr lang="de-DE" sz="1400" dirty="0" err="1">
                <a:latin typeface="Century Gothic" panose="020B0502020202020204" pitchFamily="34" charset="0"/>
              </a:rPr>
              <a:t>Nutr</a:t>
            </a:r>
            <a:r>
              <a:rPr lang="de-DE" sz="1400" dirty="0">
                <a:latin typeface="Century Gothic" panose="020B0502020202020204" pitchFamily="34" charset="0"/>
              </a:rPr>
              <a:t>. 2013 Aug;67(8):789-96</a:t>
            </a:r>
            <a:endParaRPr lang="it-IT" sz="1400" dirty="0">
              <a:latin typeface="Century Gothic" panose="020B0502020202020204" pitchFamily="34" charset="0"/>
            </a:endParaRPr>
          </a:p>
        </p:txBody>
      </p:sp>
      <p:pic>
        <p:nvPicPr>
          <p:cNvPr id="4" name="Immagine 3">
            <a:extLst>
              <a:ext uri="{FF2B5EF4-FFF2-40B4-BE49-F238E27FC236}">
                <a16:creationId xmlns:a16="http://schemas.microsoft.com/office/drawing/2014/main" id="{AAC6EE58-D4AF-474C-B073-DB7650FFD21E}"/>
              </a:ext>
            </a:extLst>
          </p:cNvPr>
          <p:cNvPicPr>
            <a:picLocks noChangeAspect="1"/>
          </p:cNvPicPr>
          <p:nvPr/>
        </p:nvPicPr>
        <p:blipFill rotWithShape="1">
          <a:blip r:embed="rId2"/>
          <a:srcRect b="18245"/>
          <a:stretch/>
        </p:blipFill>
        <p:spPr>
          <a:xfrm>
            <a:off x="1183845" y="1360931"/>
            <a:ext cx="9533779" cy="3952474"/>
          </a:xfrm>
          <a:prstGeom prst="rect">
            <a:avLst/>
          </a:prstGeom>
        </p:spPr>
      </p:pic>
      <p:sp>
        <p:nvSpPr>
          <p:cNvPr id="6" name="CasellaDiTesto 5">
            <a:extLst>
              <a:ext uri="{FF2B5EF4-FFF2-40B4-BE49-F238E27FC236}">
                <a16:creationId xmlns:a16="http://schemas.microsoft.com/office/drawing/2014/main" id="{4D05AA4D-C931-094D-9644-C8A413896829}"/>
              </a:ext>
            </a:extLst>
          </p:cNvPr>
          <p:cNvSpPr txBox="1"/>
          <p:nvPr/>
        </p:nvSpPr>
        <p:spPr>
          <a:xfrm>
            <a:off x="3661189" y="165253"/>
            <a:ext cx="8082792" cy="584775"/>
          </a:xfrm>
          <a:prstGeom prst="rect">
            <a:avLst/>
          </a:prstGeom>
          <a:noFill/>
        </p:spPr>
        <p:txBody>
          <a:bodyPr wrap="square" rtlCol="0">
            <a:spAutoFit/>
          </a:bodyPr>
          <a:lstStyle/>
          <a:p>
            <a:r>
              <a:rPr lang="it-IT" sz="3200" dirty="0">
                <a:solidFill>
                  <a:schemeClr val="bg1"/>
                </a:solidFill>
                <a:latin typeface="Century Gothic"/>
                <a:cs typeface="Century Gothic"/>
              </a:rPr>
              <a:t>FISIOLOGIA DELLA CHETOSI E DELLA KD</a:t>
            </a:r>
          </a:p>
        </p:txBody>
      </p:sp>
    </p:spTree>
    <p:extLst>
      <p:ext uri="{BB962C8B-B14F-4D97-AF65-F5344CB8AC3E}">
        <p14:creationId xmlns:p14="http://schemas.microsoft.com/office/powerpoint/2010/main" val="1744798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C6EA0AD-9046-9249-80E5-4177D8D128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898"/>
          <a:stretch/>
        </p:blipFill>
        <p:spPr bwMode="auto">
          <a:xfrm>
            <a:off x="832000" y="3303003"/>
            <a:ext cx="10125044" cy="32164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 name="Picture 5">
            <a:extLst>
              <a:ext uri="{FF2B5EF4-FFF2-40B4-BE49-F238E27FC236}">
                <a16:creationId xmlns:a16="http://schemas.microsoft.com/office/drawing/2014/main" id="{0E914528-7FF6-E745-80B7-1EED38B4C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33" y="2046291"/>
            <a:ext cx="6475141" cy="1850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cxnSp>
        <p:nvCxnSpPr>
          <p:cNvPr id="4" name="Connettore 1 3">
            <a:extLst>
              <a:ext uri="{FF2B5EF4-FFF2-40B4-BE49-F238E27FC236}">
                <a16:creationId xmlns:a16="http://schemas.microsoft.com/office/drawing/2014/main" id="{4FE3AA37-3590-F347-A774-56C57D90A5E7}"/>
              </a:ext>
            </a:extLst>
          </p:cNvPr>
          <p:cNvCxnSpPr>
            <a:cxnSpLocks/>
          </p:cNvCxnSpPr>
          <p:nvPr/>
        </p:nvCxnSpPr>
        <p:spPr>
          <a:xfrm flipV="1">
            <a:off x="3965911" y="4167130"/>
            <a:ext cx="3823386" cy="64873"/>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 Box 3">
            <a:extLst>
              <a:ext uri="{FF2B5EF4-FFF2-40B4-BE49-F238E27FC236}">
                <a16:creationId xmlns:a16="http://schemas.microsoft.com/office/drawing/2014/main" id="{C8627881-ABD3-8744-8E9F-A34CE285834C}"/>
              </a:ext>
            </a:extLst>
          </p:cNvPr>
          <p:cNvSpPr txBox="1">
            <a:spLocks noChangeArrowheads="1"/>
          </p:cNvSpPr>
          <p:nvPr/>
        </p:nvSpPr>
        <p:spPr bwMode="auto">
          <a:xfrm>
            <a:off x="3636925" y="6519446"/>
            <a:ext cx="5403880" cy="307777"/>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GB" sz="1400" dirty="0">
                <a:latin typeface="Century Gothic" panose="020B0502020202020204" pitchFamily="34" charset="0"/>
                <a:cs typeface="+mn-cs"/>
              </a:rPr>
              <a:t>Krebs HA. </a:t>
            </a:r>
            <a:r>
              <a:rPr lang="it-IT" sz="1400" dirty="0" err="1">
                <a:latin typeface="Century Gothic" panose="020B0502020202020204" pitchFamily="34" charset="0"/>
                <a:cs typeface="+mn-cs"/>
              </a:rPr>
              <a:t>Adv</a:t>
            </a:r>
            <a:r>
              <a:rPr lang="it-IT" sz="1400" dirty="0">
                <a:latin typeface="Century Gothic" panose="020B0502020202020204" pitchFamily="34" charset="0"/>
                <a:cs typeface="+mn-cs"/>
              </a:rPr>
              <a:t> </a:t>
            </a:r>
            <a:r>
              <a:rPr lang="it-IT" sz="1400" dirty="0" err="1">
                <a:latin typeface="Century Gothic" panose="020B0502020202020204" pitchFamily="34" charset="0"/>
                <a:cs typeface="+mn-cs"/>
              </a:rPr>
              <a:t>Enzyme</a:t>
            </a:r>
            <a:r>
              <a:rPr lang="it-IT" sz="1400" dirty="0">
                <a:latin typeface="Century Gothic" panose="020B0502020202020204" pitchFamily="34" charset="0"/>
                <a:cs typeface="+mn-cs"/>
              </a:rPr>
              <a:t> </a:t>
            </a:r>
            <a:r>
              <a:rPr lang="it-IT" sz="1400" dirty="0" err="1">
                <a:latin typeface="Century Gothic" panose="020B0502020202020204" pitchFamily="34" charset="0"/>
                <a:cs typeface="+mn-cs"/>
              </a:rPr>
              <a:t>Regul</a:t>
            </a:r>
            <a:r>
              <a:rPr lang="it-IT" sz="1400" dirty="0">
                <a:latin typeface="Century Gothic" panose="020B0502020202020204" pitchFamily="34" charset="0"/>
                <a:cs typeface="+mn-cs"/>
              </a:rPr>
              <a:t>. 1966;4:339-54 </a:t>
            </a:r>
          </a:p>
        </p:txBody>
      </p:sp>
      <p:sp>
        <p:nvSpPr>
          <p:cNvPr id="7" name="CasellaDiTesto 6">
            <a:extLst>
              <a:ext uri="{FF2B5EF4-FFF2-40B4-BE49-F238E27FC236}">
                <a16:creationId xmlns:a16="http://schemas.microsoft.com/office/drawing/2014/main" id="{8308123A-D634-8047-B629-8A3F0D06EDE0}"/>
              </a:ext>
            </a:extLst>
          </p:cNvPr>
          <p:cNvSpPr txBox="1"/>
          <p:nvPr/>
        </p:nvSpPr>
        <p:spPr>
          <a:xfrm>
            <a:off x="2376627" y="1072408"/>
            <a:ext cx="7266360" cy="954107"/>
          </a:xfrm>
          <a:prstGeom prst="rect">
            <a:avLst/>
          </a:prstGeom>
          <a:solidFill>
            <a:schemeClr val="accent6"/>
          </a:soli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it-IT" sz="2800" dirty="0">
                <a:latin typeface="Century Gothic"/>
                <a:cs typeface="Century Gothic"/>
              </a:rPr>
              <a:t>dalla FISIOLOGIA DELLA CHETOSI</a:t>
            </a:r>
          </a:p>
          <a:p>
            <a:pPr algn="ctr"/>
            <a:r>
              <a:rPr lang="it-IT" sz="2800" dirty="0">
                <a:latin typeface="Century Gothic"/>
                <a:cs typeface="Century Gothic"/>
              </a:rPr>
              <a:t>alla CHETOSI FISIOLOGICA</a:t>
            </a:r>
          </a:p>
        </p:txBody>
      </p:sp>
      <p:sp>
        <p:nvSpPr>
          <p:cNvPr id="8" name="CasellaDiTesto 7">
            <a:extLst>
              <a:ext uri="{FF2B5EF4-FFF2-40B4-BE49-F238E27FC236}">
                <a16:creationId xmlns:a16="http://schemas.microsoft.com/office/drawing/2014/main" id="{4D5BB27F-88B0-F942-BB14-6814C1BCE0FC}"/>
              </a:ext>
            </a:extLst>
          </p:cNvPr>
          <p:cNvSpPr txBox="1"/>
          <p:nvPr/>
        </p:nvSpPr>
        <p:spPr>
          <a:xfrm>
            <a:off x="3661189" y="165253"/>
            <a:ext cx="8082792" cy="584775"/>
          </a:xfrm>
          <a:prstGeom prst="rect">
            <a:avLst/>
          </a:prstGeom>
          <a:noFill/>
        </p:spPr>
        <p:txBody>
          <a:bodyPr wrap="square" rtlCol="0">
            <a:spAutoFit/>
          </a:bodyPr>
          <a:lstStyle/>
          <a:p>
            <a:r>
              <a:rPr lang="it-IT" sz="3200" dirty="0">
                <a:solidFill>
                  <a:schemeClr val="bg1"/>
                </a:solidFill>
                <a:latin typeface="Century Gothic"/>
                <a:cs typeface="Century Gothic"/>
              </a:rPr>
              <a:t>FISIOLOGIA DELLA CHETOSI E DELLA KD</a:t>
            </a:r>
          </a:p>
        </p:txBody>
      </p:sp>
    </p:spTree>
    <p:extLst>
      <p:ext uri="{BB962C8B-B14F-4D97-AF65-F5344CB8AC3E}">
        <p14:creationId xmlns:p14="http://schemas.microsoft.com/office/powerpoint/2010/main" val="255592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6DF68D8-1B3D-884E-8ED8-E24D86C14994}"/>
              </a:ext>
            </a:extLst>
          </p:cNvPr>
          <p:cNvPicPr>
            <a:picLocks noChangeAspect="1"/>
          </p:cNvPicPr>
          <p:nvPr/>
        </p:nvPicPr>
        <p:blipFill>
          <a:blip r:embed="rId3"/>
          <a:stretch>
            <a:fillRect/>
          </a:stretch>
        </p:blipFill>
        <p:spPr>
          <a:xfrm>
            <a:off x="0" y="981345"/>
            <a:ext cx="3301434" cy="2112412"/>
          </a:xfrm>
          <a:prstGeom prst="rect">
            <a:avLst/>
          </a:prstGeom>
        </p:spPr>
      </p:pic>
      <p:sp>
        <p:nvSpPr>
          <p:cNvPr id="4" name="CasellaDiTesto 3">
            <a:extLst>
              <a:ext uri="{FF2B5EF4-FFF2-40B4-BE49-F238E27FC236}">
                <a16:creationId xmlns:a16="http://schemas.microsoft.com/office/drawing/2014/main" id="{884BC353-8221-864D-B893-EE7E8CA34496}"/>
              </a:ext>
            </a:extLst>
          </p:cNvPr>
          <p:cNvSpPr txBox="1"/>
          <p:nvPr/>
        </p:nvSpPr>
        <p:spPr>
          <a:xfrm>
            <a:off x="5260979" y="953952"/>
            <a:ext cx="6593564" cy="4524315"/>
          </a:xfrm>
          <a:prstGeom prst="rect">
            <a:avLst/>
          </a:prstGeom>
          <a:noFill/>
        </p:spPr>
        <p:txBody>
          <a:bodyPr wrap="square" rtlCol="0">
            <a:spAutoFit/>
          </a:bodyPr>
          <a:lstStyle/>
          <a:p>
            <a:r>
              <a:rPr lang="it-IT" dirty="0">
                <a:latin typeface="Century Gothic" panose="020B0502020202020204" pitchFamily="34" charset="0"/>
              </a:rPr>
              <a:t>METABOLISM</a:t>
            </a:r>
          </a:p>
          <a:p>
            <a:pPr marL="285750" indent="-285750">
              <a:buFont typeface="Arial" panose="020B0604020202020204" pitchFamily="34" charset="0"/>
              <a:buChar char="•"/>
            </a:pPr>
            <a:r>
              <a:rPr lang="it-IT" dirty="0">
                <a:latin typeface="Century Gothic" panose="020B0502020202020204" pitchFamily="34" charset="0"/>
              </a:rPr>
              <a:t>KD </a:t>
            </a:r>
            <a:r>
              <a:rPr lang="it-IT" dirty="0" err="1">
                <a:latin typeface="Century Gothic" panose="020B0502020202020204" pitchFamily="34" charset="0"/>
              </a:rPr>
              <a:t>increased</a:t>
            </a:r>
            <a:r>
              <a:rPr lang="it-IT" dirty="0">
                <a:latin typeface="Century Gothic" panose="020B0502020202020204" pitchFamily="34" charset="0"/>
              </a:rPr>
              <a:t> </a:t>
            </a:r>
            <a:r>
              <a:rPr lang="it-IT" dirty="0" err="1">
                <a:latin typeface="Century Gothic" panose="020B0502020202020204" pitchFamily="34" charset="0"/>
              </a:rPr>
              <a:t>whole</a:t>
            </a:r>
            <a:r>
              <a:rPr lang="it-IT" dirty="0">
                <a:latin typeface="Century Gothic" panose="020B0502020202020204" pitchFamily="34" charset="0"/>
              </a:rPr>
              <a:t> body </a:t>
            </a:r>
            <a:r>
              <a:rPr lang="it-IT" dirty="0" err="1">
                <a:latin typeface="Century Gothic" panose="020B0502020202020204" pitchFamily="34" charset="0"/>
              </a:rPr>
              <a:t>resting</a:t>
            </a:r>
            <a:r>
              <a:rPr lang="it-IT" dirty="0">
                <a:latin typeface="Century Gothic" panose="020B0502020202020204" pitchFamily="34" charset="0"/>
              </a:rPr>
              <a:t> </a:t>
            </a:r>
            <a:r>
              <a:rPr lang="it-IT" dirty="0" err="1">
                <a:latin typeface="Century Gothic" panose="020B0502020202020204" pitchFamily="34" charset="0"/>
              </a:rPr>
              <a:t>fat</a:t>
            </a:r>
            <a:r>
              <a:rPr lang="it-IT" dirty="0">
                <a:latin typeface="Century Gothic" panose="020B0502020202020204" pitchFamily="34" charset="0"/>
              </a:rPr>
              <a:t> </a:t>
            </a:r>
            <a:r>
              <a:rPr lang="it-IT" dirty="0" err="1">
                <a:latin typeface="Century Gothic" panose="020B0502020202020204" pitchFamily="34" charset="0"/>
              </a:rPr>
              <a:t>oxidation</a:t>
            </a:r>
            <a:r>
              <a:rPr lang="it-IT" dirty="0">
                <a:latin typeface="Century Gothic" panose="020B0502020202020204" pitchFamily="34" charset="0"/>
              </a:rPr>
              <a:t> </a:t>
            </a:r>
          </a:p>
          <a:p>
            <a:endParaRPr lang="it-IT" dirty="0">
              <a:latin typeface="Century Gothic" panose="020B0502020202020204" pitchFamily="34" charset="0"/>
            </a:endParaRPr>
          </a:p>
          <a:p>
            <a:r>
              <a:rPr lang="it-IT" dirty="0">
                <a:latin typeface="Century Gothic" panose="020B0502020202020204" pitchFamily="34" charset="0"/>
              </a:rPr>
              <a:t>MITOCHONDRIA</a:t>
            </a:r>
          </a:p>
          <a:p>
            <a:pPr marL="285750" indent="-285750">
              <a:buFont typeface="Arial" panose="020B0604020202020204" pitchFamily="34" charset="0"/>
              <a:buChar char="•"/>
            </a:pPr>
            <a:r>
              <a:rPr lang="it-IT" dirty="0">
                <a:latin typeface="Century Gothic" panose="020B0502020202020204" pitchFamily="34" charset="0"/>
              </a:rPr>
              <a:t>KD </a:t>
            </a:r>
            <a:r>
              <a:rPr lang="it-IT" dirty="0" err="1">
                <a:latin typeface="Century Gothic" panose="020B0502020202020204" pitchFamily="34" charset="0"/>
              </a:rPr>
              <a:t>increased</a:t>
            </a:r>
            <a:r>
              <a:rPr lang="it-IT" dirty="0">
                <a:latin typeface="Century Gothic" panose="020B0502020202020204" pitchFamily="34" charset="0"/>
              </a:rPr>
              <a:t> </a:t>
            </a:r>
            <a:r>
              <a:rPr lang="it-IT" dirty="0" err="1">
                <a:latin typeface="Century Gothic" panose="020B0502020202020204" pitchFamily="34" charset="0"/>
              </a:rPr>
              <a:t>mitochondrial</a:t>
            </a:r>
            <a:r>
              <a:rPr lang="it-IT" dirty="0">
                <a:latin typeface="Century Gothic" panose="020B0502020202020204" pitchFamily="34" charset="0"/>
              </a:rPr>
              <a:t> </a:t>
            </a:r>
            <a:r>
              <a:rPr lang="it-IT" dirty="0" err="1">
                <a:latin typeface="Century Gothic" panose="020B0502020202020204" pitchFamily="34" charset="0"/>
              </a:rPr>
              <a:t>respiratory</a:t>
            </a:r>
            <a:r>
              <a:rPr lang="it-IT" dirty="0">
                <a:latin typeface="Century Gothic" panose="020B0502020202020204" pitchFamily="34" charset="0"/>
              </a:rPr>
              <a:t> control ratio, ATP production with the </a:t>
            </a:r>
            <a:r>
              <a:rPr lang="it-IT" dirty="0" err="1">
                <a:latin typeface="Century Gothic" panose="020B0502020202020204" pitchFamily="34" charset="0"/>
              </a:rPr>
              <a:t>fat-based</a:t>
            </a:r>
            <a:r>
              <a:rPr lang="it-IT" dirty="0">
                <a:latin typeface="Century Gothic" panose="020B0502020202020204" pitchFamily="34" charset="0"/>
              </a:rPr>
              <a:t> </a:t>
            </a:r>
            <a:r>
              <a:rPr lang="it-IT" dirty="0" err="1">
                <a:latin typeface="Century Gothic" panose="020B0502020202020204" pitchFamily="34" charset="0"/>
              </a:rPr>
              <a:t>substrate</a:t>
            </a:r>
            <a:r>
              <a:rPr lang="it-IT" dirty="0">
                <a:latin typeface="Century Gothic" panose="020B0502020202020204" pitchFamily="34" charset="0"/>
              </a:rPr>
              <a:t>. ATP production with the </a:t>
            </a:r>
            <a:r>
              <a:rPr lang="it-IT" dirty="0" err="1">
                <a:latin typeface="Century Gothic" panose="020B0502020202020204" pitchFamily="34" charset="0"/>
              </a:rPr>
              <a:t>ketone</a:t>
            </a:r>
            <a:r>
              <a:rPr lang="it-IT" dirty="0">
                <a:latin typeface="Century Gothic" panose="020B0502020202020204" pitchFamily="34" charset="0"/>
              </a:rPr>
              <a:t>- </a:t>
            </a:r>
            <a:r>
              <a:rPr lang="it-IT" dirty="0" err="1">
                <a:latin typeface="Century Gothic" panose="020B0502020202020204" pitchFamily="34" charset="0"/>
              </a:rPr>
              <a:t>based</a:t>
            </a:r>
            <a:r>
              <a:rPr lang="it-IT" dirty="0">
                <a:latin typeface="Century Gothic" panose="020B0502020202020204" pitchFamily="34" charset="0"/>
              </a:rPr>
              <a:t> </a:t>
            </a:r>
            <a:r>
              <a:rPr lang="it-IT" dirty="0" err="1">
                <a:latin typeface="Century Gothic" panose="020B0502020202020204" pitchFamily="34" charset="0"/>
              </a:rPr>
              <a:t>substrate</a:t>
            </a:r>
            <a:r>
              <a:rPr lang="it-IT" dirty="0">
                <a:latin typeface="Century Gothic" panose="020B0502020202020204" pitchFamily="34" charset="0"/>
              </a:rPr>
              <a:t> </a:t>
            </a:r>
            <a:r>
              <a:rPr lang="it-IT" dirty="0" err="1">
                <a:latin typeface="Century Gothic" panose="020B0502020202020204" pitchFamily="34" charset="0"/>
              </a:rPr>
              <a:t>was</a:t>
            </a:r>
            <a:r>
              <a:rPr lang="it-IT" dirty="0">
                <a:latin typeface="Century Gothic" panose="020B0502020202020204" pitchFamily="34" charset="0"/>
              </a:rPr>
              <a:t> </a:t>
            </a:r>
            <a:r>
              <a:rPr lang="it-IT" dirty="0" err="1">
                <a:latin typeface="Century Gothic" panose="020B0502020202020204" pitchFamily="34" charset="0"/>
              </a:rPr>
              <a:t>four</a:t>
            </a:r>
            <a:r>
              <a:rPr lang="it-IT" dirty="0">
                <a:latin typeface="Century Gothic" panose="020B0502020202020204" pitchFamily="34" charset="0"/>
              </a:rPr>
              <a:t> to </a:t>
            </a:r>
            <a:r>
              <a:rPr lang="it-IT" dirty="0" err="1">
                <a:latin typeface="Century Gothic" panose="020B0502020202020204" pitchFamily="34" charset="0"/>
              </a:rPr>
              <a:t>eight</a:t>
            </a:r>
            <a:r>
              <a:rPr lang="it-IT" dirty="0">
                <a:latin typeface="Century Gothic" panose="020B0502020202020204" pitchFamily="34" charset="0"/>
              </a:rPr>
              <a:t> </a:t>
            </a:r>
            <a:r>
              <a:rPr lang="it-IT" dirty="0" err="1">
                <a:latin typeface="Century Gothic" panose="020B0502020202020204" pitchFamily="34" charset="0"/>
              </a:rPr>
              <a:t>times</a:t>
            </a:r>
            <a:r>
              <a:rPr lang="it-IT" dirty="0">
                <a:latin typeface="Century Gothic" panose="020B0502020202020204" pitchFamily="34" charset="0"/>
              </a:rPr>
              <a:t> </a:t>
            </a:r>
            <a:r>
              <a:rPr lang="it-IT" dirty="0" err="1">
                <a:latin typeface="Century Gothic" panose="020B0502020202020204" pitchFamily="34" charset="0"/>
              </a:rPr>
              <a:t>lower</a:t>
            </a:r>
            <a:r>
              <a:rPr lang="it-IT" dirty="0">
                <a:latin typeface="Century Gothic" panose="020B0502020202020204" pitchFamily="34" charset="0"/>
              </a:rPr>
              <a:t> </a:t>
            </a:r>
            <a:r>
              <a:rPr lang="it-IT" dirty="0" err="1">
                <a:latin typeface="Century Gothic" panose="020B0502020202020204" pitchFamily="34" charset="0"/>
              </a:rPr>
              <a:t>than</a:t>
            </a:r>
            <a:r>
              <a:rPr lang="it-IT" dirty="0">
                <a:latin typeface="Century Gothic" panose="020B0502020202020204" pitchFamily="34" charset="0"/>
              </a:rPr>
              <a:t> with </a:t>
            </a:r>
            <a:r>
              <a:rPr lang="it-IT" dirty="0" err="1">
                <a:latin typeface="Century Gothic" panose="020B0502020202020204" pitchFamily="34" charset="0"/>
              </a:rPr>
              <a:t>other</a:t>
            </a:r>
            <a:r>
              <a:rPr lang="it-IT" dirty="0">
                <a:latin typeface="Century Gothic" panose="020B0502020202020204" pitchFamily="34" charset="0"/>
              </a:rPr>
              <a:t> </a:t>
            </a:r>
            <a:r>
              <a:rPr lang="it-IT" dirty="0" err="1">
                <a:latin typeface="Century Gothic" panose="020B0502020202020204" pitchFamily="34" charset="0"/>
              </a:rPr>
              <a:t>substrates</a:t>
            </a:r>
            <a:r>
              <a:rPr lang="it-IT" dirty="0">
                <a:latin typeface="Century Gothic" panose="020B0502020202020204" pitchFamily="34" charset="0"/>
              </a:rPr>
              <a:t>, </a:t>
            </a:r>
            <a:r>
              <a:rPr lang="it-IT" dirty="0" err="1">
                <a:latin typeface="Century Gothic" panose="020B0502020202020204" pitchFamily="34" charset="0"/>
              </a:rPr>
              <a:t>indicating</a:t>
            </a:r>
            <a:r>
              <a:rPr lang="it-IT" dirty="0">
                <a:latin typeface="Century Gothic" panose="020B0502020202020204" pitchFamily="34" charset="0"/>
              </a:rPr>
              <a:t> </a:t>
            </a:r>
            <a:r>
              <a:rPr lang="it-IT" dirty="0" err="1">
                <a:latin typeface="Century Gothic" panose="020B0502020202020204" pitchFamily="34" charset="0"/>
              </a:rPr>
              <a:t>minimal</a:t>
            </a:r>
            <a:r>
              <a:rPr lang="it-IT" dirty="0">
                <a:latin typeface="Century Gothic" panose="020B0502020202020204" pitchFamily="34" charset="0"/>
              </a:rPr>
              <a:t> </a:t>
            </a:r>
            <a:r>
              <a:rPr lang="it-IT" dirty="0" err="1">
                <a:latin typeface="Century Gothic" panose="020B0502020202020204" pitchFamily="34" charset="0"/>
              </a:rPr>
              <a:t>oxidation</a:t>
            </a:r>
            <a:r>
              <a:rPr lang="it-IT" dirty="0">
                <a:latin typeface="Century Gothic" panose="020B0502020202020204" pitchFamily="34" charset="0"/>
              </a:rPr>
              <a:t>. </a:t>
            </a:r>
          </a:p>
          <a:p>
            <a:pPr marL="285750" indent="-285750">
              <a:buFont typeface="Arial" panose="020B0604020202020204" pitchFamily="34" charset="0"/>
              <a:buChar char="•"/>
            </a:pPr>
            <a:r>
              <a:rPr lang="it-IT" dirty="0" err="1">
                <a:latin typeface="Century Gothic" panose="020B0502020202020204" pitchFamily="34" charset="0"/>
              </a:rPr>
              <a:t>resulted</a:t>
            </a:r>
            <a:r>
              <a:rPr lang="it-IT" dirty="0">
                <a:latin typeface="Century Gothic" panose="020B0502020202020204" pitchFamily="34" charset="0"/>
              </a:rPr>
              <a:t> in a small </a:t>
            </a:r>
            <a:r>
              <a:rPr lang="it-IT" dirty="0" err="1">
                <a:latin typeface="Century Gothic" panose="020B0502020202020204" pitchFamily="34" charset="0"/>
              </a:rPr>
              <a:t>decrease</a:t>
            </a:r>
            <a:r>
              <a:rPr lang="it-IT" dirty="0">
                <a:latin typeface="Century Gothic" panose="020B0502020202020204" pitchFamily="34" charset="0"/>
              </a:rPr>
              <a:t> in </a:t>
            </a:r>
            <a:r>
              <a:rPr lang="it-IT" dirty="0" err="1">
                <a:latin typeface="Century Gothic" panose="020B0502020202020204" pitchFamily="34" charset="0"/>
              </a:rPr>
              <a:t>muscle</a:t>
            </a:r>
            <a:r>
              <a:rPr lang="it-IT" dirty="0">
                <a:latin typeface="Century Gothic" panose="020B0502020202020204" pitchFamily="34" charset="0"/>
              </a:rPr>
              <a:t> </a:t>
            </a:r>
            <a:r>
              <a:rPr lang="it-IT" dirty="0" err="1">
                <a:latin typeface="Century Gothic" panose="020B0502020202020204" pitchFamily="34" charset="0"/>
              </a:rPr>
              <a:t>glycogen</a:t>
            </a:r>
            <a:r>
              <a:rPr lang="it-IT" dirty="0">
                <a:latin typeface="Century Gothic" panose="020B0502020202020204" pitchFamily="34" charset="0"/>
              </a:rPr>
              <a:t> (14%, </a:t>
            </a:r>
            <a:r>
              <a:rPr lang="it-IT" dirty="0" err="1">
                <a:latin typeface="Century Gothic" panose="020B0502020202020204" pitchFamily="34" charset="0"/>
              </a:rPr>
              <a:t>P</a:t>
            </a:r>
            <a:r>
              <a:rPr lang="it-IT" dirty="0">
                <a:latin typeface="Century Gothic" panose="020B0502020202020204" pitchFamily="34" charset="0"/>
              </a:rPr>
              <a:t> = 0.035) and an </a:t>
            </a:r>
            <a:r>
              <a:rPr lang="it-IT" dirty="0" err="1">
                <a:latin typeface="Century Gothic" panose="020B0502020202020204" pitchFamily="34" charset="0"/>
              </a:rPr>
              <a:t>increase</a:t>
            </a:r>
            <a:r>
              <a:rPr lang="it-IT" dirty="0">
                <a:latin typeface="Century Gothic" panose="020B0502020202020204" pitchFamily="34" charset="0"/>
              </a:rPr>
              <a:t> in </a:t>
            </a:r>
            <a:r>
              <a:rPr lang="it-IT" dirty="0" err="1">
                <a:latin typeface="Century Gothic" panose="020B0502020202020204" pitchFamily="34" charset="0"/>
              </a:rPr>
              <a:t>muscle</a:t>
            </a:r>
            <a:r>
              <a:rPr lang="it-IT" dirty="0">
                <a:latin typeface="Century Gothic" panose="020B0502020202020204" pitchFamily="34" charset="0"/>
              </a:rPr>
              <a:t> </a:t>
            </a:r>
            <a:r>
              <a:rPr lang="it-IT" dirty="0" err="1">
                <a:latin typeface="Century Gothic" panose="020B0502020202020204" pitchFamily="34" charset="0"/>
              </a:rPr>
              <a:t>triglyceride</a:t>
            </a:r>
            <a:r>
              <a:rPr lang="it-IT" dirty="0">
                <a:latin typeface="Century Gothic" panose="020B0502020202020204" pitchFamily="34" charset="0"/>
              </a:rPr>
              <a:t> (81%, </a:t>
            </a:r>
            <a:r>
              <a:rPr lang="it-IT" dirty="0" err="1">
                <a:latin typeface="Century Gothic" panose="020B0502020202020204" pitchFamily="34" charset="0"/>
              </a:rPr>
              <a:t>P</a:t>
            </a:r>
            <a:r>
              <a:rPr lang="it-IT" dirty="0">
                <a:latin typeface="Century Gothic" panose="020B0502020202020204" pitchFamily="34" charset="0"/>
              </a:rPr>
              <a:t> = 0.006). </a:t>
            </a:r>
          </a:p>
          <a:p>
            <a:pPr marL="285750" indent="-285750">
              <a:buFont typeface="Arial" panose="020B0604020202020204" pitchFamily="34" charset="0"/>
              <a:buChar char="•"/>
            </a:pPr>
            <a:r>
              <a:rPr lang="it-IT" dirty="0" err="1">
                <a:latin typeface="Century Gothic" panose="020B0502020202020204" pitchFamily="34" charset="0"/>
              </a:rPr>
              <a:t>Succinyl</a:t>
            </a:r>
            <a:r>
              <a:rPr lang="it-IT" dirty="0">
                <a:latin typeface="Century Gothic" panose="020B0502020202020204" pitchFamily="34" charset="0"/>
              </a:rPr>
              <a:t> CoA:3-ketoacid </a:t>
            </a:r>
            <a:r>
              <a:rPr lang="it-IT" dirty="0" err="1">
                <a:latin typeface="Century Gothic" panose="020B0502020202020204" pitchFamily="34" charset="0"/>
              </a:rPr>
              <a:t>CoA</a:t>
            </a:r>
            <a:r>
              <a:rPr lang="it-IT" dirty="0">
                <a:latin typeface="Century Gothic" panose="020B0502020202020204" pitchFamily="34" charset="0"/>
              </a:rPr>
              <a:t> </a:t>
            </a:r>
            <a:r>
              <a:rPr lang="it-IT" dirty="0" err="1">
                <a:latin typeface="Century Gothic" panose="020B0502020202020204" pitchFamily="34" charset="0"/>
              </a:rPr>
              <a:t>transferase</a:t>
            </a:r>
            <a:r>
              <a:rPr lang="it-IT" dirty="0">
                <a:latin typeface="Century Gothic" panose="020B0502020202020204" pitchFamily="34" charset="0"/>
              </a:rPr>
              <a:t> (SCOT) </a:t>
            </a:r>
            <a:r>
              <a:rPr lang="it-IT" dirty="0" err="1">
                <a:latin typeface="Century Gothic" panose="020B0502020202020204" pitchFamily="34" charset="0"/>
              </a:rPr>
              <a:t>is</a:t>
            </a:r>
            <a:r>
              <a:rPr lang="it-IT" dirty="0">
                <a:latin typeface="Century Gothic" panose="020B0502020202020204" pitchFamily="34" charset="0"/>
              </a:rPr>
              <a:t> </a:t>
            </a:r>
            <a:r>
              <a:rPr lang="it-IT" dirty="0" err="1">
                <a:latin typeface="Century Gothic" panose="020B0502020202020204" pitchFamily="34" charset="0"/>
              </a:rPr>
              <a:t>minimally</a:t>
            </a:r>
            <a:r>
              <a:rPr lang="it-IT" dirty="0">
                <a:latin typeface="Century Gothic" panose="020B0502020202020204" pitchFamily="34" charset="0"/>
              </a:rPr>
              <a:t> </a:t>
            </a:r>
            <a:r>
              <a:rPr lang="it-IT" dirty="0" err="1">
                <a:latin typeface="Century Gothic" panose="020B0502020202020204" pitchFamily="34" charset="0"/>
              </a:rPr>
              <a:t>expressed</a:t>
            </a:r>
            <a:r>
              <a:rPr lang="it-IT" dirty="0">
                <a:latin typeface="Century Gothic" panose="020B0502020202020204" pitchFamily="34" charset="0"/>
              </a:rPr>
              <a:t> in </a:t>
            </a:r>
            <a:r>
              <a:rPr lang="it-IT" dirty="0" err="1">
                <a:latin typeface="Century Gothic" panose="020B0502020202020204" pitchFamily="34" charset="0"/>
              </a:rPr>
              <a:t>skeletal</a:t>
            </a:r>
            <a:r>
              <a:rPr lang="it-IT" dirty="0">
                <a:latin typeface="Century Gothic" panose="020B0502020202020204" pitchFamily="34" charset="0"/>
              </a:rPr>
              <a:t> </a:t>
            </a:r>
            <a:r>
              <a:rPr lang="it-IT" dirty="0" err="1">
                <a:latin typeface="Century Gothic" panose="020B0502020202020204" pitchFamily="34" charset="0"/>
              </a:rPr>
              <a:t>muscle</a:t>
            </a:r>
            <a:r>
              <a:rPr lang="it-IT" dirty="0">
                <a:latin typeface="Century Gothic" panose="020B0502020202020204" pitchFamily="34" charset="0"/>
              </a:rPr>
              <a:t> </a:t>
            </a:r>
            <a:r>
              <a:rPr lang="it-IT" dirty="0" err="1">
                <a:latin typeface="Century Gothic" panose="020B0502020202020204" pitchFamily="34" charset="0"/>
              </a:rPr>
              <a:t>compared</a:t>
            </a:r>
            <a:r>
              <a:rPr lang="it-IT" dirty="0">
                <a:latin typeface="Century Gothic" panose="020B0502020202020204" pitchFamily="34" charset="0"/>
              </a:rPr>
              <a:t> with </a:t>
            </a:r>
            <a:r>
              <a:rPr lang="it-IT" dirty="0" err="1">
                <a:latin typeface="Century Gothic" panose="020B0502020202020204" pitchFamily="34" charset="0"/>
              </a:rPr>
              <a:t>heart</a:t>
            </a:r>
            <a:r>
              <a:rPr lang="it-IT" dirty="0">
                <a:latin typeface="Century Gothic" panose="020B0502020202020204" pitchFamily="34" charset="0"/>
              </a:rPr>
              <a:t>, </a:t>
            </a:r>
            <a:r>
              <a:rPr lang="it-IT" dirty="0" err="1">
                <a:latin typeface="Century Gothic" panose="020B0502020202020204" pitchFamily="34" charset="0"/>
              </a:rPr>
              <a:t>kidneys</a:t>
            </a:r>
            <a:r>
              <a:rPr lang="it-IT" dirty="0">
                <a:latin typeface="Century Gothic" panose="020B0502020202020204" pitchFamily="34" charset="0"/>
              </a:rPr>
              <a:t> and brain</a:t>
            </a:r>
          </a:p>
          <a:p>
            <a:endParaRPr lang="it-IT" dirty="0">
              <a:latin typeface="Century Gothic" panose="020B0502020202020204" pitchFamily="34" charset="0"/>
            </a:endParaRPr>
          </a:p>
        </p:txBody>
      </p:sp>
      <p:pic>
        <p:nvPicPr>
          <p:cNvPr id="5" name="Immagine 4">
            <a:extLst>
              <a:ext uri="{FF2B5EF4-FFF2-40B4-BE49-F238E27FC236}">
                <a16:creationId xmlns:a16="http://schemas.microsoft.com/office/drawing/2014/main" id="{08679DFB-75F1-0D42-B87B-95315F7ECD53}"/>
              </a:ext>
            </a:extLst>
          </p:cNvPr>
          <p:cNvPicPr>
            <a:picLocks noChangeAspect="1"/>
          </p:cNvPicPr>
          <p:nvPr/>
        </p:nvPicPr>
        <p:blipFill>
          <a:blip r:embed="rId4"/>
          <a:stretch>
            <a:fillRect/>
          </a:stretch>
        </p:blipFill>
        <p:spPr>
          <a:xfrm>
            <a:off x="199618" y="3093757"/>
            <a:ext cx="5051650" cy="3246769"/>
          </a:xfrm>
          <a:prstGeom prst="rect">
            <a:avLst/>
          </a:prstGeom>
        </p:spPr>
      </p:pic>
      <p:sp>
        <p:nvSpPr>
          <p:cNvPr id="6" name="CasellaDiTesto 5">
            <a:extLst>
              <a:ext uri="{FF2B5EF4-FFF2-40B4-BE49-F238E27FC236}">
                <a16:creationId xmlns:a16="http://schemas.microsoft.com/office/drawing/2014/main" id="{B4B80083-8E84-5E47-98E1-F9C3076C0C1E}"/>
              </a:ext>
            </a:extLst>
          </p:cNvPr>
          <p:cNvSpPr txBox="1"/>
          <p:nvPr/>
        </p:nvSpPr>
        <p:spPr>
          <a:xfrm>
            <a:off x="5817178" y="5327493"/>
            <a:ext cx="5930537" cy="369332"/>
          </a:xfrm>
          <a:prstGeom prst="rect">
            <a:avLst/>
          </a:prstGeom>
          <a:ln w="57150">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it-IT" dirty="0" err="1">
                <a:latin typeface="Century Gothic" panose="020B0502020202020204" pitchFamily="34" charset="0"/>
              </a:rPr>
              <a:t>oxidation</a:t>
            </a:r>
            <a:r>
              <a:rPr lang="it-IT" dirty="0">
                <a:latin typeface="Century Gothic" panose="020B0502020202020204" pitchFamily="34" charset="0"/>
              </a:rPr>
              <a:t> of </a:t>
            </a:r>
            <a:r>
              <a:rPr lang="it-IT" dirty="0" err="1">
                <a:latin typeface="Century Gothic" panose="020B0502020202020204" pitchFamily="34" charset="0"/>
              </a:rPr>
              <a:t>ketones</a:t>
            </a:r>
            <a:r>
              <a:rPr lang="it-IT" dirty="0">
                <a:latin typeface="Century Gothic" panose="020B0502020202020204" pitchFamily="34" charset="0"/>
              </a:rPr>
              <a:t> in </a:t>
            </a:r>
            <a:r>
              <a:rPr lang="it-IT" dirty="0" err="1">
                <a:latin typeface="Century Gothic" panose="020B0502020202020204" pitchFamily="34" charset="0"/>
              </a:rPr>
              <a:t>skeletal</a:t>
            </a:r>
            <a:r>
              <a:rPr lang="it-IT" dirty="0">
                <a:latin typeface="Century Gothic" panose="020B0502020202020204" pitchFamily="34" charset="0"/>
              </a:rPr>
              <a:t> </a:t>
            </a:r>
            <a:r>
              <a:rPr lang="it-IT" dirty="0" err="1">
                <a:latin typeface="Century Gothic" panose="020B0502020202020204" pitchFamily="34" charset="0"/>
              </a:rPr>
              <a:t>muscle</a:t>
            </a:r>
            <a:r>
              <a:rPr lang="it-IT" dirty="0">
                <a:latin typeface="Century Gothic" panose="020B0502020202020204" pitchFamily="34" charset="0"/>
              </a:rPr>
              <a:t> </a:t>
            </a:r>
            <a:r>
              <a:rPr lang="it-IT" dirty="0" err="1">
                <a:latin typeface="Century Gothic" panose="020B0502020202020204" pitchFamily="34" charset="0"/>
              </a:rPr>
              <a:t>was</a:t>
            </a:r>
            <a:r>
              <a:rPr lang="it-IT" dirty="0">
                <a:latin typeface="Century Gothic" panose="020B0502020202020204" pitchFamily="34" charset="0"/>
              </a:rPr>
              <a:t> </a:t>
            </a:r>
            <a:r>
              <a:rPr lang="it-IT" dirty="0" err="1">
                <a:latin typeface="Century Gothic" panose="020B0502020202020204" pitchFamily="34" charset="0"/>
              </a:rPr>
              <a:t>minimal</a:t>
            </a:r>
            <a:endParaRPr lang="it-IT" dirty="0">
              <a:latin typeface="Century Gothic" panose="020B0502020202020204" pitchFamily="34" charset="0"/>
            </a:endParaRPr>
          </a:p>
        </p:txBody>
      </p:sp>
      <p:sp>
        <p:nvSpPr>
          <p:cNvPr id="7" name="CasellaDiTesto 6">
            <a:extLst>
              <a:ext uri="{FF2B5EF4-FFF2-40B4-BE49-F238E27FC236}">
                <a16:creationId xmlns:a16="http://schemas.microsoft.com/office/drawing/2014/main" id="{05B5A226-555E-FA43-990F-48F6AB3BBC35}"/>
              </a:ext>
            </a:extLst>
          </p:cNvPr>
          <p:cNvSpPr txBox="1"/>
          <p:nvPr/>
        </p:nvSpPr>
        <p:spPr>
          <a:xfrm>
            <a:off x="3417981" y="6550223"/>
            <a:ext cx="7606231" cy="307777"/>
          </a:xfrm>
          <a:prstGeom prst="rect">
            <a:avLst/>
          </a:prstGeom>
          <a:noFill/>
        </p:spPr>
        <p:txBody>
          <a:bodyPr wrap="square" rtlCol="0">
            <a:spAutoFit/>
          </a:bodyPr>
          <a:lstStyle/>
          <a:p>
            <a:r>
              <a:rPr lang="it-IT" sz="1400" dirty="0">
                <a:latin typeface="Century Gothic" panose="020B0502020202020204" pitchFamily="34" charset="0"/>
              </a:rPr>
              <a:t>Miller et al. </a:t>
            </a:r>
            <a:r>
              <a:rPr lang="it-IT" sz="1400" dirty="0" err="1">
                <a:latin typeface="Century Gothic" panose="020B0502020202020204" pitchFamily="34" charset="0"/>
              </a:rPr>
              <a:t>Am</a:t>
            </a:r>
            <a:r>
              <a:rPr lang="it-IT" sz="1400" dirty="0">
                <a:latin typeface="Century Gothic" panose="020B0502020202020204" pitchFamily="34" charset="0"/>
              </a:rPr>
              <a:t> </a:t>
            </a:r>
            <a:r>
              <a:rPr lang="it-IT" sz="1400" dirty="0" err="1">
                <a:latin typeface="Century Gothic" panose="020B0502020202020204" pitchFamily="34" charset="0"/>
              </a:rPr>
              <a:t>J</a:t>
            </a:r>
            <a:r>
              <a:rPr lang="it-IT" sz="1400" dirty="0">
                <a:latin typeface="Century Gothic" panose="020B0502020202020204" pitchFamily="34" charset="0"/>
              </a:rPr>
              <a:t> </a:t>
            </a:r>
            <a:r>
              <a:rPr lang="it-IT" sz="1400" dirty="0" err="1">
                <a:latin typeface="Century Gothic" panose="020B0502020202020204" pitchFamily="34" charset="0"/>
              </a:rPr>
              <a:t>Physiol</a:t>
            </a:r>
            <a:r>
              <a:rPr lang="it-IT" sz="1400" dirty="0">
                <a:latin typeface="Century Gothic" panose="020B0502020202020204" pitchFamily="34" charset="0"/>
              </a:rPr>
              <a:t> </a:t>
            </a:r>
            <a:r>
              <a:rPr lang="it-IT" sz="1400" dirty="0" err="1">
                <a:latin typeface="Century Gothic" panose="020B0502020202020204" pitchFamily="34" charset="0"/>
              </a:rPr>
              <a:t>Endocrinol</a:t>
            </a:r>
            <a:r>
              <a:rPr lang="it-IT" sz="1400" dirty="0">
                <a:latin typeface="Century Gothic" panose="020B0502020202020204" pitchFamily="34" charset="0"/>
              </a:rPr>
              <a:t> </a:t>
            </a:r>
            <a:r>
              <a:rPr lang="it-IT" sz="1400" dirty="0" err="1">
                <a:latin typeface="Century Gothic" panose="020B0502020202020204" pitchFamily="34" charset="0"/>
              </a:rPr>
              <a:t>Metab</a:t>
            </a:r>
            <a:r>
              <a:rPr lang="it-IT" sz="1400" dirty="0">
                <a:latin typeface="Century Gothic" panose="020B0502020202020204" pitchFamily="34" charset="0"/>
              </a:rPr>
              <a:t>. 2020 </a:t>
            </a:r>
            <a:r>
              <a:rPr lang="it-IT" sz="1400" dirty="0" err="1">
                <a:latin typeface="Century Gothic" panose="020B0502020202020204" pitchFamily="34" charset="0"/>
              </a:rPr>
              <a:t>Dec</a:t>
            </a:r>
            <a:r>
              <a:rPr lang="it-IT" sz="1400" dirty="0">
                <a:latin typeface="Century Gothic" panose="020B0502020202020204" pitchFamily="34" charset="0"/>
              </a:rPr>
              <a:t> 1;319(6):E995-E1007.</a:t>
            </a:r>
          </a:p>
        </p:txBody>
      </p:sp>
      <p:pic>
        <p:nvPicPr>
          <p:cNvPr id="8" name="Immagine 7" descr="Immagine che contiene testo, clipart, serviziodatavola, piatto&#10;&#10;Descrizione generata automaticamente">
            <a:extLst>
              <a:ext uri="{FF2B5EF4-FFF2-40B4-BE49-F238E27FC236}">
                <a16:creationId xmlns:a16="http://schemas.microsoft.com/office/drawing/2014/main" id="{E834768F-5DBF-4146-9E22-295F2199419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5" b="89831" l="9117" r="91738">
                        <a14:foregroundMark x1="89744" y1="68362" x2="91738" y2="51977"/>
                        <a14:foregroundMark x1="9117" y1="45763" x2="11111" y2="76271"/>
                        <a14:foregroundMark x1="11111" y1="76271" x2="12821" y2="79096"/>
                      </a14:backgroundRemoval>
                    </a14:imgEffect>
                  </a14:imgLayer>
                </a14:imgProps>
              </a:ext>
            </a:extLst>
          </a:blip>
          <a:stretch>
            <a:fillRect/>
          </a:stretch>
        </p:blipFill>
        <p:spPr>
          <a:xfrm rot="19239736">
            <a:off x="3343815" y="1539297"/>
            <a:ext cx="2086107" cy="1051969"/>
          </a:xfrm>
          <a:prstGeom prst="rect">
            <a:avLst/>
          </a:prstGeom>
        </p:spPr>
      </p:pic>
      <p:sp>
        <p:nvSpPr>
          <p:cNvPr id="10" name="CasellaDiTesto 9">
            <a:extLst>
              <a:ext uri="{FF2B5EF4-FFF2-40B4-BE49-F238E27FC236}">
                <a16:creationId xmlns:a16="http://schemas.microsoft.com/office/drawing/2014/main" id="{7311E084-AB94-894F-B2D7-7007EED8DF07}"/>
              </a:ext>
            </a:extLst>
          </p:cNvPr>
          <p:cNvSpPr txBox="1"/>
          <p:nvPr/>
        </p:nvSpPr>
        <p:spPr>
          <a:xfrm>
            <a:off x="3661189" y="165253"/>
            <a:ext cx="8082792" cy="584775"/>
          </a:xfrm>
          <a:prstGeom prst="rect">
            <a:avLst/>
          </a:prstGeom>
          <a:noFill/>
        </p:spPr>
        <p:txBody>
          <a:bodyPr wrap="square" rtlCol="0">
            <a:spAutoFit/>
          </a:bodyPr>
          <a:lstStyle/>
          <a:p>
            <a:r>
              <a:rPr lang="it-IT" sz="3200" dirty="0">
                <a:solidFill>
                  <a:schemeClr val="bg1"/>
                </a:solidFill>
                <a:latin typeface="Century Gothic"/>
                <a:cs typeface="Century Gothic"/>
              </a:rPr>
              <a:t>FISIOLOGIA DELLA CHETOSI E DELLA KD</a:t>
            </a:r>
          </a:p>
        </p:txBody>
      </p:sp>
    </p:spTree>
    <p:extLst>
      <p:ext uri="{BB962C8B-B14F-4D97-AF65-F5344CB8AC3E}">
        <p14:creationId xmlns:p14="http://schemas.microsoft.com/office/powerpoint/2010/main" val="3934526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ktok Logo Marca - Immagini gratis su Pixabay">
            <a:extLst>
              <a:ext uri="{FF2B5EF4-FFF2-40B4-BE49-F238E27FC236}">
                <a16:creationId xmlns:a16="http://schemas.microsoft.com/office/drawing/2014/main" id="{4582D3F9-2CD5-404E-A766-2EEC638DC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954" y="2275954"/>
            <a:ext cx="3215390" cy="32153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cquisto Libri Antichi | Ottieni un'offerta di acquisto per il tuo volume">
            <a:extLst>
              <a:ext uri="{FF2B5EF4-FFF2-40B4-BE49-F238E27FC236}">
                <a16:creationId xmlns:a16="http://schemas.microsoft.com/office/drawing/2014/main" id="{86372D77-F50A-CB4F-8CDF-68FD2411F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702" y="1817557"/>
            <a:ext cx="4313344" cy="413218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A2DFBC5E-3156-2D40-AF20-8CA34E01206C}"/>
              </a:ext>
            </a:extLst>
          </p:cNvPr>
          <p:cNvSpPr txBox="1"/>
          <p:nvPr/>
        </p:nvSpPr>
        <p:spPr>
          <a:xfrm>
            <a:off x="3690651" y="209320"/>
            <a:ext cx="7810959"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DIETA CHETOGENICA</a:t>
            </a:r>
          </a:p>
        </p:txBody>
      </p:sp>
      <p:sp>
        <p:nvSpPr>
          <p:cNvPr id="5" name="CasellaDiTesto 4">
            <a:extLst>
              <a:ext uri="{FF2B5EF4-FFF2-40B4-BE49-F238E27FC236}">
                <a16:creationId xmlns:a16="http://schemas.microsoft.com/office/drawing/2014/main" id="{212A7FC6-0A5E-004A-A1FC-30C7A06BC6F5}"/>
              </a:ext>
            </a:extLst>
          </p:cNvPr>
          <p:cNvSpPr txBox="1"/>
          <p:nvPr/>
        </p:nvSpPr>
        <p:spPr>
          <a:xfrm>
            <a:off x="1636502" y="1074268"/>
            <a:ext cx="7810959" cy="584775"/>
          </a:xfrm>
          <a:prstGeom prst="rect">
            <a:avLst/>
          </a:prstGeom>
          <a:noFill/>
        </p:spPr>
        <p:txBody>
          <a:bodyPr wrap="square" rtlCol="0">
            <a:spAutoFit/>
          </a:bodyPr>
          <a:lstStyle/>
          <a:p>
            <a:pPr algn="ctr"/>
            <a:r>
              <a:rPr lang="it-IT" sz="3200" dirty="0">
                <a:latin typeface="Century Gothic"/>
                <a:cs typeface="Century Gothic"/>
              </a:rPr>
              <a:t>MODA O… UN CLASSICO?</a:t>
            </a:r>
          </a:p>
        </p:txBody>
      </p:sp>
    </p:spTree>
    <p:extLst>
      <p:ext uri="{BB962C8B-B14F-4D97-AF65-F5344CB8AC3E}">
        <p14:creationId xmlns:p14="http://schemas.microsoft.com/office/powerpoint/2010/main" val="2421799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107C7F83-9D80-0341-ACEE-831E15D8AB94}"/>
              </a:ext>
            </a:extLst>
          </p:cNvPr>
          <p:cNvSpPr/>
          <p:nvPr/>
        </p:nvSpPr>
        <p:spPr>
          <a:xfrm>
            <a:off x="503329" y="979115"/>
            <a:ext cx="11185342" cy="1200329"/>
          </a:xfrm>
          <a:prstGeom prst="rect">
            <a:avLst/>
          </a:prstGeom>
        </p:spPr>
        <p:txBody>
          <a:bodyPr wrap="square">
            <a:spAutoFit/>
          </a:bodyPr>
          <a:lstStyle/>
          <a:p>
            <a:pPr algn="ctr"/>
            <a:r>
              <a:rPr lang="it-IT" sz="2400" dirty="0">
                <a:latin typeface="Century Gothic" panose="020B0502020202020204" pitchFamily="34" charset="0"/>
                <a:cs typeface="Calibri" panose="020F0502020204030204" pitchFamily="34" charset="0"/>
              </a:rPr>
              <a:t>Una dieta viene definita chetogenica quando la concentrazione ematica di CC (βOHB) &gt; 0,3-0,5 </a:t>
            </a:r>
            <a:r>
              <a:rPr lang="it-IT" sz="2400" dirty="0" err="1">
                <a:latin typeface="Century Gothic" panose="020B0502020202020204" pitchFamily="34" charset="0"/>
                <a:cs typeface="Calibri" panose="020F0502020204030204" pitchFamily="34" charset="0"/>
              </a:rPr>
              <a:t>mmol</a:t>
            </a:r>
            <a:r>
              <a:rPr lang="it-IT" sz="2400" dirty="0">
                <a:latin typeface="Century Gothic" panose="020B0502020202020204" pitchFamily="34" charset="0"/>
                <a:cs typeface="Calibri" panose="020F0502020204030204" pitchFamily="34" charset="0"/>
              </a:rPr>
              <a:t>/l </a:t>
            </a:r>
          </a:p>
          <a:p>
            <a:pPr algn="ctr"/>
            <a:endParaRPr lang="it-IT" sz="2400" dirty="0">
              <a:latin typeface="Century Gothic" panose="020B0502020202020204" pitchFamily="34" charset="0"/>
              <a:cs typeface="Calibri" panose="020F0502020204030204" pitchFamily="34" charset="0"/>
            </a:endParaRPr>
          </a:p>
        </p:txBody>
      </p:sp>
      <p:pic>
        <p:nvPicPr>
          <p:cNvPr id="6" name="Immagine 5">
            <a:extLst>
              <a:ext uri="{FF2B5EF4-FFF2-40B4-BE49-F238E27FC236}">
                <a16:creationId xmlns:a16="http://schemas.microsoft.com/office/drawing/2014/main" id="{BA655509-E169-C94F-B641-7F8EDFF0AB14}"/>
              </a:ext>
            </a:extLst>
          </p:cNvPr>
          <p:cNvPicPr>
            <a:picLocks noChangeAspect="1"/>
          </p:cNvPicPr>
          <p:nvPr/>
        </p:nvPicPr>
        <p:blipFill>
          <a:blip r:embed="rId2"/>
          <a:stretch>
            <a:fillRect/>
          </a:stretch>
        </p:blipFill>
        <p:spPr>
          <a:xfrm>
            <a:off x="2462820" y="1875386"/>
            <a:ext cx="6655054" cy="4339678"/>
          </a:xfrm>
          <a:prstGeom prst="rect">
            <a:avLst/>
          </a:prstGeom>
        </p:spPr>
      </p:pic>
      <p:sp>
        <p:nvSpPr>
          <p:cNvPr id="7" name="CasellaDiTesto 6">
            <a:extLst>
              <a:ext uri="{FF2B5EF4-FFF2-40B4-BE49-F238E27FC236}">
                <a16:creationId xmlns:a16="http://schemas.microsoft.com/office/drawing/2014/main" id="{859731C2-48DF-DF4F-890C-21BF041B96AF}"/>
              </a:ext>
            </a:extLst>
          </p:cNvPr>
          <p:cNvSpPr txBox="1"/>
          <p:nvPr/>
        </p:nvSpPr>
        <p:spPr>
          <a:xfrm>
            <a:off x="4284616" y="1902445"/>
            <a:ext cx="1240971" cy="276999"/>
          </a:xfrm>
          <a:prstGeom prst="rect">
            <a:avLst/>
          </a:prstGeom>
          <a:solidFill>
            <a:schemeClr val="bg1"/>
          </a:solidFill>
        </p:spPr>
        <p:txBody>
          <a:bodyPr wrap="square" rtlCol="0">
            <a:spAutoFit/>
          </a:bodyPr>
          <a:lstStyle/>
          <a:p>
            <a:r>
              <a:rPr lang="it-IT" sz="1200" dirty="0">
                <a:latin typeface="Century Gothic" panose="020B0502020202020204" pitchFamily="34" charset="0"/>
              </a:rPr>
              <a:t>KEMEPHY</a:t>
            </a:r>
          </a:p>
        </p:txBody>
      </p:sp>
      <p:sp>
        <p:nvSpPr>
          <p:cNvPr id="9" name="CasellaDiTesto 8">
            <a:extLst>
              <a:ext uri="{FF2B5EF4-FFF2-40B4-BE49-F238E27FC236}">
                <a16:creationId xmlns:a16="http://schemas.microsoft.com/office/drawing/2014/main" id="{1610B021-7AAA-0D46-8E8F-2F15E67C024F}"/>
              </a:ext>
            </a:extLst>
          </p:cNvPr>
          <p:cNvSpPr txBox="1"/>
          <p:nvPr/>
        </p:nvSpPr>
        <p:spPr>
          <a:xfrm>
            <a:off x="3661189" y="165253"/>
            <a:ext cx="8082792" cy="584775"/>
          </a:xfrm>
          <a:prstGeom prst="rect">
            <a:avLst/>
          </a:prstGeom>
          <a:noFill/>
        </p:spPr>
        <p:txBody>
          <a:bodyPr wrap="square" rtlCol="0">
            <a:spAutoFit/>
          </a:bodyPr>
          <a:lstStyle/>
          <a:p>
            <a:r>
              <a:rPr lang="it-IT" sz="3200" dirty="0">
                <a:solidFill>
                  <a:schemeClr val="bg1"/>
                </a:solidFill>
                <a:latin typeface="Century Gothic"/>
                <a:cs typeface="Century Gothic"/>
              </a:rPr>
              <a:t>FISIOLOGIA DELLA CHETOSI E DELLA KD</a:t>
            </a:r>
          </a:p>
        </p:txBody>
      </p:sp>
    </p:spTree>
    <p:extLst>
      <p:ext uri="{BB962C8B-B14F-4D97-AF65-F5344CB8AC3E}">
        <p14:creationId xmlns:p14="http://schemas.microsoft.com/office/powerpoint/2010/main" val="2117580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7592892-E3B4-AD41-8837-49BB9A76D0A6}"/>
              </a:ext>
            </a:extLst>
          </p:cNvPr>
          <p:cNvPicPr>
            <a:picLocks noChangeAspect="1"/>
          </p:cNvPicPr>
          <p:nvPr/>
        </p:nvPicPr>
        <p:blipFill>
          <a:blip r:embed="rId2"/>
          <a:stretch>
            <a:fillRect/>
          </a:stretch>
        </p:blipFill>
        <p:spPr>
          <a:xfrm>
            <a:off x="0" y="2747718"/>
            <a:ext cx="6215449" cy="3353569"/>
          </a:xfrm>
          <a:prstGeom prst="rect">
            <a:avLst/>
          </a:prstGeom>
        </p:spPr>
      </p:pic>
      <p:pic>
        <p:nvPicPr>
          <p:cNvPr id="3" name="Immagine 2">
            <a:extLst>
              <a:ext uri="{FF2B5EF4-FFF2-40B4-BE49-F238E27FC236}">
                <a16:creationId xmlns:a16="http://schemas.microsoft.com/office/drawing/2014/main" id="{4050A264-4679-7B44-B436-AD0FB6FF5DEE}"/>
              </a:ext>
            </a:extLst>
          </p:cNvPr>
          <p:cNvPicPr>
            <a:picLocks noChangeAspect="1"/>
          </p:cNvPicPr>
          <p:nvPr/>
        </p:nvPicPr>
        <p:blipFill>
          <a:blip r:embed="rId3"/>
          <a:stretch>
            <a:fillRect/>
          </a:stretch>
        </p:blipFill>
        <p:spPr>
          <a:xfrm>
            <a:off x="6352896" y="2837810"/>
            <a:ext cx="5055139" cy="3481195"/>
          </a:xfrm>
          <a:prstGeom prst="rect">
            <a:avLst/>
          </a:prstGeom>
        </p:spPr>
      </p:pic>
      <p:pic>
        <p:nvPicPr>
          <p:cNvPr id="4" name="Immagine 3">
            <a:extLst>
              <a:ext uri="{FF2B5EF4-FFF2-40B4-BE49-F238E27FC236}">
                <a16:creationId xmlns:a16="http://schemas.microsoft.com/office/drawing/2014/main" id="{F7A6F97C-229E-D64C-AC45-7CA829D60613}"/>
              </a:ext>
            </a:extLst>
          </p:cNvPr>
          <p:cNvPicPr>
            <a:picLocks noChangeAspect="1"/>
          </p:cNvPicPr>
          <p:nvPr/>
        </p:nvPicPr>
        <p:blipFill>
          <a:blip r:embed="rId4"/>
          <a:stretch>
            <a:fillRect/>
          </a:stretch>
        </p:blipFill>
        <p:spPr>
          <a:xfrm>
            <a:off x="5837194" y="1943661"/>
            <a:ext cx="6291855" cy="1145528"/>
          </a:xfrm>
          <a:prstGeom prst="rect">
            <a:avLst/>
          </a:prstGeom>
        </p:spPr>
      </p:pic>
      <p:sp>
        <p:nvSpPr>
          <p:cNvPr id="5" name="CasellaDiTesto 4">
            <a:extLst>
              <a:ext uri="{FF2B5EF4-FFF2-40B4-BE49-F238E27FC236}">
                <a16:creationId xmlns:a16="http://schemas.microsoft.com/office/drawing/2014/main" id="{880AA3A1-F638-8244-B729-BDA9F928263F}"/>
              </a:ext>
            </a:extLst>
          </p:cNvPr>
          <p:cNvSpPr txBox="1"/>
          <p:nvPr/>
        </p:nvSpPr>
        <p:spPr>
          <a:xfrm>
            <a:off x="432486" y="1272746"/>
            <a:ext cx="10975549" cy="1200329"/>
          </a:xfrm>
          <a:prstGeom prst="rect">
            <a:avLst/>
          </a:prstGeom>
          <a:noFill/>
        </p:spPr>
        <p:txBody>
          <a:bodyPr wrap="square" rtlCol="0">
            <a:spAutoFit/>
          </a:bodyPr>
          <a:lstStyle/>
          <a:p>
            <a:r>
              <a:rPr lang="it-IT" sz="2400" dirty="0">
                <a:latin typeface="Century Gothic" panose="020B0502020202020204" pitchFamily="34" charset="0"/>
                <a:cs typeface="Calibri" panose="020F0502020204030204" pitchFamily="34" charset="0"/>
              </a:rPr>
              <a:t>oppure se il rapporto molare tra il glucosio e il β-</a:t>
            </a:r>
            <a:r>
              <a:rPr lang="it-IT" sz="2400" dirty="0" err="1">
                <a:latin typeface="Century Gothic" panose="020B0502020202020204" pitchFamily="34" charset="0"/>
                <a:cs typeface="Calibri" panose="020F0502020204030204" pitchFamily="34" charset="0"/>
              </a:rPr>
              <a:t>idrossibutirrato</a:t>
            </a:r>
            <a:r>
              <a:rPr lang="it-IT" sz="2400" dirty="0">
                <a:latin typeface="Century Gothic" panose="020B0502020202020204" pitchFamily="34" charset="0"/>
                <a:cs typeface="Calibri" panose="020F0502020204030204" pitchFamily="34" charset="0"/>
              </a:rPr>
              <a:t> ematici è uguale o minore di 1</a:t>
            </a:r>
          </a:p>
          <a:p>
            <a:endParaRPr lang="it-IT" sz="2400" dirty="0">
              <a:latin typeface="Century Gothic" panose="020B0502020202020204" pitchFamily="34" charset="0"/>
            </a:endParaRPr>
          </a:p>
        </p:txBody>
      </p:sp>
      <p:sp>
        <p:nvSpPr>
          <p:cNvPr id="8" name="CasellaDiTesto 7">
            <a:extLst>
              <a:ext uri="{FF2B5EF4-FFF2-40B4-BE49-F238E27FC236}">
                <a16:creationId xmlns:a16="http://schemas.microsoft.com/office/drawing/2014/main" id="{AE5266AD-921B-E14B-A89C-4EE3E4ED669D}"/>
              </a:ext>
            </a:extLst>
          </p:cNvPr>
          <p:cNvSpPr txBox="1"/>
          <p:nvPr/>
        </p:nvSpPr>
        <p:spPr>
          <a:xfrm>
            <a:off x="3661189" y="165253"/>
            <a:ext cx="8082792" cy="584775"/>
          </a:xfrm>
          <a:prstGeom prst="rect">
            <a:avLst/>
          </a:prstGeom>
          <a:noFill/>
        </p:spPr>
        <p:txBody>
          <a:bodyPr wrap="square" rtlCol="0">
            <a:spAutoFit/>
          </a:bodyPr>
          <a:lstStyle/>
          <a:p>
            <a:r>
              <a:rPr lang="it-IT" sz="3200" dirty="0">
                <a:solidFill>
                  <a:schemeClr val="bg1"/>
                </a:solidFill>
                <a:latin typeface="Century Gothic"/>
                <a:cs typeface="Century Gothic"/>
              </a:rPr>
              <a:t>FISIOLOGIA DELLA CHETOSI E DELLA KD</a:t>
            </a:r>
          </a:p>
        </p:txBody>
      </p:sp>
    </p:spTree>
    <p:extLst>
      <p:ext uri="{BB962C8B-B14F-4D97-AF65-F5344CB8AC3E}">
        <p14:creationId xmlns:p14="http://schemas.microsoft.com/office/powerpoint/2010/main" val="3394139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400B279-85E3-D14E-9707-68EB65559C21}"/>
              </a:ext>
            </a:extLst>
          </p:cNvPr>
          <p:cNvPicPr>
            <a:picLocks noChangeAspect="1"/>
          </p:cNvPicPr>
          <p:nvPr/>
        </p:nvPicPr>
        <p:blipFill rotWithShape="1">
          <a:blip r:embed="rId2"/>
          <a:srcRect l="50835" t="15952"/>
          <a:stretch/>
        </p:blipFill>
        <p:spPr>
          <a:xfrm>
            <a:off x="944301" y="1502805"/>
            <a:ext cx="5707177" cy="3727810"/>
          </a:xfrm>
          <a:prstGeom prst="rect">
            <a:avLst/>
          </a:prstGeom>
        </p:spPr>
      </p:pic>
      <p:sp>
        <p:nvSpPr>
          <p:cNvPr id="4" name="CasellaDiTesto 3">
            <a:extLst>
              <a:ext uri="{FF2B5EF4-FFF2-40B4-BE49-F238E27FC236}">
                <a16:creationId xmlns:a16="http://schemas.microsoft.com/office/drawing/2014/main" id="{6F279D47-2567-A946-9BF9-A2CBE91229D5}"/>
              </a:ext>
            </a:extLst>
          </p:cNvPr>
          <p:cNvSpPr txBox="1"/>
          <p:nvPr/>
        </p:nvSpPr>
        <p:spPr>
          <a:xfrm>
            <a:off x="944301" y="6519446"/>
            <a:ext cx="6222618" cy="307777"/>
          </a:xfrm>
          <a:prstGeom prst="rect">
            <a:avLst/>
          </a:prstGeom>
          <a:noFill/>
        </p:spPr>
        <p:txBody>
          <a:bodyPr wrap="square" rtlCol="0">
            <a:spAutoFit/>
          </a:bodyPr>
          <a:lstStyle/>
          <a:p>
            <a:r>
              <a:rPr lang="it-IT" sz="1400" dirty="0">
                <a:latin typeface="Century Gothic" panose="020B0502020202020204" pitchFamily="34" charset="0"/>
              </a:rPr>
              <a:t>Longo &amp; </a:t>
            </a:r>
            <a:r>
              <a:rPr lang="it-IT" sz="1400" dirty="0" err="1">
                <a:latin typeface="Century Gothic" panose="020B0502020202020204" pitchFamily="34" charset="0"/>
              </a:rPr>
              <a:t>Mattson</a:t>
            </a:r>
            <a:r>
              <a:rPr lang="it-IT" sz="1400" dirty="0">
                <a:latin typeface="Century Gothic" panose="020B0502020202020204" pitchFamily="34" charset="0"/>
              </a:rPr>
              <a:t>. Cell </a:t>
            </a:r>
            <a:r>
              <a:rPr lang="it-IT" sz="1400" dirty="0" err="1">
                <a:latin typeface="Century Gothic" panose="020B0502020202020204" pitchFamily="34" charset="0"/>
              </a:rPr>
              <a:t>Metab</a:t>
            </a:r>
            <a:r>
              <a:rPr lang="it-IT" sz="1400" dirty="0">
                <a:latin typeface="Century Gothic" panose="020B0502020202020204" pitchFamily="34" charset="0"/>
              </a:rPr>
              <a:t>. 2014 </a:t>
            </a:r>
            <a:r>
              <a:rPr lang="it-IT" sz="1400" dirty="0" err="1">
                <a:latin typeface="Century Gothic" panose="020B0502020202020204" pitchFamily="34" charset="0"/>
              </a:rPr>
              <a:t>Feb</a:t>
            </a:r>
            <a:r>
              <a:rPr lang="it-IT" sz="1400" dirty="0">
                <a:latin typeface="Century Gothic" panose="020B0502020202020204" pitchFamily="34" charset="0"/>
              </a:rPr>
              <a:t> 4;19(2):181-92</a:t>
            </a:r>
          </a:p>
        </p:txBody>
      </p:sp>
      <p:pic>
        <p:nvPicPr>
          <p:cNvPr id="5" name="Immagine 4">
            <a:extLst>
              <a:ext uri="{FF2B5EF4-FFF2-40B4-BE49-F238E27FC236}">
                <a16:creationId xmlns:a16="http://schemas.microsoft.com/office/drawing/2014/main" id="{71960A40-C334-6E4A-B98B-B8B6A7303BBD}"/>
              </a:ext>
            </a:extLst>
          </p:cNvPr>
          <p:cNvPicPr>
            <a:picLocks noChangeAspect="1"/>
          </p:cNvPicPr>
          <p:nvPr/>
        </p:nvPicPr>
        <p:blipFill>
          <a:blip r:embed="rId3"/>
          <a:stretch>
            <a:fillRect/>
          </a:stretch>
        </p:blipFill>
        <p:spPr>
          <a:xfrm>
            <a:off x="7488499" y="875205"/>
            <a:ext cx="3759200" cy="5434812"/>
          </a:xfrm>
          <a:prstGeom prst="rect">
            <a:avLst/>
          </a:prstGeom>
        </p:spPr>
      </p:pic>
      <p:sp>
        <p:nvSpPr>
          <p:cNvPr id="6" name="CasellaDiTesto 5">
            <a:extLst>
              <a:ext uri="{FF2B5EF4-FFF2-40B4-BE49-F238E27FC236}">
                <a16:creationId xmlns:a16="http://schemas.microsoft.com/office/drawing/2014/main" id="{8283DA3E-2981-6E47-8642-45C4016DD4EB}"/>
              </a:ext>
            </a:extLst>
          </p:cNvPr>
          <p:cNvSpPr txBox="1"/>
          <p:nvPr/>
        </p:nvSpPr>
        <p:spPr>
          <a:xfrm>
            <a:off x="6808095" y="6538245"/>
            <a:ext cx="4439604" cy="307777"/>
          </a:xfrm>
          <a:prstGeom prst="rect">
            <a:avLst/>
          </a:prstGeom>
          <a:noFill/>
        </p:spPr>
        <p:txBody>
          <a:bodyPr wrap="square" rtlCol="0">
            <a:spAutoFit/>
          </a:bodyPr>
          <a:lstStyle/>
          <a:p>
            <a:r>
              <a:rPr lang="de-DE" sz="1400" dirty="0">
                <a:latin typeface="Century Gothic" panose="020B0502020202020204" pitchFamily="34" charset="0"/>
              </a:rPr>
              <a:t>Paoli et al. Front </a:t>
            </a:r>
            <a:r>
              <a:rPr lang="de-DE" sz="1400" dirty="0" err="1">
                <a:latin typeface="Century Gothic" panose="020B0502020202020204" pitchFamily="34" charset="0"/>
              </a:rPr>
              <a:t>Psychol</a:t>
            </a:r>
            <a:r>
              <a:rPr lang="de-DE" sz="1400" dirty="0">
                <a:latin typeface="Century Gothic" panose="020B0502020202020204" pitchFamily="34" charset="0"/>
              </a:rPr>
              <a:t>. 2015 Feb 2;6:27</a:t>
            </a:r>
            <a:endParaRPr lang="it-IT" sz="1400" dirty="0">
              <a:solidFill>
                <a:srgbClr val="FF0000"/>
              </a:solidFill>
              <a:latin typeface="Century Gothic" panose="020B0502020202020204" pitchFamily="34" charset="0"/>
            </a:endParaRPr>
          </a:p>
        </p:txBody>
      </p:sp>
      <p:sp>
        <p:nvSpPr>
          <p:cNvPr id="7" name="CasellaDiTesto 6">
            <a:extLst>
              <a:ext uri="{FF2B5EF4-FFF2-40B4-BE49-F238E27FC236}">
                <a16:creationId xmlns:a16="http://schemas.microsoft.com/office/drawing/2014/main" id="{3CB0E489-003B-594C-BD85-25FCA24A17AE}"/>
              </a:ext>
            </a:extLst>
          </p:cNvPr>
          <p:cNvSpPr txBox="1"/>
          <p:nvPr/>
        </p:nvSpPr>
        <p:spPr>
          <a:xfrm>
            <a:off x="3661189" y="165253"/>
            <a:ext cx="8082792" cy="584775"/>
          </a:xfrm>
          <a:prstGeom prst="rect">
            <a:avLst/>
          </a:prstGeom>
          <a:noFill/>
        </p:spPr>
        <p:txBody>
          <a:bodyPr wrap="square" rtlCol="0">
            <a:spAutoFit/>
          </a:bodyPr>
          <a:lstStyle/>
          <a:p>
            <a:r>
              <a:rPr lang="it-IT" sz="3200" dirty="0">
                <a:solidFill>
                  <a:schemeClr val="bg1"/>
                </a:solidFill>
                <a:latin typeface="Century Gothic"/>
                <a:cs typeface="Century Gothic"/>
              </a:rPr>
              <a:t>FISIOLOGIA DELLA CHETOSI E DELLA KD</a:t>
            </a:r>
          </a:p>
        </p:txBody>
      </p:sp>
    </p:spTree>
    <p:extLst>
      <p:ext uri="{BB962C8B-B14F-4D97-AF65-F5344CB8AC3E}">
        <p14:creationId xmlns:p14="http://schemas.microsoft.com/office/powerpoint/2010/main" val="3143843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F8499C53-F86F-D848-AC27-35EB2D69F493}"/>
              </a:ext>
            </a:extLst>
          </p:cNvPr>
          <p:cNvSpPr txBox="1">
            <a:spLocks noChangeArrowheads="1"/>
          </p:cNvSpPr>
          <p:nvPr/>
        </p:nvSpPr>
        <p:spPr bwMode="auto">
          <a:xfrm>
            <a:off x="3146492" y="1120699"/>
            <a:ext cx="7848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it-IT" altLang="it-IT" sz="1400" dirty="0" err="1">
                <a:latin typeface="Century Gothic" panose="020B0502020202020204" pitchFamily="34" charset="0"/>
              </a:rPr>
              <a:t>Cahill</a:t>
            </a:r>
            <a:r>
              <a:rPr lang="it-IT" altLang="it-IT" sz="1400" dirty="0">
                <a:latin typeface="Century Gothic" panose="020B0502020202020204" pitchFamily="34" charset="0"/>
              </a:rPr>
              <a:t> GF &amp; </a:t>
            </a:r>
            <a:r>
              <a:rPr lang="it-IT" altLang="it-IT" sz="1400" dirty="0" err="1">
                <a:latin typeface="Century Gothic" panose="020B0502020202020204" pitchFamily="34" charset="0"/>
              </a:rPr>
              <a:t>Veech</a:t>
            </a:r>
            <a:r>
              <a:rPr lang="it-IT" altLang="it-IT" sz="1400" dirty="0">
                <a:latin typeface="Century Gothic" panose="020B0502020202020204" pitchFamily="34" charset="0"/>
              </a:rPr>
              <a:t> RL. Trans </a:t>
            </a:r>
            <a:r>
              <a:rPr lang="it-IT" altLang="it-IT" sz="1400" dirty="0" err="1">
                <a:latin typeface="Century Gothic" panose="020B0502020202020204" pitchFamily="34" charset="0"/>
              </a:rPr>
              <a:t>Am</a:t>
            </a:r>
            <a:r>
              <a:rPr lang="it-IT" altLang="it-IT" sz="1400" dirty="0">
                <a:latin typeface="Century Gothic" panose="020B0502020202020204" pitchFamily="34" charset="0"/>
              </a:rPr>
              <a:t> </a:t>
            </a:r>
            <a:r>
              <a:rPr lang="it-IT" altLang="it-IT" sz="1400" dirty="0" err="1">
                <a:latin typeface="Century Gothic" panose="020B0502020202020204" pitchFamily="34" charset="0"/>
              </a:rPr>
              <a:t>Clin</a:t>
            </a:r>
            <a:r>
              <a:rPr lang="it-IT" altLang="it-IT" sz="1400" dirty="0">
                <a:latin typeface="Century Gothic" panose="020B0502020202020204" pitchFamily="34" charset="0"/>
              </a:rPr>
              <a:t> </a:t>
            </a:r>
            <a:r>
              <a:rPr lang="it-IT" altLang="it-IT" sz="1400" dirty="0" err="1">
                <a:latin typeface="Century Gothic" panose="020B0502020202020204" pitchFamily="34" charset="0"/>
              </a:rPr>
              <a:t>Climatol</a:t>
            </a:r>
            <a:r>
              <a:rPr lang="it-IT" altLang="it-IT" sz="1400" dirty="0">
                <a:latin typeface="Century Gothic" panose="020B0502020202020204" pitchFamily="34" charset="0"/>
              </a:rPr>
              <a:t> </a:t>
            </a:r>
            <a:r>
              <a:rPr lang="it-IT" altLang="it-IT" sz="1400" dirty="0" err="1">
                <a:latin typeface="Century Gothic" panose="020B0502020202020204" pitchFamily="34" charset="0"/>
              </a:rPr>
              <a:t>Assoc</a:t>
            </a:r>
            <a:r>
              <a:rPr lang="it-IT" altLang="it-IT" sz="1400" dirty="0">
                <a:latin typeface="Century Gothic" panose="020B0502020202020204" pitchFamily="34" charset="0"/>
              </a:rPr>
              <a:t>. 2003;114:149-61</a:t>
            </a:r>
          </a:p>
        </p:txBody>
      </p:sp>
      <p:sp>
        <p:nvSpPr>
          <p:cNvPr id="6" name="CasellaDiTesto 5">
            <a:extLst>
              <a:ext uri="{FF2B5EF4-FFF2-40B4-BE49-F238E27FC236}">
                <a16:creationId xmlns:a16="http://schemas.microsoft.com/office/drawing/2014/main" id="{DE04CA35-1BD0-7D4B-9A82-63C426ED87E8}"/>
              </a:ext>
            </a:extLst>
          </p:cNvPr>
          <p:cNvSpPr txBox="1"/>
          <p:nvPr/>
        </p:nvSpPr>
        <p:spPr>
          <a:xfrm>
            <a:off x="120982" y="1223552"/>
            <a:ext cx="2771560"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defRPr/>
            </a:pPr>
            <a:r>
              <a:rPr lang="it-IT" dirty="0">
                <a:latin typeface="Century Gothic" panose="020B0502020202020204" pitchFamily="34" charset="0"/>
                <a:cs typeface="Calibri"/>
              </a:rPr>
              <a:t>Megattera</a:t>
            </a:r>
          </a:p>
          <a:p>
            <a:pPr algn="ctr">
              <a:defRPr/>
            </a:pPr>
            <a:r>
              <a:rPr lang="it-IT" dirty="0">
                <a:latin typeface="Century Gothic" panose="020B0502020202020204" pitchFamily="34" charset="0"/>
                <a:cs typeface="Calibri"/>
              </a:rPr>
              <a:t>Cervello: 7,5 Kg</a:t>
            </a:r>
          </a:p>
          <a:p>
            <a:pPr algn="ctr">
              <a:defRPr/>
            </a:pPr>
            <a:r>
              <a:rPr lang="it-IT" dirty="0">
                <a:latin typeface="Century Gothic" panose="020B0502020202020204" pitchFamily="34" charset="0"/>
                <a:cs typeface="Calibri"/>
              </a:rPr>
              <a:t>peso: 30/40.000 Kg </a:t>
            </a:r>
          </a:p>
          <a:p>
            <a:endParaRPr lang="it-IT" dirty="0">
              <a:latin typeface="Century Gothic" panose="020B0502020202020204" pitchFamily="34" charset="0"/>
            </a:endParaRPr>
          </a:p>
        </p:txBody>
      </p:sp>
      <p:sp>
        <p:nvSpPr>
          <p:cNvPr id="7" name="CasellaDiTesto 6">
            <a:extLst>
              <a:ext uri="{FF2B5EF4-FFF2-40B4-BE49-F238E27FC236}">
                <a16:creationId xmlns:a16="http://schemas.microsoft.com/office/drawing/2014/main" id="{CD73F8B3-9906-6047-84A9-C2CFC964E331}"/>
              </a:ext>
            </a:extLst>
          </p:cNvPr>
          <p:cNvSpPr txBox="1"/>
          <p:nvPr/>
        </p:nvSpPr>
        <p:spPr>
          <a:xfrm>
            <a:off x="9556274" y="1904248"/>
            <a:ext cx="2458994"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defRPr/>
            </a:pPr>
            <a:r>
              <a:rPr lang="it-IT" dirty="0">
                <a:latin typeface="Century Gothic" panose="020B0502020202020204" pitchFamily="34" charset="0"/>
                <a:cs typeface="Calibri"/>
              </a:rPr>
              <a:t>UOMO</a:t>
            </a:r>
          </a:p>
          <a:p>
            <a:pPr algn="ctr">
              <a:defRPr/>
            </a:pPr>
            <a:r>
              <a:rPr lang="it-IT" dirty="0">
                <a:latin typeface="Century Gothic" panose="020B0502020202020204" pitchFamily="34" charset="0"/>
                <a:cs typeface="Calibri"/>
              </a:rPr>
              <a:t>Cervello: 1,5 Kg peso: 70 kg </a:t>
            </a:r>
          </a:p>
        </p:txBody>
      </p:sp>
      <p:sp>
        <p:nvSpPr>
          <p:cNvPr id="8" name="CasellaDiTesto 7">
            <a:extLst>
              <a:ext uri="{FF2B5EF4-FFF2-40B4-BE49-F238E27FC236}">
                <a16:creationId xmlns:a16="http://schemas.microsoft.com/office/drawing/2014/main" id="{726B615F-74E5-4749-8D6B-E927578092E5}"/>
              </a:ext>
            </a:extLst>
          </p:cNvPr>
          <p:cNvSpPr txBox="1"/>
          <p:nvPr/>
        </p:nvSpPr>
        <p:spPr>
          <a:xfrm>
            <a:off x="5832308" y="5756560"/>
            <a:ext cx="5934635" cy="307777"/>
          </a:xfrm>
          <a:prstGeom prst="rect">
            <a:avLst/>
          </a:prstGeom>
          <a:noFill/>
        </p:spPr>
        <p:txBody>
          <a:bodyPr wrap="square" rtlCol="0">
            <a:spAutoFit/>
          </a:bodyPr>
          <a:lstStyle/>
          <a:p>
            <a:r>
              <a:rPr lang="en-US" sz="1400" dirty="0">
                <a:latin typeface="Century Gothic" panose="020B0502020202020204" pitchFamily="34" charset="0"/>
              </a:rPr>
              <a:t>O'Shea  Am J Phys </a:t>
            </a:r>
            <a:r>
              <a:rPr lang="en-US" sz="1400" dirty="0" err="1">
                <a:latin typeface="Century Gothic" panose="020B0502020202020204" pitchFamily="34" charset="0"/>
              </a:rPr>
              <a:t>Anthropol</a:t>
            </a:r>
            <a:r>
              <a:rPr lang="en-US" sz="1400" dirty="0">
                <a:latin typeface="Century Gothic" panose="020B0502020202020204" pitchFamily="34" charset="0"/>
              </a:rPr>
              <a:t>. 1989, 32(10), 69-101</a:t>
            </a:r>
          </a:p>
        </p:txBody>
      </p:sp>
      <p:pic>
        <p:nvPicPr>
          <p:cNvPr id="9" name="Immagine 8">
            <a:extLst>
              <a:ext uri="{FF2B5EF4-FFF2-40B4-BE49-F238E27FC236}">
                <a16:creationId xmlns:a16="http://schemas.microsoft.com/office/drawing/2014/main" id="{26E2D5D1-782C-C148-9EEB-204A2F4C7D19}"/>
              </a:ext>
            </a:extLst>
          </p:cNvPr>
          <p:cNvPicPr>
            <a:picLocks noChangeAspect="1"/>
          </p:cNvPicPr>
          <p:nvPr/>
        </p:nvPicPr>
        <p:blipFill>
          <a:blip r:embed="rId2"/>
          <a:stretch>
            <a:fillRect/>
          </a:stretch>
        </p:blipFill>
        <p:spPr>
          <a:xfrm>
            <a:off x="6861471" y="3429000"/>
            <a:ext cx="3104403" cy="2136490"/>
          </a:xfrm>
          <a:prstGeom prst="rect">
            <a:avLst/>
          </a:prstGeom>
        </p:spPr>
      </p:pic>
      <p:pic>
        <p:nvPicPr>
          <p:cNvPr id="26626" name="Picture 2">
            <a:extLst>
              <a:ext uri="{FF2B5EF4-FFF2-40B4-BE49-F238E27FC236}">
                <a16:creationId xmlns:a16="http://schemas.microsoft.com/office/drawing/2014/main" id="{E1ED0C6C-B801-884A-A0C2-7304AE5464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11" y="1301465"/>
            <a:ext cx="10160000" cy="4064000"/>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9E0A7181-5071-F347-A6D1-ED954CEF6B67}"/>
              </a:ext>
            </a:extLst>
          </p:cNvPr>
          <p:cNvSpPr txBox="1"/>
          <p:nvPr/>
        </p:nvSpPr>
        <p:spPr>
          <a:xfrm>
            <a:off x="3661189" y="165253"/>
            <a:ext cx="8082792" cy="584775"/>
          </a:xfrm>
          <a:prstGeom prst="rect">
            <a:avLst/>
          </a:prstGeom>
          <a:noFill/>
        </p:spPr>
        <p:txBody>
          <a:bodyPr wrap="square" rtlCol="0">
            <a:spAutoFit/>
          </a:bodyPr>
          <a:lstStyle/>
          <a:p>
            <a:r>
              <a:rPr lang="it-IT" sz="3200" dirty="0">
                <a:solidFill>
                  <a:schemeClr val="bg1"/>
                </a:solidFill>
                <a:latin typeface="Century Gothic"/>
                <a:cs typeface="Century Gothic"/>
              </a:rPr>
              <a:t>FISIOLOGIA DELLA CHETOSI E DELLA KD</a:t>
            </a:r>
          </a:p>
        </p:txBody>
      </p:sp>
    </p:spTree>
    <p:extLst>
      <p:ext uri="{BB962C8B-B14F-4D97-AF65-F5344CB8AC3E}">
        <p14:creationId xmlns:p14="http://schemas.microsoft.com/office/powerpoint/2010/main" val="3720499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homeos3">
            <a:extLst>
              <a:ext uri="{FF2B5EF4-FFF2-40B4-BE49-F238E27FC236}">
                <a16:creationId xmlns:a16="http://schemas.microsoft.com/office/drawing/2014/main" id="{73DD0556-7DF6-A346-8D31-23FBA70E81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5649" y="1059036"/>
            <a:ext cx="7860702" cy="5135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2DB212E3-AC3C-0C43-8C42-5A9A46A88045}"/>
              </a:ext>
            </a:extLst>
          </p:cNvPr>
          <p:cNvSpPr txBox="1"/>
          <p:nvPr/>
        </p:nvSpPr>
        <p:spPr>
          <a:xfrm>
            <a:off x="3661189" y="165253"/>
            <a:ext cx="8082792" cy="584775"/>
          </a:xfrm>
          <a:prstGeom prst="rect">
            <a:avLst/>
          </a:prstGeom>
          <a:noFill/>
        </p:spPr>
        <p:txBody>
          <a:bodyPr wrap="square" rtlCol="0">
            <a:spAutoFit/>
          </a:bodyPr>
          <a:lstStyle/>
          <a:p>
            <a:r>
              <a:rPr lang="it-IT" sz="3200" dirty="0">
                <a:solidFill>
                  <a:schemeClr val="bg1"/>
                </a:solidFill>
                <a:latin typeface="Century Gothic"/>
                <a:cs typeface="Century Gothic"/>
              </a:rPr>
              <a:t>FISIOLOGIA DELLA CHETOSI E DELLA KD</a:t>
            </a:r>
          </a:p>
        </p:txBody>
      </p:sp>
    </p:spTree>
    <p:extLst>
      <p:ext uri="{BB962C8B-B14F-4D97-AF65-F5344CB8AC3E}">
        <p14:creationId xmlns:p14="http://schemas.microsoft.com/office/powerpoint/2010/main" val="3981869488"/>
      </p:ext>
    </p:extLst>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FBCD773-B8EB-9647-BEB7-FAD0C920D319}"/>
              </a:ext>
            </a:extLst>
          </p:cNvPr>
          <p:cNvSpPr txBox="1"/>
          <p:nvPr/>
        </p:nvSpPr>
        <p:spPr>
          <a:xfrm>
            <a:off x="172995" y="1263356"/>
            <a:ext cx="11467069" cy="830997"/>
          </a:xfrm>
          <a:prstGeom prst="rect">
            <a:avLst/>
          </a:prstGeom>
          <a:noFill/>
        </p:spPr>
        <p:txBody>
          <a:bodyPr rtlCol="0" wrap="square">
            <a:spAutoFit/>
          </a:bodyPr>
          <a:lstStyle/>
          <a:p>
            <a:pPr algn="ctr"/>
            <a:r>
              <a:rPr dirty="0" lang="it-IT" sz="2400">
                <a:latin charset="0" panose="020B0502020202020204" pitchFamily="34" typeface="Century Gothic"/>
              </a:rPr>
              <a:t>COME FA LA GLICEMIA A MANTENERSI COSTANTE IN ASSENZA DI CARBOIDRATI ALIMENTARI?</a:t>
            </a:r>
          </a:p>
        </p:txBody>
      </p:sp>
      <p:pic>
        <p:nvPicPr>
          <p:cNvPr id="4" name="Immagine 3">
            <a:extLst>
              <a:ext uri="{FF2B5EF4-FFF2-40B4-BE49-F238E27FC236}">
                <a16:creationId xmlns:a16="http://schemas.microsoft.com/office/drawing/2014/main" id="{0A8AD54A-97FA-5947-823C-76334B5D523E}"/>
              </a:ext>
            </a:extLst>
          </p:cNvPr>
          <p:cNvPicPr>
            <a:picLocks noChangeAspect="1"/>
          </p:cNvPicPr>
          <p:nvPr/>
        </p:nvPicPr>
        <p:blipFill rotWithShape="1">
          <a:blip r:embed="rId2"/>
          <a:srcRect b="121"/>
          <a:stretch/>
        </p:blipFill>
        <p:spPr>
          <a:xfrm>
            <a:off x="2418753" y="2310792"/>
            <a:ext cx="6769676" cy="4002022"/>
          </a:xfrm>
          <a:prstGeom prst="rect">
            <a:avLst/>
          </a:prstGeom>
        </p:spPr>
      </p:pic>
      <p:sp>
        <p:nvSpPr>
          <p:cNvPr id="5" name="CasellaDiTesto 4">
            <a:extLst>
              <a:ext uri="{FF2B5EF4-FFF2-40B4-BE49-F238E27FC236}">
                <a16:creationId xmlns:a16="http://schemas.microsoft.com/office/drawing/2014/main" id="{F0633876-758E-5B4C-A7AE-E6385435F9D7}"/>
              </a:ext>
            </a:extLst>
          </p:cNvPr>
          <p:cNvSpPr txBox="1"/>
          <p:nvPr/>
        </p:nvSpPr>
        <p:spPr>
          <a:xfrm>
            <a:off x="3438696" y="6523470"/>
            <a:ext cx="4532753" cy="307777"/>
          </a:xfrm>
          <a:prstGeom prst="rect">
            <a:avLst/>
          </a:prstGeom>
          <a:noFill/>
        </p:spPr>
        <p:txBody>
          <a:bodyPr rtlCol="0" wrap="square">
            <a:spAutoFit/>
          </a:bodyPr>
          <a:lstStyle/>
          <a:p>
            <a:r>
              <a:rPr dirty="0" err="1" lang="it-IT" sz="1400">
                <a:latin charset="0" panose="020B0502020202020204" pitchFamily="34" typeface="Century Gothic"/>
              </a:rPr>
              <a:t>Cahill</a:t>
            </a:r>
            <a:r>
              <a:rPr dirty="0" lang="it-IT" sz="1400">
                <a:latin charset="0" panose="020B0502020202020204" pitchFamily="34" typeface="Century Gothic"/>
              </a:rPr>
              <a:t> GF. </a:t>
            </a:r>
            <a:r>
              <a:rPr dirty="0" err="1" lang="it-IT" sz="1400">
                <a:latin charset="0" panose="020B0502020202020204" pitchFamily="34" typeface="Century Gothic"/>
              </a:rPr>
              <a:t>Annu</a:t>
            </a:r>
            <a:r>
              <a:rPr dirty="0" lang="it-IT" sz="1400">
                <a:latin charset="0" panose="020B0502020202020204" pitchFamily="34" typeface="Century Gothic"/>
              </a:rPr>
              <a:t> </a:t>
            </a:r>
            <a:r>
              <a:rPr dirty="0" err="1" lang="it-IT" sz="1400">
                <a:latin charset="0" panose="020B0502020202020204" pitchFamily="34" typeface="Century Gothic"/>
              </a:rPr>
              <a:t>Rev</a:t>
            </a:r>
            <a:r>
              <a:rPr dirty="0" lang="it-IT" sz="1400">
                <a:latin charset="0" panose="020B0502020202020204" pitchFamily="34" typeface="Century Gothic"/>
              </a:rPr>
              <a:t> </a:t>
            </a:r>
            <a:r>
              <a:rPr dirty="0" err="1" lang="it-IT" sz="1400">
                <a:latin charset="0" panose="020B0502020202020204" pitchFamily="34" typeface="Century Gothic"/>
              </a:rPr>
              <a:t>Nutr</a:t>
            </a:r>
            <a:r>
              <a:rPr dirty="0" lang="it-IT" sz="1400">
                <a:latin charset="0" panose="020B0502020202020204" pitchFamily="34" typeface="Century Gothic"/>
              </a:rPr>
              <a:t>. 2006;26:1-22</a:t>
            </a:r>
          </a:p>
        </p:txBody>
      </p:sp>
      <p:sp>
        <p:nvSpPr>
          <p:cNvPr id="7" name="CasellaDiTesto 6">
            <a:extLst>
              <a:ext uri="{FF2B5EF4-FFF2-40B4-BE49-F238E27FC236}">
                <a16:creationId xmlns:a16="http://schemas.microsoft.com/office/drawing/2014/main" id="{FB7F9B3C-3D22-524F-8821-CF317F278CE5}"/>
              </a:ext>
            </a:extLst>
          </p:cNvPr>
          <p:cNvSpPr txBox="1"/>
          <p:nvPr/>
        </p:nvSpPr>
        <p:spPr>
          <a:xfrm>
            <a:off x="3661189" y="165253"/>
            <a:ext cx="8082792" cy="584775"/>
          </a:xfrm>
          <a:prstGeom prst="rect">
            <a:avLst/>
          </a:prstGeom>
          <a:noFill/>
        </p:spPr>
        <p:txBody>
          <a:bodyPr rtlCol="0" wrap="square">
            <a:spAutoFit/>
          </a:bodyPr>
          <a:lstStyle/>
          <a:p>
            <a:r>
              <a:rPr dirty="0" lang="it-IT" sz="3200">
                <a:solidFill>
                  <a:schemeClr val="bg1"/>
                </a:solidFill>
                <a:latin typeface="Century Gothic"/>
                <a:cs typeface="Century Gothic"/>
              </a:rPr>
              <a:t>FISIOLOGIA DELLA CHETOSI E DELLA KD</a:t>
            </a:r>
          </a:p>
        </p:txBody>
      </p:sp>
    </p:spTree>
    <p:extLst>
      <p:ext uri="{BB962C8B-B14F-4D97-AF65-F5344CB8AC3E}">
        <p14:creationId xmlns:p14="http://schemas.microsoft.com/office/powerpoint/2010/main" val="859545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250BA78-596F-504F-ABC4-5736D306388C}"/>
              </a:ext>
            </a:extLst>
          </p:cNvPr>
          <p:cNvPicPr>
            <a:picLocks noChangeAspect="1"/>
          </p:cNvPicPr>
          <p:nvPr/>
        </p:nvPicPr>
        <p:blipFill>
          <a:blip r:embed="rId2"/>
          <a:stretch>
            <a:fillRect/>
          </a:stretch>
        </p:blipFill>
        <p:spPr>
          <a:xfrm>
            <a:off x="2870269" y="1265697"/>
            <a:ext cx="5854700" cy="1858464"/>
          </a:xfrm>
          <a:prstGeom prst="rect">
            <a:avLst/>
          </a:prstGeom>
        </p:spPr>
      </p:pic>
      <p:sp>
        <p:nvSpPr>
          <p:cNvPr id="4" name="CasellaDiTesto 3">
            <a:extLst>
              <a:ext uri="{FF2B5EF4-FFF2-40B4-BE49-F238E27FC236}">
                <a16:creationId xmlns:a16="http://schemas.microsoft.com/office/drawing/2014/main" id="{459C7353-A9C5-C540-8718-024735FD81A7}"/>
              </a:ext>
            </a:extLst>
          </p:cNvPr>
          <p:cNvSpPr txBox="1"/>
          <p:nvPr/>
        </p:nvSpPr>
        <p:spPr>
          <a:xfrm>
            <a:off x="458846" y="3283123"/>
            <a:ext cx="10983511" cy="286232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spcAft>
                <a:spcPts val="600"/>
              </a:spcAft>
              <a:buFont typeface="Arial"/>
              <a:buChar char="•"/>
            </a:pPr>
            <a:r>
              <a:rPr lang="it-IT" dirty="0">
                <a:latin typeface="Century Gothic" panose="020B0502020202020204" pitchFamily="34" charset="0"/>
              </a:rPr>
              <a:t>Nelle prime ore di KD la fonte di glucosio è il glicogeno</a:t>
            </a:r>
          </a:p>
          <a:p>
            <a:pPr marL="285750" indent="-285750">
              <a:spcAft>
                <a:spcPts val="600"/>
              </a:spcAft>
              <a:buFont typeface="Arial"/>
              <a:buChar char="•"/>
            </a:pPr>
            <a:r>
              <a:rPr lang="it-IT" dirty="0">
                <a:latin typeface="Century Gothic" panose="020B0502020202020204" pitchFamily="34" charset="0"/>
              </a:rPr>
              <a:t>Poi nei primissimi giorni il glucosio viene ricavato dagli AA </a:t>
            </a:r>
            <a:r>
              <a:rPr lang="it-IT" dirty="0" err="1">
                <a:latin typeface="Century Gothic" panose="020B0502020202020204" pitchFamily="34" charset="0"/>
              </a:rPr>
              <a:t>glucogenetici</a:t>
            </a:r>
            <a:r>
              <a:rPr lang="it-IT" dirty="0">
                <a:latin typeface="Century Gothic" panose="020B0502020202020204" pitchFamily="34" charset="0"/>
              </a:rPr>
              <a:t> (neo </a:t>
            </a:r>
            <a:r>
              <a:rPr lang="it-IT" dirty="0" err="1">
                <a:latin typeface="Century Gothic" panose="020B0502020202020204" pitchFamily="34" charset="0"/>
              </a:rPr>
              <a:t>glucogenesi</a:t>
            </a:r>
            <a:r>
              <a:rPr lang="it-IT" dirty="0">
                <a:latin typeface="Century Gothic" panose="020B0502020202020204" pitchFamily="34" charset="0"/>
              </a:rPr>
              <a:t>)</a:t>
            </a:r>
          </a:p>
          <a:p>
            <a:pPr marL="285750" indent="-285750">
              <a:spcAft>
                <a:spcPts val="600"/>
              </a:spcAft>
              <a:buFont typeface="Arial"/>
              <a:buChar char="•"/>
            </a:pPr>
            <a:r>
              <a:rPr lang="it-IT" dirty="0">
                <a:latin typeface="Century Gothic" panose="020B0502020202020204" pitchFamily="34" charset="0"/>
              </a:rPr>
              <a:t>Man mano che passa il tempo interviene un meccanismo di «risparmio» proteico che utilizza il glicerolo derivato dai TAG</a:t>
            </a:r>
          </a:p>
          <a:p>
            <a:pPr marL="285750" indent="-285750">
              <a:spcAft>
                <a:spcPts val="600"/>
              </a:spcAft>
              <a:buFont typeface="Arial"/>
              <a:buChar char="•"/>
            </a:pPr>
            <a:r>
              <a:rPr lang="it-IT" dirty="0">
                <a:latin typeface="Century Gothic" panose="020B0502020202020204" pitchFamily="34" charset="0"/>
              </a:rPr>
              <a:t>Il glicerolo derivato dalla lisi dei TAG può arrivare a rappresentare più del 16% del glucosio prodotto dal fegato durante una KD e circa il 60% dopo alcuni giorni di digiuno completo</a:t>
            </a:r>
          </a:p>
          <a:p>
            <a:pPr marL="285750" indent="-285750">
              <a:spcAft>
                <a:spcPts val="600"/>
              </a:spcAft>
              <a:buFont typeface="Arial"/>
              <a:buChar char="•"/>
            </a:pPr>
            <a:r>
              <a:rPr lang="it-IT" dirty="0">
                <a:latin typeface="Century Gothic" panose="020B0502020202020204" pitchFamily="34" charset="0"/>
              </a:rPr>
              <a:t>Del glucosio derivante dalle proteine e glicerolo, circa il 38% deriva dal glicerolo nei soggetti magri e circa il 79% negli obesi. </a:t>
            </a:r>
            <a:r>
              <a:rPr lang="it-IT" sz="1600" dirty="0">
                <a:latin typeface="Century Gothic" panose="020B0502020202020204" pitchFamily="34" charset="0"/>
              </a:rPr>
              <a:t>(</a:t>
            </a:r>
            <a:r>
              <a:rPr lang="it-IT" sz="1600" dirty="0" err="1">
                <a:latin typeface="Century Gothic" panose="020B0502020202020204" pitchFamily="34" charset="0"/>
              </a:rPr>
              <a:t>Bortz</a:t>
            </a:r>
            <a:r>
              <a:rPr lang="it-IT" sz="1600" dirty="0">
                <a:latin typeface="Century Gothic" panose="020B0502020202020204" pitchFamily="34" charset="0"/>
              </a:rPr>
              <a:t> et al. </a:t>
            </a:r>
            <a:r>
              <a:rPr lang="it-IT" sz="1600" dirty="0" err="1">
                <a:latin typeface="Century Gothic" panose="020B0502020202020204" pitchFamily="34" charset="0"/>
              </a:rPr>
              <a:t>Glycerol</a:t>
            </a:r>
            <a:r>
              <a:rPr lang="it-IT" sz="1600" dirty="0">
                <a:latin typeface="Century Gothic" panose="020B0502020202020204" pitchFamily="34" charset="0"/>
              </a:rPr>
              <a:t> turnover and </a:t>
            </a:r>
            <a:r>
              <a:rPr lang="it-IT" sz="1600" dirty="0" err="1">
                <a:latin typeface="Century Gothic" panose="020B0502020202020204" pitchFamily="34" charset="0"/>
              </a:rPr>
              <a:t>oxidation</a:t>
            </a:r>
            <a:r>
              <a:rPr lang="it-IT" sz="1600" dirty="0">
                <a:latin typeface="Century Gothic" panose="020B0502020202020204" pitchFamily="34" charset="0"/>
              </a:rPr>
              <a:t> in man. </a:t>
            </a:r>
            <a:r>
              <a:rPr lang="it-IT" sz="1600" dirty="0" err="1">
                <a:latin typeface="Century Gothic" panose="020B0502020202020204" pitchFamily="34" charset="0"/>
              </a:rPr>
              <a:t>J</a:t>
            </a:r>
            <a:r>
              <a:rPr lang="it-IT" sz="1600" dirty="0">
                <a:latin typeface="Century Gothic" panose="020B0502020202020204" pitchFamily="34" charset="0"/>
              </a:rPr>
              <a:t> </a:t>
            </a:r>
            <a:r>
              <a:rPr lang="it-IT" sz="1600" dirty="0" err="1">
                <a:latin typeface="Century Gothic" panose="020B0502020202020204" pitchFamily="34" charset="0"/>
              </a:rPr>
              <a:t>Clin</a:t>
            </a:r>
            <a:r>
              <a:rPr lang="it-IT" sz="1600" dirty="0">
                <a:latin typeface="Century Gothic" panose="020B0502020202020204" pitchFamily="34" charset="0"/>
              </a:rPr>
              <a:t> </a:t>
            </a:r>
            <a:r>
              <a:rPr lang="it-IT" sz="1600" dirty="0" err="1">
                <a:latin typeface="Century Gothic" panose="020B0502020202020204" pitchFamily="34" charset="0"/>
              </a:rPr>
              <a:t>Invest</a:t>
            </a:r>
            <a:r>
              <a:rPr lang="it-IT" sz="1600" dirty="0">
                <a:latin typeface="Century Gothic" panose="020B0502020202020204" pitchFamily="34" charset="0"/>
              </a:rPr>
              <a:t>. 1972 Jun;51(6):1537-46)</a:t>
            </a:r>
            <a:endParaRPr lang="it-IT" dirty="0">
              <a:latin typeface="Century Gothic" panose="020B0502020202020204" pitchFamily="34" charset="0"/>
            </a:endParaRPr>
          </a:p>
        </p:txBody>
      </p:sp>
      <p:sp>
        <p:nvSpPr>
          <p:cNvPr id="6" name="CasellaDiTesto 5">
            <a:extLst>
              <a:ext uri="{FF2B5EF4-FFF2-40B4-BE49-F238E27FC236}">
                <a16:creationId xmlns:a16="http://schemas.microsoft.com/office/drawing/2014/main" id="{DFEFB93E-882D-A94B-917D-2A0842968B7B}"/>
              </a:ext>
            </a:extLst>
          </p:cNvPr>
          <p:cNvSpPr txBox="1"/>
          <p:nvPr/>
        </p:nvSpPr>
        <p:spPr>
          <a:xfrm>
            <a:off x="3661189" y="165253"/>
            <a:ext cx="8082792" cy="584775"/>
          </a:xfrm>
          <a:prstGeom prst="rect">
            <a:avLst/>
          </a:prstGeom>
          <a:noFill/>
        </p:spPr>
        <p:txBody>
          <a:bodyPr wrap="square" rtlCol="0">
            <a:spAutoFit/>
          </a:bodyPr>
          <a:lstStyle/>
          <a:p>
            <a:r>
              <a:rPr lang="it-IT" sz="3200" dirty="0">
                <a:solidFill>
                  <a:schemeClr val="bg1"/>
                </a:solidFill>
                <a:latin typeface="Century Gothic"/>
                <a:cs typeface="Century Gothic"/>
              </a:rPr>
              <a:t>FISIOLOGIA DELLA CHETOSI E DELLA KD</a:t>
            </a:r>
          </a:p>
        </p:txBody>
      </p:sp>
    </p:spTree>
    <p:extLst>
      <p:ext uri="{BB962C8B-B14F-4D97-AF65-F5344CB8AC3E}">
        <p14:creationId xmlns:p14="http://schemas.microsoft.com/office/powerpoint/2010/main" val="168061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1009411"/>
            <a:ext cx="5865817" cy="5024595"/>
          </a:xfrm>
          <a:prstGeom prst="rect">
            <a:avLst/>
          </a:prstGeom>
        </p:spPr>
      </p:pic>
      <p:sp>
        <p:nvSpPr>
          <p:cNvPr id="6" name="CasellaDiTesto 5"/>
          <p:cNvSpPr txBox="1"/>
          <p:nvPr/>
        </p:nvSpPr>
        <p:spPr>
          <a:xfrm>
            <a:off x="1893969" y="6519446"/>
            <a:ext cx="7607300" cy="307777"/>
          </a:xfrm>
          <a:prstGeom prst="rect">
            <a:avLst/>
          </a:prstGeom>
          <a:noFill/>
        </p:spPr>
        <p:txBody>
          <a:bodyPr wrap="square" rtlCol="0">
            <a:spAutoFit/>
          </a:bodyPr>
          <a:lstStyle/>
          <a:p>
            <a:r>
              <a:rPr lang="it-IT" sz="1400" dirty="0" err="1">
                <a:latin typeface="Century Gothic" panose="020B0502020202020204" pitchFamily="34" charset="0"/>
              </a:rPr>
              <a:t>Puchalska</a:t>
            </a:r>
            <a:r>
              <a:rPr lang="it-IT" sz="1400" dirty="0">
                <a:latin typeface="Century Gothic" panose="020B0502020202020204" pitchFamily="34" charset="0"/>
              </a:rPr>
              <a:t> </a:t>
            </a:r>
            <a:r>
              <a:rPr lang="it-IT" sz="1400" dirty="0" err="1">
                <a:latin typeface="Century Gothic" panose="020B0502020202020204" pitchFamily="34" charset="0"/>
              </a:rPr>
              <a:t>P</a:t>
            </a:r>
            <a:r>
              <a:rPr lang="it-IT" sz="1400" dirty="0">
                <a:latin typeface="Century Gothic" panose="020B0502020202020204" pitchFamily="34" charset="0"/>
              </a:rPr>
              <a:t>, Crawford PA. Cell </a:t>
            </a:r>
            <a:r>
              <a:rPr lang="it-IT" sz="1400" dirty="0" err="1">
                <a:latin typeface="Century Gothic" panose="020B0502020202020204" pitchFamily="34" charset="0"/>
              </a:rPr>
              <a:t>Metab</a:t>
            </a:r>
            <a:r>
              <a:rPr lang="it-IT" sz="1400" dirty="0">
                <a:latin typeface="Century Gothic" panose="020B0502020202020204" pitchFamily="34" charset="0"/>
              </a:rPr>
              <a:t>. 2017 </a:t>
            </a:r>
            <a:r>
              <a:rPr lang="it-IT" sz="1400" dirty="0" err="1">
                <a:latin typeface="Century Gothic" panose="020B0502020202020204" pitchFamily="34" charset="0"/>
              </a:rPr>
              <a:t>Feb</a:t>
            </a:r>
            <a:r>
              <a:rPr lang="it-IT" sz="1400" dirty="0">
                <a:latin typeface="Century Gothic" panose="020B0502020202020204" pitchFamily="34" charset="0"/>
              </a:rPr>
              <a:t> 7;25(2):262-284</a:t>
            </a:r>
          </a:p>
        </p:txBody>
      </p:sp>
      <p:sp>
        <p:nvSpPr>
          <p:cNvPr id="7" name="CasellaDiTesto 6"/>
          <p:cNvSpPr txBox="1"/>
          <p:nvPr/>
        </p:nvSpPr>
        <p:spPr>
          <a:xfrm>
            <a:off x="6096000" y="1937913"/>
            <a:ext cx="5937505" cy="3785652"/>
          </a:xfrm>
          <a:prstGeom prst="rect">
            <a:avLst/>
          </a:prstGeom>
          <a:noFill/>
        </p:spPr>
        <p:txBody>
          <a:bodyPr wrap="square" rtlCol="0">
            <a:spAutoFit/>
          </a:bodyPr>
          <a:lstStyle/>
          <a:p>
            <a:r>
              <a:rPr lang="it-IT" sz="2400" dirty="0">
                <a:latin typeface="Century Gothic" panose="020B0502020202020204" pitchFamily="34" charset="0"/>
              </a:rPr>
              <a:t>«Once </a:t>
            </a:r>
            <a:r>
              <a:rPr lang="it-IT" sz="2400" dirty="0" err="1">
                <a:latin typeface="Century Gothic" panose="020B0502020202020204" pitchFamily="34" charset="0"/>
              </a:rPr>
              <a:t>largely</a:t>
            </a:r>
            <a:r>
              <a:rPr lang="it-IT" sz="2400" dirty="0">
                <a:latin typeface="Century Gothic" panose="020B0502020202020204" pitchFamily="34" charset="0"/>
              </a:rPr>
              <a:t> </a:t>
            </a:r>
            <a:r>
              <a:rPr lang="it-IT" sz="2400" dirty="0" err="1">
                <a:latin typeface="Century Gothic" panose="020B0502020202020204" pitchFamily="34" charset="0"/>
              </a:rPr>
              <a:t>stigmatized</a:t>
            </a:r>
            <a:r>
              <a:rPr lang="it-IT" sz="2400" dirty="0">
                <a:latin typeface="Century Gothic" panose="020B0502020202020204" pitchFamily="34" charset="0"/>
              </a:rPr>
              <a:t> </a:t>
            </a:r>
            <a:r>
              <a:rPr lang="it-IT" sz="2400" dirty="0" err="1">
                <a:latin typeface="Century Gothic" panose="020B0502020202020204" pitchFamily="34" charset="0"/>
              </a:rPr>
              <a:t>as</a:t>
            </a:r>
            <a:r>
              <a:rPr lang="it-IT" sz="2400" dirty="0">
                <a:latin typeface="Century Gothic" panose="020B0502020202020204" pitchFamily="34" charset="0"/>
              </a:rPr>
              <a:t> an </a:t>
            </a:r>
            <a:r>
              <a:rPr lang="it-IT" sz="2400" dirty="0" err="1">
                <a:latin typeface="Century Gothic" panose="020B0502020202020204" pitchFamily="34" charset="0"/>
              </a:rPr>
              <a:t>overflow</a:t>
            </a:r>
            <a:r>
              <a:rPr lang="it-IT" sz="2400" dirty="0">
                <a:latin typeface="Century Gothic" panose="020B0502020202020204" pitchFamily="34" charset="0"/>
              </a:rPr>
              <a:t> </a:t>
            </a:r>
            <a:r>
              <a:rPr lang="it-IT" sz="2400" dirty="0" err="1">
                <a:latin typeface="Century Gothic" panose="020B0502020202020204" pitchFamily="34" charset="0"/>
              </a:rPr>
              <a:t>pathway</a:t>
            </a:r>
            <a:r>
              <a:rPr lang="it-IT" sz="2400" dirty="0">
                <a:latin typeface="Century Gothic" panose="020B0502020202020204" pitchFamily="34" charset="0"/>
              </a:rPr>
              <a:t> </a:t>
            </a:r>
            <a:r>
              <a:rPr lang="it-IT" sz="2400" dirty="0" err="1">
                <a:latin typeface="Century Gothic" panose="020B0502020202020204" pitchFamily="34" charset="0"/>
              </a:rPr>
              <a:t>capable</a:t>
            </a:r>
            <a:r>
              <a:rPr lang="it-IT" sz="2400" dirty="0">
                <a:latin typeface="Century Gothic" panose="020B0502020202020204" pitchFamily="34" charset="0"/>
              </a:rPr>
              <a:t> of </a:t>
            </a:r>
            <a:r>
              <a:rPr lang="it-IT" sz="2400" dirty="0" err="1">
                <a:latin typeface="Century Gothic" panose="020B0502020202020204" pitchFamily="34" charset="0"/>
              </a:rPr>
              <a:t>accumulating</a:t>
            </a:r>
            <a:r>
              <a:rPr lang="it-IT" sz="2400" dirty="0">
                <a:latin typeface="Century Gothic" panose="020B0502020202020204" pitchFamily="34" charset="0"/>
              </a:rPr>
              <a:t> </a:t>
            </a:r>
            <a:r>
              <a:rPr lang="it-IT" sz="2400" dirty="0" err="1">
                <a:latin typeface="Century Gothic" panose="020B0502020202020204" pitchFamily="34" charset="0"/>
              </a:rPr>
              <a:t>toxic</a:t>
            </a:r>
            <a:r>
              <a:rPr lang="it-IT" sz="2400" dirty="0">
                <a:latin typeface="Century Gothic" panose="020B0502020202020204" pitchFamily="34" charset="0"/>
              </a:rPr>
              <a:t> </a:t>
            </a:r>
            <a:r>
              <a:rPr lang="it-IT" sz="2400" dirty="0" err="1">
                <a:latin typeface="Century Gothic" panose="020B0502020202020204" pitchFamily="34" charset="0"/>
              </a:rPr>
              <a:t>emissions</a:t>
            </a:r>
            <a:r>
              <a:rPr lang="it-IT" sz="2400" dirty="0">
                <a:latin typeface="Century Gothic" panose="020B0502020202020204" pitchFamily="34" charset="0"/>
              </a:rPr>
              <a:t> from </a:t>
            </a:r>
            <a:r>
              <a:rPr lang="it-IT" sz="2400" dirty="0" err="1">
                <a:latin typeface="Century Gothic" panose="020B0502020202020204" pitchFamily="34" charset="0"/>
              </a:rPr>
              <a:t>fat</a:t>
            </a:r>
            <a:r>
              <a:rPr lang="it-IT" sz="2400" dirty="0">
                <a:latin typeface="Century Gothic" panose="020B0502020202020204" pitchFamily="34" charset="0"/>
              </a:rPr>
              <a:t> </a:t>
            </a:r>
            <a:r>
              <a:rPr lang="it-IT" sz="2400" dirty="0" err="1">
                <a:latin typeface="Century Gothic" panose="020B0502020202020204" pitchFamily="34" charset="0"/>
              </a:rPr>
              <a:t>combustion</a:t>
            </a:r>
            <a:r>
              <a:rPr lang="it-IT" sz="2400" dirty="0">
                <a:latin typeface="Century Gothic" panose="020B0502020202020204" pitchFamily="34" charset="0"/>
              </a:rPr>
              <a:t> in </a:t>
            </a:r>
            <a:r>
              <a:rPr lang="it-IT" sz="2400" dirty="0" err="1">
                <a:latin typeface="Century Gothic" panose="020B0502020202020204" pitchFamily="34" charset="0"/>
              </a:rPr>
              <a:t>carbohydrate-restricted</a:t>
            </a:r>
            <a:r>
              <a:rPr lang="it-IT" sz="2400" dirty="0">
                <a:latin typeface="Century Gothic" panose="020B0502020202020204" pitchFamily="34" charset="0"/>
              </a:rPr>
              <a:t> </a:t>
            </a:r>
            <a:r>
              <a:rPr lang="it-IT" sz="2400" dirty="0" err="1">
                <a:latin typeface="Century Gothic" panose="020B0502020202020204" pitchFamily="34" charset="0"/>
              </a:rPr>
              <a:t>states</a:t>
            </a:r>
            <a:r>
              <a:rPr lang="it-IT" sz="2400" dirty="0">
                <a:latin typeface="Century Gothic" panose="020B0502020202020204" pitchFamily="34" charset="0"/>
              </a:rPr>
              <a:t> (the </a:t>
            </a:r>
            <a:r>
              <a:rPr lang="it-IT" sz="2400" dirty="0" err="1">
                <a:latin typeface="Century Gothic" panose="020B0502020202020204" pitchFamily="34" charset="0"/>
              </a:rPr>
              <a:t>ketotoxic</a:t>
            </a:r>
            <a:r>
              <a:rPr lang="it-IT" sz="2400" dirty="0">
                <a:latin typeface="Century Gothic" panose="020B0502020202020204" pitchFamily="34" charset="0"/>
              </a:rPr>
              <a:t> </a:t>
            </a:r>
            <a:r>
              <a:rPr lang="it-IT" sz="2400" dirty="0" err="1">
                <a:latin typeface="Century Gothic" panose="020B0502020202020204" pitchFamily="34" charset="0"/>
              </a:rPr>
              <a:t>paradigm</a:t>
            </a:r>
            <a:r>
              <a:rPr lang="it-IT" sz="2400" dirty="0">
                <a:latin typeface="Century Gothic" panose="020B0502020202020204" pitchFamily="34" charset="0"/>
              </a:rPr>
              <a:t>), </a:t>
            </a:r>
            <a:r>
              <a:rPr lang="it-IT" sz="2400" dirty="0" err="1">
                <a:latin typeface="Century Gothic" panose="020B0502020202020204" pitchFamily="34" charset="0"/>
              </a:rPr>
              <a:t>observations</a:t>
            </a:r>
            <a:r>
              <a:rPr lang="it-IT" sz="2400" dirty="0">
                <a:latin typeface="Century Gothic" panose="020B0502020202020204" pitchFamily="34" charset="0"/>
              </a:rPr>
              <a:t> </a:t>
            </a:r>
            <a:r>
              <a:rPr lang="it-IT" sz="2400" dirty="0" err="1">
                <a:latin typeface="Century Gothic" panose="020B0502020202020204" pitchFamily="34" charset="0"/>
              </a:rPr>
              <a:t>support</a:t>
            </a:r>
            <a:r>
              <a:rPr lang="it-IT" sz="2400" dirty="0">
                <a:latin typeface="Century Gothic" panose="020B0502020202020204" pitchFamily="34" charset="0"/>
              </a:rPr>
              <a:t> the </a:t>
            </a:r>
            <a:r>
              <a:rPr lang="it-IT" sz="2400" dirty="0" err="1">
                <a:latin typeface="Century Gothic" panose="020B0502020202020204" pitchFamily="34" charset="0"/>
              </a:rPr>
              <a:t>notion</a:t>
            </a:r>
            <a:r>
              <a:rPr lang="it-IT" sz="2400" dirty="0">
                <a:latin typeface="Century Gothic" panose="020B0502020202020204" pitchFamily="34" charset="0"/>
              </a:rPr>
              <a:t> </a:t>
            </a:r>
            <a:r>
              <a:rPr lang="it-IT" sz="2400" dirty="0" err="1">
                <a:latin typeface="Century Gothic" panose="020B0502020202020204" pitchFamily="34" charset="0"/>
              </a:rPr>
              <a:t>that</a:t>
            </a:r>
            <a:r>
              <a:rPr lang="it-IT" sz="2400" dirty="0">
                <a:latin typeface="Century Gothic" panose="020B0502020202020204" pitchFamily="34" charset="0"/>
              </a:rPr>
              <a:t> </a:t>
            </a:r>
            <a:r>
              <a:rPr lang="it-IT" sz="2400" dirty="0" err="1">
                <a:latin typeface="Century Gothic" panose="020B0502020202020204" pitchFamily="34" charset="0"/>
              </a:rPr>
              <a:t>ketone</a:t>
            </a:r>
            <a:r>
              <a:rPr lang="it-IT" sz="2400" dirty="0">
                <a:latin typeface="Century Gothic" panose="020B0502020202020204" pitchFamily="34" charset="0"/>
              </a:rPr>
              <a:t> body </a:t>
            </a:r>
            <a:r>
              <a:rPr lang="it-IT" sz="2400" dirty="0" err="1">
                <a:latin typeface="Century Gothic" panose="020B0502020202020204" pitchFamily="34" charset="0"/>
              </a:rPr>
              <a:t>metabolism</a:t>
            </a:r>
            <a:r>
              <a:rPr lang="it-IT" sz="2400" dirty="0">
                <a:latin typeface="Century Gothic" panose="020B0502020202020204" pitchFamily="34" charset="0"/>
              </a:rPr>
              <a:t> </a:t>
            </a:r>
            <a:r>
              <a:rPr lang="it-IT" sz="2400" dirty="0" err="1">
                <a:latin typeface="Century Gothic" panose="020B0502020202020204" pitchFamily="34" charset="0"/>
              </a:rPr>
              <a:t>serves</a:t>
            </a:r>
            <a:r>
              <a:rPr lang="it-IT" sz="2400" dirty="0">
                <a:latin typeface="Century Gothic" panose="020B0502020202020204" pitchFamily="34" charset="0"/>
              </a:rPr>
              <a:t> </a:t>
            </a:r>
            <a:r>
              <a:rPr lang="it-IT" sz="2400" dirty="0" err="1">
                <a:latin typeface="Century Gothic" panose="020B0502020202020204" pitchFamily="34" charset="0"/>
              </a:rPr>
              <a:t>salutary</a:t>
            </a:r>
            <a:r>
              <a:rPr lang="it-IT" sz="2400" dirty="0">
                <a:latin typeface="Century Gothic" panose="020B0502020202020204" pitchFamily="34" charset="0"/>
              </a:rPr>
              <a:t> </a:t>
            </a:r>
            <a:r>
              <a:rPr lang="it-IT" sz="2400" dirty="0" err="1">
                <a:latin typeface="Century Gothic" panose="020B0502020202020204" pitchFamily="34" charset="0"/>
              </a:rPr>
              <a:t>roles</a:t>
            </a:r>
            <a:r>
              <a:rPr lang="it-IT" sz="2400" dirty="0">
                <a:latin typeface="Century Gothic" panose="020B0502020202020204" pitchFamily="34" charset="0"/>
              </a:rPr>
              <a:t> </a:t>
            </a:r>
            <a:r>
              <a:rPr lang="it-IT" sz="2400" dirty="0" err="1">
                <a:latin typeface="Century Gothic" panose="020B0502020202020204" pitchFamily="34" charset="0"/>
              </a:rPr>
              <a:t>even</a:t>
            </a:r>
            <a:r>
              <a:rPr lang="it-IT" sz="2400" dirty="0">
                <a:latin typeface="Century Gothic" panose="020B0502020202020204" pitchFamily="34" charset="0"/>
              </a:rPr>
              <a:t> in </a:t>
            </a:r>
            <a:r>
              <a:rPr lang="it-IT" sz="2400" dirty="0" err="1">
                <a:latin typeface="Century Gothic" panose="020B0502020202020204" pitchFamily="34" charset="0"/>
              </a:rPr>
              <a:t>carbohydrate-laden</a:t>
            </a:r>
            <a:r>
              <a:rPr lang="it-IT" sz="2400" dirty="0">
                <a:latin typeface="Century Gothic" panose="020B0502020202020204" pitchFamily="34" charset="0"/>
              </a:rPr>
              <a:t> </a:t>
            </a:r>
            <a:r>
              <a:rPr lang="it-IT" sz="2400" dirty="0" err="1">
                <a:latin typeface="Century Gothic" panose="020B0502020202020204" pitchFamily="34" charset="0"/>
              </a:rPr>
              <a:t>states</a:t>
            </a:r>
            <a:r>
              <a:rPr lang="it-IT" sz="2400" dirty="0">
                <a:latin typeface="Century Gothic" panose="020B0502020202020204" pitchFamily="34" charset="0"/>
              </a:rPr>
              <a:t>, opening a </a:t>
            </a:r>
            <a:r>
              <a:rPr lang="it-IT" sz="2400" dirty="0" err="1">
                <a:latin typeface="Century Gothic" panose="020B0502020202020204" pitchFamily="34" charset="0"/>
              </a:rPr>
              <a:t>ketohormetic</a:t>
            </a:r>
            <a:r>
              <a:rPr lang="it-IT" sz="2400" dirty="0">
                <a:latin typeface="Century Gothic" panose="020B0502020202020204" pitchFamily="34" charset="0"/>
              </a:rPr>
              <a:t> </a:t>
            </a:r>
            <a:r>
              <a:rPr lang="it-IT" sz="2400" dirty="0" err="1">
                <a:latin typeface="Century Gothic" panose="020B0502020202020204" pitchFamily="34" charset="0"/>
              </a:rPr>
              <a:t>hypothesis</a:t>
            </a:r>
            <a:r>
              <a:rPr lang="it-IT" sz="2400" dirty="0">
                <a:latin typeface="Century Gothic" panose="020B0502020202020204" pitchFamily="34" charset="0"/>
              </a:rPr>
              <a:t>.»</a:t>
            </a:r>
          </a:p>
        </p:txBody>
      </p:sp>
      <p:sp>
        <p:nvSpPr>
          <p:cNvPr id="11" name="CasellaDiTesto 10">
            <a:extLst>
              <a:ext uri="{FF2B5EF4-FFF2-40B4-BE49-F238E27FC236}">
                <a16:creationId xmlns:a16="http://schemas.microsoft.com/office/drawing/2014/main" id="{F7E78B80-4F5A-0E49-B635-4DF06CE781AA}"/>
              </a:ext>
            </a:extLst>
          </p:cNvPr>
          <p:cNvSpPr txBox="1"/>
          <p:nvPr/>
        </p:nvSpPr>
        <p:spPr>
          <a:xfrm>
            <a:off x="3661189" y="165253"/>
            <a:ext cx="8082792" cy="584775"/>
          </a:xfrm>
          <a:prstGeom prst="rect">
            <a:avLst/>
          </a:prstGeom>
          <a:noFill/>
        </p:spPr>
        <p:txBody>
          <a:bodyPr wrap="square" rtlCol="0">
            <a:spAutoFit/>
          </a:bodyPr>
          <a:lstStyle/>
          <a:p>
            <a:r>
              <a:rPr lang="it-IT" sz="3200" dirty="0">
                <a:solidFill>
                  <a:schemeClr val="bg1"/>
                </a:solidFill>
                <a:latin typeface="Century Gothic"/>
                <a:cs typeface="Century Gothic"/>
              </a:rPr>
              <a:t>FISIOLOGIA DELLA CHETOSI E DELLA KD</a:t>
            </a:r>
          </a:p>
        </p:txBody>
      </p:sp>
    </p:spTree>
    <p:extLst>
      <p:ext uri="{BB962C8B-B14F-4D97-AF65-F5344CB8AC3E}">
        <p14:creationId xmlns:p14="http://schemas.microsoft.com/office/powerpoint/2010/main" val="2030971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18653BE-3084-774C-ABC8-257A9CD50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811" y="1045806"/>
            <a:ext cx="9398263" cy="41046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asellaDiTesto 4">
            <a:extLst>
              <a:ext uri="{FF2B5EF4-FFF2-40B4-BE49-F238E27FC236}">
                <a16:creationId xmlns:a16="http://schemas.microsoft.com/office/drawing/2014/main" id="{C950EB6B-B914-CD47-8C0E-12366ED0E7CB}"/>
              </a:ext>
            </a:extLst>
          </p:cNvPr>
          <p:cNvSpPr txBox="1"/>
          <p:nvPr/>
        </p:nvSpPr>
        <p:spPr>
          <a:xfrm>
            <a:off x="3751070" y="6523470"/>
            <a:ext cx="7903029" cy="307777"/>
          </a:xfrm>
          <a:prstGeom prst="rect">
            <a:avLst/>
          </a:prstGeom>
          <a:noFill/>
        </p:spPr>
        <p:txBody>
          <a:bodyPr wrap="square" rtlCol="0">
            <a:spAutoFit/>
          </a:bodyPr>
          <a:lstStyle/>
          <a:p>
            <a:r>
              <a:rPr lang="it-IT" sz="1400" dirty="0">
                <a:latin typeface="Century Gothic" panose="020B0502020202020204" pitchFamily="34" charset="0"/>
              </a:rPr>
              <a:t>Newman &amp; </a:t>
            </a:r>
            <a:r>
              <a:rPr lang="it-IT" sz="1400" dirty="0" err="1">
                <a:latin typeface="Century Gothic" panose="020B0502020202020204" pitchFamily="34" charset="0"/>
              </a:rPr>
              <a:t>Verdin</a:t>
            </a:r>
            <a:r>
              <a:rPr lang="it-IT" sz="1400" dirty="0">
                <a:latin typeface="Century Gothic" panose="020B0502020202020204" pitchFamily="34" charset="0"/>
              </a:rPr>
              <a:t> Trends </a:t>
            </a:r>
            <a:r>
              <a:rPr lang="it-IT" sz="1400" dirty="0" err="1">
                <a:latin typeface="Century Gothic" panose="020B0502020202020204" pitchFamily="34" charset="0"/>
              </a:rPr>
              <a:t>Endocrinol</a:t>
            </a:r>
            <a:r>
              <a:rPr lang="it-IT" sz="1400" dirty="0">
                <a:latin typeface="Century Gothic" panose="020B0502020202020204" pitchFamily="34" charset="0"/>
              </a:rPr>
              <a:t> </a:t>
            </a:r>
            <a:r>
              <a:rPr lang="it-IT" sz="1400" dirty="0" err="1">
                <a:latin typeface="Century Gothic" panose="020B0502020202020204" pitchFamily="34" charset="0"/>
              </a:rPr>
              <a:t>Metab</a:t>
            </a:r>
            <a:r>
              <a:rPr lang="it-IT" sz="1400" dirty="0">
                <a:latin typeface="Century Gothic" panose="020B0502020202020204" pitchFamily="34" charset="0"/>
              </a:rPr>
              <a:t>. 2014 Jan;25(1):42-52</a:t>
            </a:r>
          </a:p>
        </p:txBody>
      </p:sp>
      <p:sp>
        <p:nvSpPr>
          <p:cNvPr id="6" name="CasellaDiTesto 5">
            <a:extLst>
              <a:ext uri="{FF2B5EF4-FFF2-40B4-BE49-F238E27FC236}">
                <a16:creationId xmlns:a16="http://schemas.microsoft.com/office/drawing/2014/main" id="{E21C70E5-4454-CE4C-9A50-C633D6F7E71D}"/>
              </a:ext>
            </a:extLst>
          </p:cNvPr>
          <p:cNvSpPr txBox="1"/>
          <p:nvPr/>
        </p:nvSpPr>
        <p:spPr>
          <a:xfrm>
            <a:off x="3661189" y="165253"/>
            <a:ext cx="8082792" cy="584775"/>
          </a:xfrm>
          <a:prstGeom prst="rect">
            <a:avLst/>
          </a:prstGeom>
          <a:noFill/>
        </p:spPr>
        <p:txBody>
          <a:bodyPr wrap="square" rtlCol="0">
            <a:spAutoFit/>
          </a:bodyPr>
          <a:lstStyle/>
          <a:p>
            <a:r>
              <a:rPr lang="it-IT" sz="3200" dirty="0">
                <a:solidFill>
                  <a:schemeClr val="bg1"/>
                </a:solidFill>
                <a:latin typeface="Century Gothic"/>
                <a:cs typeface="Century Gothic"/>
              </a:rPr>
              <a:t>FISIOLOGIA DELLA CHETOSI E DELLA KD</a:t>
            </a:r>
          </a:p>
        </p:txBody>
      </p:sp>
    </p:spTree>
    <p:extLst>
      <p:ext uri="{BB962C8B-B14F-4D97-AF65-F5344CB8AC3E}">
        <p14:creationId xmlns:p14="http://schemas.microsoft.com/office/powerpoint/2010/main" val="2984525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5BA7C6B-F337-0A42-BE5E-3E08C0199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906" y="1257083"/>
            <a:ext cx="7992188" cy="51209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asellaDiTesto 4">
            <a:extLst>
              <a:ext uri="{FF2B5EF4-FFF2-40B4-BE49-F238E27FC236}">
                <a16:creationId xmlns:a16="http://schemas.microsoft.com/office/drawing/2014/main" id="{3087FDD0-AAD2-EE47-A71B-2728AA792298}"/>
              </a:ext>
            </a:extLst>
          </p:cNvPr>
          <p:cNvSpPr txBox="1"/>
          <p:nvPr/>
        </p:nvSpPr>
        <p:spPr>
          <a:xfrm>
            <a:off x="3029751" y="6519446"/>
            <a:ext cx="7903029" cy="307777"/>
          </a:xfrm>
          <a:prstGeom prst="rect">
            <a:avLst/>
          </a:prstGeom>
          <a:noFill/>
        </p:spPr>
        <p:txBody>
          <a:bodyPr wrap="square" rtlCol="0">
            <a:spAutoFit/>
          </a:bodyPr>
          <a:lstStyle/>
          <a:p>
            <a:r>
              <a:rPr lang="it-IT" sz="1400" dirty="0">
                <a:latin typeface="Century Gothic" panose="020B0502020202020204" pitchFamily="34" charset="0"/>
              </a:rPr>
              <a:t>Newman &amp; </a:t>
            </a:r>
            <a:r>
              <a:rPr lang="it-IT" sz="1400" dirty="0" err="1">
                <a:latin typeface="Century Gothic" panose="020B0502020202020204" pitchFamily="34" charset="0"/>
              </a:rPr>
              <a:t>Verdin</a:t>
            </a:r>
            <a:r>
              <a:rPr lang="it-IT" sz="1400" dirty="0">
                <a:latin typeface="Century Gothic" panose="020B0502020202020204" pitchFamily="34" charset="0"/>
              </a:rPr>
              <a:t> Trends </a:t>
            </a:r>
            <a:r>
              <a:rPr lang="it-IT" sz="1400" dirty="0" err="1">
                <a:latin typeface="Century Gothic" panose="020B0502020202020204" pitchFamily="34" charset="0"/>
              </a:rPr>
              <a:t>Endocrinol</a:t>
            </a:r>
            <a:r>
              <a:rPr lang="it-IT" sz="1400" dirty="0">
                <a:latin typeface="Century Gothic" panose="020B0502020202020204" pitchFamily="34" charset="0"/>
              </a:rPr>
              <a:t> </a:t>
            </a:r>
            <a:r>
              <a:rPr lang="it-IT" sz="1400" dirty="0" err="1">
                <a:latin typeface="Century Gothic" panose="020B0502020202020204" pitchFamily="34" charset="0"/>
              </a:rPr>
              <a:t>Metab</a:t>
            </a:r>
            <a:r>
              <a:rPr lang="it-IT" sz="1400" dirty="0">
                <a:latin typeface="Century Gothic" panose="020B0502020202020204" pitchFamily="34" charset="0"/>
              </a:rPr>
              <a:t>. 2014 Jan;25(1):42-52</a:t>
            </a:r>
          </a:p>
        </p:txBody>
      </p:sp>
      <p:sp>
        <p:nvSpPr>
          <p:cNvPr id="6" name="CasellaDiTesto 5">
            <a:extLst>
              <a:ext uri="{FF2B5EF4-FFF2-40B4-BE49-F238E27FC236}">
                <a16:creationId xmlns:a16="http://schemas.microsoft.com/office/drawing/2014/main" id="{15852365-8432-DF4C-A082-4CB90C0C6C85}"/>
              </a:ext>
            </a:extLst>
          </p:cNvPr>
          <p:cNvSpPr txBox="1"/>
          <p:nvPr/>
        </p:nvSpPr>
        <p:spPr>
          <a:xfrm>
            <a:off x="3661189" y="165253"/>
            <a:ext cx="8082792" cy="584775"/>
          </a:xfrm>
          <a:prstGeom prst="rect">
            <a:avLst/>
          </a:prstGeom>
          <a:noFill/>
        </p:spPr>
        <p:txBody>
          <a:bodyPr wrap="square" rtlCol="0">
            <a:spAutoFit/>
          </a:bodyPr>
          <a:lstStyle/>
          <a:p>
            <a:r>
              <a:rPr lang="it-IT" sz="3200" dirty="0">
                <a:solidFill>
                  <a:schemeClr val="bg1"/>
                </a:solidFill>
                <a:latin typeface="Century Gothic"/>
                <a:cs typeface="Century Gothic"/>
              </a:rPr>
              <a:t>FISIOLOGIA DELLA CHETOSI E DELLA KD</a:t>
            </a:r>
          </a:p>
        </p:txBody>
      </p:sp>
    </p:spTree>
    <p:extLst>
      <p:ext uri="{BB962C8B-B14F-4D97-AF65-F5344CB8AC3E}">
        <p14:creationId xmlns:p14="http://schemas.microsoft.com/office/powerpoint/2010/main" val="615873305"/>
      </p:ext>
    </p:extLst>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id="8" name="Gruppo 7">
            <a:extLst>
              <a:ext uri="{FF2B5EF4-FFF2-40B4-BE49-F238E27FC236}">
                <a16:creationId xmlns:a16="http://schemas.microsoft.com/office/drawing/2014/main" id="{677C6FB9-717D-4F46-A0AB-6AF1B0D327EC}"/>
              </a:ext>
            </a:extLst>
          </p:cNvPr>
          <p:cNvGrpSpPr/>
          <p:nvPr/>
        </p:nvGrpSpPr>
        <p:grpSpPr>
          <a:xfrm>
            <a:off x="0" y="4087683"/>
            <a:ext cx="12192000" cy="2255968"/>
            <a:chOff x="0" y="4087683"/>
            <a:chExt cx="12192000" cy="2255968"/>
          </a:xfrm>
        </p:grpSpPr>
        <p:pic>
          <p:nvPicPr>
            <p:cNvPr id="3" name="Immagine 2">
              <a:extLst>
                <a:ext uri="{FF2B5EF4-FFF2-40B4-BE49-F238E27FC236}">
                  <a16:creationId xmlns:a16="http://schemas.microsoft.com/office/drawing/2014/main" id="{0966AF23-FA44-CD4A-A163-20673484F76D}"/>
                </a:ext>
              </a:extLst>
            </p:cNvPr>
            <p:cNvPicPr>
              <a:picLocks noChangeAspect="1"/>
            </p:cNvPicPr>
            <p:nvPr/>
          </p:nvPicPr>
          <p:blipFill rotWithShape="1">
            <a:blip r:embed="rId2"/>
            <a:srcRect b="84"/>
            <a:stretch/>
          </p:blipFill>
          <p:spPr>
            <a:xfrm>
              <a:off x="0" y="4186238"/>
              <a:ext cx="12192000" cy="2157413"/>
            </a:xfrm>
            <a:prstGeom prst="rect">
              <a:avLst/>
            </a:prstGeom>
          </p:spPr>
        </p:pic>
        <p:sp>
          <p:nvSpPr>
            <p:cNvPr id="7" name="Rettangolo 6">
              <a:extLst>
                <a:ext uri="{FF2B5EF4-FFF2-40B4-BE49-F238E27FC236}">
                  <a16:creationId xmlns:a16="http://schemas.microsoft.com/office/drawing/2014/main" id="{11881B8A-67A5-3742-BCC1-BBA75264EC6D}"/>
                </a:ext>
              </a:extLst>
            </p:cNvPr>
            <p:cNvSpPr/>
            <p:nvPr/>
          </p:nvSpPr>
          <p:spPr>
            <a:xfrm>
              <a:off x="0" y="4087683"/>
              <a:ext cx="1643063" cy="643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grpSp>
      <p:sp>
        <p:nvSpPr>
          <p:cNvPr id="4" name="CasellaDiTesto 3">
            <a:extLst>
              <a:ext uri="{FF2B5EF4-FFF2-40B4-BE49-F238E27FC236}">
                <a16:creationId xmlns:a16="http://schemas.microsoft.com/office/drawing/2014/main" id="{C191B89A-5C61-4648-B5CD-AFA0E445157C}"/>
              </a:ext>
            </a:extLst>
          </p:cNvPr>
          <p:cNvSpPr txBox="1"/>
          <p:nvPr/>
        </p:nvSpPr>
        <p:spPr>
          <a:xfrm>
            <a:off x="3690651" y="209320"/>
            <a:ext cx="7810959" cy="1077218"/>
          </a:xfrm>
          <a:prstGeom prst="rect">
            <a:avLst/>
          </a:prstGeom>
          <a:noFill/>
        </p:spPr>
        <p:txBody>
          <a:bodyPr rtlCol="0" wrap="square">
            <a:spAutoFit/>
          </a:bodyPr>
          <a:lstStyle/>
          <a:p>
            <a:r>
              <a:rPr dirty="0" lang="it-IT" sz="3200">
                <a:solidFill>
                  <a:schemeClr val="bg1"/>
                </a:solidFill>
                <a:latin typeface="Century Gothic"/>
                <a:cs typeface="Century Gothic"/>
              </a:rPr>
              <a:t>COS’È LA DIETA CHETOGENICA?</a:t>
            </a:r>
          </a:p>
          <a:p>
            <a:endParaRPr dirty="0" lang="en-US" sz="3200">
              <a:solidFill>
                <a:schemeClr val="bg1"/>
              </a:solidFill>
              <a:latin charset="0" panose="020B0502020202020204" pitchFamily="34" typeface="Century Gothic"/>
            </a:endParaRPr>
          </a:p>
        </p:txBody>
      </p:sp>
      <p:sp>
        <p:nvSpPr>
          <p:cNvPr id="5" name="CasellaDiTesto 4">
            <a:extLst>
              <a:ext uri="{FF2B5EF4-FFF2-40B4-BE49-F238E27FC236}">
                <a16:creationId xmlns:a16="http://schemas.microsoft.com/office/drawing/2014/main" id="{140F27E8-E925-544A-91D6-9A386ECE42CD}"/>
              </a:ext>
            </a:extLst>
          </p:cNvPr>
          <p:cNvSpPr txBox="1"/>
          <p:nvPr/>
        </p:nvSpPr>
        <p:spPr>
          <a:xfrm>
            <a:off x="587534" y="1223924"/>
            <a:ext cx="10798628" cy="954107"/>
          </a:xfrm>
          <a:prstGeom prst="rect">
            <a:avLst/>
          </a:prstGeom>
        </p:spPr>
        <p:style>
          <a:lnRef idx="2">
            <a:schemeClr val="accent6"/>
          </a:lnRef>
          <a:fillRef idx="1">
            <a:schemeClr val="lt1"/>
          </a:fillRef>
          <a:effectRef idx="0">
            <a:schemeClr val="accent6"/>
          </a:effectRef>
          <a:fontRef idx="minor">
            <a:schemeClr val="dk1"/>
          </a:fontRef>
        </p:style>
        <p:txBody>
          <a:bodyPr rtlCol="0" wrap="square">
            <a:spAutoFit/>
          </a:bodyPr>
          <a:lstStyle/>
          <a:p>
            <a:pPr>
              <a:spcAft>
                <a:spcPts val="600"/>
              </a:spcAft>
            </a:pPr>
            <a:r>
              <a:rPr dirty="0" lang="en-GB" sz="2800">
                <a:latin charset="0" panose="020B0502020202020204" pitchFamily="34" typeface="Century Gothic"/>
              </a:rPr>
              <a:t>Una </a:t>
            </a:r>
            <a:r>
              <a:rPr dirty="0" err="1" lang="en-GB" sz="2800">
                <a:latin charset="0" panose="020B0502020202020204" pitchFamily="34" typeface="Century Gothic"/>
              </a:rPr>
              <a:t>dieta</a:t>
            </a:r>
            <a:r>
              <a:rPr dirty="0" lang="en-GB" sz="2800">
                <a:latin charset="0" panose="020B0502020202020204" pitchFamily="34" typeface="Century Gothic"/>
              </a:rPr>
              <a:t> in cui </a:t>
            </a:r>
            <a:r>
              <a:rPr dirty="0" err="1" lang="en-GB" sz="2800">
                <a:latin charset="0" panose="020B0502020202020204" pitchFamily="34" typeface="Century Gothic"/>
              </a:rPr>
              <a:t>meno</a:t>
            </a:r>
            <a:r>
              <a:rPr dirty="0" lang="en-GB" sz="2800">
                <a:latin charset="0" panose="020B0502020202020204" pitchFamily="34" typeface="Century Gothic"/>
              </a:rPr>
              <a:t> di 20/30 g al </a:t>
            </a:r>
            <a:r>
              <a:rPr dirty="0" err="1" lang="en-GB" sz="2800">
                <a:latin charset="0" panose="020B0502020202020204" pitchFamily="34" typeface="Century Gothic"/>
              </a:rPr>
              <a:t>giorno</a:t>
            </a:r>
            <a:r>
              <a:rPr dirty="0" lang="en-GB" sz="2800">
                <a:latin charset="0" panose="020B0502020202020204" pitchFamily="34" typeface="Century Gothic"/>
              </a:rPr>
              <a:t>  o </a:t>
            </a:r>
            <a:r>
              <a:rPr dirty="0" err="1" lang="en-GB" sz="2800">
                <a:latin charset="0" panose="020B0502020202020204" pitchFamily="34" typeface="Century Gothic"/>
              </a:rPr>
              <a:t>meno</a:t>
            </a:r>
            <a:r>
              <a:rPr dirty="0" lang="en-GB" sz="2800">
                <a:latin charset="0" panose="020B0502020202020204" pitchFamily="34" typeface="Century Gothic"/>
              </a:rPr>
              <a:t> del 5% </a:t>
            </a:r>
            <a:r>
              <a:rPr dirty="0" err="1" lang="en-GB" sz="2800">
                <a:latin charset="0" panose="020B0502020202020204" pitchFamily="34" typeface="Century Gothic"/>
              </a:rPr>
              <a:t>dell’energia</a:t>
            </a:r>
            <a:r>
              <a:rPr dirty="0" lang="en-GB" sz="2800">
                <a:latin charset="0" panose="020B0502020202020204" pitchFamily="34" typeface="Century Gothic"/>
              </a:rPr>
              <a:t> </a:t>
            </a:r>
            <a:r>
              <a:rPr dirty="0" err="1" lang="en-GB" sz="2800">
                <a:latin charset="0" panose="020B0502020202020204" pitchFamily="34" typeface="Century Gothic"/>
              </a:rPr>
              <a:t>totale</a:t>
            </a:r>
            <a:r>
              <a:rPr dirty="0" lang="en-GB" sz="2800">
                <a:latin charset="0" panose="020B0502020202020204" pitchFamily="34" typeface="Century Gothic"/>
              </a:rPr>
              <a:t> </a:t>
            </a:r>
            <a:r>
              <a:rPr dirty="0" err="1" lang="en-GB" sz="2800">
                <a:latin charset="0" panose="020B0502020202020204" pitchFamily="34" typeface="Century Gothic"/>
              </a:rPr>
              <a:t>giornaliera</a:t>
            </a:r>
            <a:r>
              <a:rPr dirty="0" lang="en-GB" sz="2800">
                <a:latin charset="0" panose="020B0502020202020204" pitchFamily="34" typeface="Century Gothic"/>
              </a:rPr>
              <a:t> </a:t>
            </a:r>
            <a:r>
              <a:rPr dirty="0" err="1" lang="en-GB" sz="2800">
                <a:latin charset="0" panose="020B0502020202020204" pitchFamily="34" typeface="Century Gothic"/>
              </a:rPr>
              <a:t>proviene</a:t>
            </a:r>
            <a:r>
              <a:rPr dirty="0" lang="en-GB" sz="2800">
                <a:latin charset="0" panose="020B0502020202020204" pitchFamily="34" typeface="Century Gothic"/>
              </a:rPr>
              <a:t> da CHO</a:t>
            </a:r>
          </a:p>
        </p:txBody>
      </p:sp>
      <p:sp>
        <p:nvSpPr>
          <p:cNvPr id="6" name="CasellaDiTesto 5">
            <a:extLst>
              <a:ext uri="{FF2B5EF4-FFF2-40B4-BE49-F238E27FC236}">
                <a16:creationId xmlns:a16="http://schemas.microsoft.com/office/drawing/2014/main" id="{ECC9D1C0-5228-4E45-B5B0-18D8C46E172E}"/>
              </a:ext>
            </a:extLst>
          </p:cNvPr>
          <p:cNvSpPr txBox="1"/>
          <p:nvPr/>
        </p:nvSpPr>
        <p:spPr>
          <a:xfrm>
            <a:off x="321275" y="1892281"/>
            <a:ext cx="11594500" cy="2908489"/>
          </a:xfrm>
          <a:prstGeom prst="rect">
            <a:avLst/>
          </a:prstGeom>
          <a:noFill/>
        </p:spPr>
        <p:txBody>
          <a:bodyPr rtlCol="0" wrap="square">
            <a:spAutoFit/>
          </a:bodyPr>
          <a:lstStyle/>
          <a:p>
            <a:pPr>
              <a:spcAft>
                <a:spcPts val="600"/>
              </a:spcAft>
            </a:pPr>
            <a:r>
              <a:rPr dirty="0" lang="en-GB" sz="2400">
                <a:latin typeface="Century Gothic"/>
              </a:rPr>
              <a:t> </a:t>
            </a:r>
          </a:p>
          <a:p>
            <a:pPr indent="-285750" marL="285750">
              <a:spcAft>
                <a:spcPts val="600"/>
              </a:spcAft>
              <a:buFont typeface="Arial"/>
              <a:buChar char="•"/>
            </a:pPr>
            <a:r>
              <a:rPr dirty="0" err="1" lang="en-GB" sz="2400">
                <a:latin charset="0" panose="020B0502020202020204" pitchFamily="34" typeface="Century Gothic"/>
              </a:rPr>
              <a:t>L’originale</a:t>
            </a:r>
            <a:r>
              <a:rPr dirty="0" lang="en-GB" sz="2400">
                <a:latin charset="0" panose="020B0502020202020204" pitchFamily="34" typeface="Century Gothic"/>
              </a:rPr>
              <a:t> KD (Mayo Clinic)  era </a:t>
            </a:r>
            <a:r>
              <a:rPr dirty="0" err="1" lang="en-GB" sz="2400">
                <a:latin charset="0" panose="020B0502020202020204" pitchFamily="34" typeface="Century Gothic"/>
              </a:rPr>
              <a:t>prevista</a:t>
            </a:r>
            <a:r>
              <a:rPr dirty="0" lang="en-GB" sz="2400">
                <a:latin charset="0" panose="020B0502020202020204" pitchFamily="34" typeface="Century Gothic"/>
              </a:rPr>
              <a:t> come </a:t>
            </a:r>
            <a:r>
              <a:rPr dirty="0" err="1" lang="en-GB" sz="2400">
                <a:latin charset="0" panose="020B0502020202020204" pitchFamily="34" typeface="Century Gothic"/>
              </a:rPr>
              <a:t>rapporto</a:t>
            </a:r>
            <a:r>
              <a:rPr dirty="0" lang="en-GB" sz="2400">
                <a:latin charset="0" panose="020B0502020202020204" pitchFamily="34" typeface="Century Gothic"/>
              </a:rPr>
              <a:t> 4:1 (in </a:t>
            </a:r>
            <a:r>
              <a:rPr dirty="0" err="1" lang="en-GB" sz="2400">
                <a:latin charset="0" panose="020B0502020202020204" pitchFamily="34" typeface="Century Gothic"/>
              </a:rPr>
              <a:t>grammi</a:t>
            </a:r>
            <a:r>
              <a:rPr dirty="0" lang="en-GB" sz="2400">
                <a:latin charset="0" panose="020B0502020202020204" pitchFamily="34" typeface="Century Gothic"/>
              </a:rPr>
              <a:t>) </a:t>
            </a:r>
            <a:r>
              <a:rPr dirty="0" err="1" lang="en-GB" sz="2400">
                <a:latin charset="0" panose="020B0502020202020204" pitchFamily="34" typeface="Century Gothic"/>
              </a:rPr>
              <a:t>lipidi:non-lipidi</a:t>
            </a:r>
            <a:r>
              <a:rPr dirty="0" lang="en-GB" sz="2400">
                <a:latin charset="0" panose="020B0502020202020204" pitchFamily="34" typeface="Century Gothic"/>
              </a:rPr>
              <a:t> con circa  80% </a:t>
            </a:r>
            <a:r>
              <a:rPr dirty="0" err="1" lang="en-GB" sz="2400">
                <a:latin charset="0" panose="020B0502020202020204" pitchFamily="34" typeface="Century Gothic"/>
              </a:rPr>
              <a:t>grassi</a:t>
            </a:r>
            <a:r>
              <a:rPr dirty="0" lang="en-GB" sz="2400">
                <a:latin charset="0" panose="020B0502020202020204" pitchFamily="34" typeface="Century Gothic"/>
              </a:rPr>
              <a:t>, 15% </a:t>
            </a:r>
            <a:r>
              <a:rPr dirty="0" err="1" lang="en-GB" sz="2400">
                <a:latin charset="0" panose="020B0502020202020204" pitchFamily="34" typeface="Century Gothic"/>
              </a:rPr>
              <a:t>proteine</a:t>
            </a:r>
            <a:r>
              <a:rPr dirty="0" lang="en-GB" sz="2400">
                <a:latin charset="0" panose="020B0502020202020204" pitchFamily="34" typeface="Century Gothic"/>
              </a:rPr>
              <a:t> e 15% </a:t>
            </a:r>
            <a:r>
              <a:rPr dirty="0" err="1" lang="en-GB" sz="2400">
                <a:latin charset="0" panose="020B0502020202020204" pitchFamily="34" typeface="Century Gothic"/>
              </a:rPr>
              <a:t>carboidrati</a:t>
            </a:r>
            <a:r>
              <a:rPr dirty="0" lang="en-GB" sz="2400">
                <a:latin charset="0" panose="020B0502020202020204" pitchFamily="34" typeface="Century Gothic"/>
              </a:rPr>
              <a:t> </a:t>
            </a:r>
            <a:r>
              <a:rPr dirty="0" err="1" lang="en-GB" sz="2400">
                <a:latin charset="0" panose="020B0502020202020204" pitchFamily="34" typeface="Century Gothic"/>
              </a:rPr>
              <a:t>sull’energia</a:t>
            </a:r>
            <a:r>
              <a:rPr dirty="0" lang="en-GB" sz="2400">
                <a:latin charset="0" panose="020B0502020202020204" pitchFamily="34" typeface="Century Gothic"/>
              </a:rPr>
              <a:t> </a:t>
            </a:r>
            <a:r>
              <a:rPr dirty="0" err="1" lang="en-GB" sz="2400">
                <a:latin charset="0" panose="020B0502020202020204" pitchFamily="34" typeface="Century Gothic"/>
              </a:rPr>
              <a:t>giornaliera</a:t>
            </a:r>
            <a:r>
              <a:rPr dirty="0" lang="en-GB" sz="2400">
                <a:latin charset="0" panose="020B0502020202020204" pitchFamily="34" typeface="Century Gothic"/>
              </a:rPr>
              <a:t>.</a:t>
            </a:r>
          </a:p>
          <a:p>
            <a:pPr indent="-285750" marL="285750">
              <a:spcAft>
                <a:spcPts val="600"/>
              </a:spcAft>
              <a:buFont typeface="Arial"/>
              <a:buChar char="•"/>
            </a:pPr>
            <a:r>
              <a:rPr dirty="0" lang="it-IT" sz="2400">
                <a:latin charset="0" panose="020B0502020202020204" pitchFamily="34" typeface="Century Gothic"/>
              </a:rPr>
              <a:t>Il modello si è evoluto diventando più flessibile, con grassi ad libitum mentre permane il limite ai CHO ed anche alla quantità di PROTEINE</a:t>
            </a:r>
          </a:p>
          <a:p>
            <a:pPr algn="ctr">
              <a:spcAft>
                <a:spcPts val="600"/>
              </a:spcAft>
            </a:pPr>
            <a:r>
              <a:rPr dirty="0" lang="it-IT" sz="2400">
                <a:solidFill>
                  <a:srgbClr val="FF0000"/>
                </a:solidFill>
                <a:latin charset="0" panose="020B0502020202020204" pitchFamily="34" typeface="Century Gothic"/>
              </a:rPr>
              <a:t>UNA DIETA CHETOGENICA NON È UNA DIETA IPERPROTEICA</a:t>
            </a:r>
          </a:p>
        </p:txBody>
      </p:sp>
      <p:sp>
        <p:nvSpPr>
          <p:cNvPr id="9" name="CasellaDiTesto 8">
            <a:extLst>
              <a:ext uri="{FF2B5EF4-FFF2-40B4-BE49-F238E27FC236}">
                <a16:creationId xmlns:a16="http://schemas.microsoft.com/office/drawing/2014/main" id="{90735D50-9AC1-8243-AB4B-57C97FB96573}"/>
              </a:ext>
            </a:extLst>
          </p:cNvPr>
          <p:cNvSpPr txBox="1"/>
          <p:nvPr/>
        </p:nvSpPr>
        <p:spPr>
          <a:xfrm>
            <a:off x="2414587" y="5064889"/>
            <a:ext cx="6715125" cy="400110"/>
          </a:xfrm>
          <a:prstGeom prst="rect">
            <a:avLst/>
          </a:prstGeom>
          <a:noFill/>
        </p:spPr>
        <p:txBody>
          <a:bodyPr rtlCol="0" wrap="square">
            <a:spAutoFit/>
          </a:bodyPr>
          <a:lstStyle/>
          <a:p>
            <a:pPr algn="l"/>
            <a:r>
              <a:rPr dirty="0" lang="en-US" sz="2000">
                <a:effectLst/>
                <a:latin charset="0" panose="020B0502020202020204" pitchFamily="34" typeface="Century Gothic"/>
              </a:rPr>
              <a:t>Search for "ketogenic diet"  01/10/2022 = 4,362 results</a:t>
            </a:r>
          </a:p>
        </p:txBody>
      </p:sp>
    </p:spTree>
    <p:extLst>
      <p:ext uri="{BB962C8B-B14F-4D97-AF65-F5344CB8AC3E}">
        <p14:creationId xmlns:p14="http://schemas.microsoft.com/office/powerpoint/2010/main" val="3162434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0B1CD9D-2E69-6740-B368-8B9A5E786800}"/>
              </a:ext>
            </a:extLst>
          </p:cNvPr>
          <p:cNvSpPr txBox="1"/>
          <p:nvPr/>
        </p:nvSpPr>
        <p:spPr>
          <a:xfrm>
            <a:off x="2310907" y="1997839"/>
            <a:ext cx="7874758" cy="2862322"/>
          </a:xfrm>
          <a:prstGeom prst="rect">
            <a:avLst/>
          </a:prstGeom>
          <a:ln w="63500"/>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spcAft>
                <a:spcPts val="1200"/>
              </a:spcAft>
              <a:buFont typeface="Arial" panose="020B0604020202020204" pitchFamily="34" charset="0"/>
              <a:buChar char="•"/>
            </a:pPr>
            <a:r>
              <a:rPr lang="en-US" sz="2800" dirty="0" err="1">
                <a:solidFill>
                  <a:schemeClr val="tx1"/>
                </a:solidFill>
                <a:latin typeface="Century Gothic" panose="020B0502020202020204" pitchFamily="34" charset="0"/>
              </a:rPr>
              <a:t>Sovrappeso</a:t>
            </a:r>
            <a:r>
              <a:rPr lang="en-US" sz="2800" dirty="0">
                <a:solidFill>
                  <a:schemeClr val="tx1"/>
                </a:solidFill>
                <a:latin typeface="Century Gothic" panose="020B0502020202020204" pitchFamily="34" charset="0"/>
              </a:rPr>
              <a:t> ed </a:t>
            </a:r>
            <a:r>
              <a:rPr lang="en-US" sz="2800" dirty="0" err="1">
                <a:solidFill>
                  <a:schemeClr val="tx1"/>
                </a:solidFill>
                <a:latin typeface="Century Gothic" panose="020B0502020202020204" pitchFamily="34" charset="0"/>
              </a:rPr>
              <a:t>obesità</a:t>
            </a:r>
            <a:r>
              <a:rPr lang="en-US" sz="2800" dirty="0">
                <a:solidFill>
                  <a:schemeClr val="tx1"/>
                </a:solidFill>
                <a:latin typeface="Century Gothic" panose="020B0502020202020204" pitchFamily="34" charset="0"/>
              </a:rPr>
              <a:t> (</a:t>
            </a:r>
            <a:r>
              <a:rPr lang="en-US" sz="2800" dirty="0" err="1">
                <a:solidFill>
                  <a:schemeClr val="tx1"/>
                </a:solidFill>
                <a:latin typeface="Century Gothic" panose="020B0502020202020204" pitchFamily="34" charset="0"/>
              </a:rPr>
              <a:t>dimagrimento</a:t>
            </a:r>
            <a:r>
              <a:rPr lang="en-US" sz="2800" dirty="0">
                <a:solidFill>
                  <a:schemeClr val="tx1"/>
                </a:solidFill>
                <a:latin typeface="Century Gothic" panose="020B0502020202020204" pitchFamily="34" charset="0"/>
              </a:rPr>
              <a:t>)</a:t>
            </a:r>
          </a:p>
          <a:p>
            <a:pPr marL="285750" indent="-285750">
              <a:spcAft>
                <a:spcPts val="1200"/>
              </a:spcAft>
              <a:buFont typeface="Arial" panose="020B0604020202020204" pitchFamily="34" charset="0"/>
              <a:buChar char="•"/>
            </a:pPr>
            <a:r>
              <a:rPr lang="en-US" sz="2800" dirty="0" err="1">
                <a:solidFill>
                  <a:schemeClr val="tx1"/>
                </a:solidFill>
                <a:latin typeface="Century Gothic" panose="020B0502020202020204" pitchFamily="34" charset="0"/>
              </a:rPr>
              <a:t>Diabete</a:t>
            </a:r>
            <a:r>
              <a:rPr lang="en-US" sz="2800" dirty="0">
                <a:solidFill>
                  <a:schemeClr val="tx1"/>
                </a:solidFill>
                <a:latin typeface="Century Gothic" panose="020B0502020202020204" pitchFamily="34" charset="0"/>
              </a:rPr>
              <a:t> di </a:t>
            </a:r>
            <a:r>
              <a:rPr lang="en-US" sz="2800" dirty="0" err="1">
                <a:solidFill>
                  <a:schemeClr val="tx1"/>
                </a:solidFill>
                <a:latin typeface="Century Gothic" panose="020B0502020202020204" pitchFamily="34" charset="0"/>
              </a:rPr>
              <a:t>tipo</a:t>
            </a:r>
            <a:r>
              <a:rPr lang="en-US" sz="2800" dirty="0">
                <a:solidFill>
                  <a:schemeClr val="tx1"/>
                </a:solidFill>
                <a:latin typeface="Century Gothic" panose="020B0502020202020204" pitchFamily="34" charset="0"/>
              </a:rPr>
              <a:t> 2</a:t>
            </a:r>
          </a:p>
          <a:p>
            <a:pPr marL="285750" indent="-285750">
              <a:spcAft>
                <a:spcPts val="1200"/>
              </a:spcAft>
              <a:buFont typeface="Arial" panose="020B0604020202020204" pitchFamily="34" charset="0"/>
              <a:buChar char="•"/>
            </a:pPr>
            <a:r>
              <a:rPr lang="en-US" sz="2800" dirty="0" err="1">
                <a:solidFill>
                  <a:schemeClr val="tx1"/>
                </a:solidFill>
                <a:latin typeface="Century Gothic" panose="020B0502020202020204" pitchFamily="34" charset="0"/>
              </a:rPr>
              <a:t>Dislipidemia</a:t>
            </a:r>
            <a:endParaRPr lang="en-US" sz="2800" dirty="0">
              <a:solidFill>
                <a:schemeClr val="tx1"/>
              </a:solidFill>
              <a:latin typeface="Century Gothic" panose="020B0502020202020204" pitchFamily="34" charset="0"/>
            </a:endParaRPr>
          </a:p>
          <a:p>
            <a:pPr marL="285750" indent="-285750">
              <a:spcAft>
                <a:spcPts val="1200"/>
              </a:spcAft>
              <a:buFont typeface="Arial" panose="020B0604020202020204" pitchFamily="34" charset="0"/>
              <a:buChar char="•"/>
            </a:pPr>
            <a:r>
              <a:rPr lang="en-US" sz="2800" dirty="0">
                <a:solidFill>
                  <a:schemeClr val="tx1"/>
                </a:solidFill>
                <a:latin typeface="Century Gothic" panose="020B0502020202020204" pitchFamily="34" charset="0"/>
              </a:rPr>
              <a:t>PCOS</a:t>
            </a:r>
          </a:p>
          <a:p>
            <a:pPr marL="285750" indent="-285750">
              <a:spcAft>
                <a:spcPts val="1200"/>
              </a:spcAft>
              <a:buFont typeface="Arial" panose="020B0604020202020204" pitchFamily="34" charset="0"/>
              <a:buChar char="•"/>
            </a:pPr>
            <a:endParaRPr lang="en-US" sz="2800" dirty="0">
              <a:latin typeface="Century Gothic" panose="020B0502020202020204" pitchFamily="34" charset="0"/>
            </a:endParaRPr>
          </a:p>
        </p:txBody>
      </p:sp>
      <p:sp>
        <p:nvSpPr>
          <p:cNvPr id="5" name="CasellaDiTesto 4">
            <a:extLst>
              <a:ext uri="{FF2B5EF4-FFF2-40B4-BE49-F238E27FC236}">
                <a16:creationId xmlns:a16="http://schemas.microsoft.com/office/drawing/2014/main" id="{EBE7CB95-D3EF-ED46-BE17-EFCD94CD7952}"/>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4139642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0B1CD9D-2E69-6740-B368-8B9A5E786800}"/>
              </a:ext>
            </a:extLst>
          </p:cNvPr>
          <p:cNvSpPr txBox="1"/>
          <p:nvPr/>
        </p:nvSpPr>
        <p:spPr>
          <a:xfrm>
            <a:off x="2265187" y="1997839"/>
            <a:ext cx="7874758" cy="2862322"/>
          </a:xfrm>
          <a:prstGeom prst="rect">
            <a:avLst/>
          </a:prstGeom>
          <a:ln w="63500"/>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spcAft>
                <a:spcPts val="1200"/>
              </a:spcAft>
              <a:buFont typeface="Arial" panose="020B0604020202020204" pitchFamily="34" charset="0"/>
              <a:buChar char="•"/>
            </a:pPr>
            <a:r>
              <a:rPr lang="en-US" sz="2800" dirty="0" err="1">
                <a:solidFill>
                  <a:schemeClr val="tx1"/>
                </a:solidFill>
                <a:latin typeface="Century Gothic" panose="020B0502020202020204" pitchFamily="34" charset="0"/>
              </a:rPr>
              <a:t>Sovrappeso</a:t>
            </a:r>
            <a:r>
              <a:rPr lang="en-US" sz="2800" dirty="0">
                <a:solidFill>
                  <a:schemeClr val="tx1"/>
                </a:solidFill>
                <a:latin typeface="Century Gothic" panose="020B0502020202020204" pitchFamily="34" charset="0"/>
              </a:rPr>
              <a:t> ed </a:t>
            </a:r>
            <a:r>
              <a:rPr lang="en-US" sz="2800" dirty="0" err="1">
                <a:solidFill>
                  <a:schemeClr val="tx1"/>
                </a:solidFill>
                <a:latin typeface="Century Gothic" panose="020B0502020202020204" pitchFamily="34" charset="0"/>
              </a:rPr>
              <a:t>obesità</a:t>
            </a:r>
            <a:r>
              <a:rPr lang="en-US" sz="2800" dirty="0">
                <a:solidFill>
                  <a:schemeClr val="tx1"/>
                </a:solidFill>
                <a:latin typeface="Century Gothic" panose="020B0502020202020204" pitchFamily="34" charset="0"/>
              </a:rPr>
              <a:t> (</a:t>
            </a:r>
            <a:r>
              <a:rPr lang="en-US" sz="2800" dirty="0" err="1">
                <a:solidFill>
                  <a:schemeClr val="tx1"/>
                </a:solidFill>
                <a:latin typeface="Century Gothic" panose="020B0502020202020204" pitchFamily="34" charset="0"/>
              </a:rPr>
              <a:t>dimagrimento</a:t>
            </a:r>
            <a:r>
              <a:rPr lang="en-US" sz="2800" dirty="0">
                <a:solidFill>
                  <a:schemeClr val="tx1"/>
                </a:solidFill>
                <a:latin typeface="Century Gothic" panose="020B0502020202020204" pitchFamily="34" charset="0"/>
              </a:rPr>
              <a:t>)</a:t>
            </a:r>
          </a:p>
          <a:p>
            <a:pPr marL="285750" indent="-285750">
              <a:spcAft>
                <a:spcPts val="1200"/>
              </a:spcAft>
              <a:buFont typeface="Arial" panose="020B0604020202020204" pitchFamily="34" charset="0"/>
              <a:buChar char="•"/>
            </a:pPr>
            <a:r>
              <a:rPr lang="en-US" sz="2800" dirty="0" err="1">
                <a:solidFill>
                  <a:schemeClr val="bg1">
                    <a:lumMod val="85000"/>
                  </a:schemeClr>
                </a:solidFill>
                <a:latin typeface="Century Gothic" panose="020B0502020202020204" pitchFamily="34" charset="0"/>
              </a:rPr>
              <a:t>Diabete</a:t>
            </a:r>
            <a:r>
              <a:rPr lang="en-US" sz="2800" dirty="0">
                <a:solidFill>
                  <a:schemeClr val="bg1">
                    <a:lumMod val="85000"/>
                  </a:schemeClr>
                </a:solidFill>
                <a:latin typeface="Century Gothic" panose="020B0502020202020204" pitchFamily="34" charset="0"/>
              </a:rPr>
              <a:t> di </a:t>
            </a:r>
            <a:r>
              <a:rPr lang="en-US" sz="2800" dirty="0" err="1">
                <a:solidFill>
                  <a:schemeClr val="bg1">
                    <a:lumMod val="85000"/>
                  </a:schemeClr>
                </a:solidFill>
                <a:latin typeface="Century Gothic" panose="020B0502020202020204" pitchFamily="34" charset="0"/>
              </a:rPr>
              <a:t>tipo</a:t>
            </a:r>
            <a:r>
              <a:rPr lang="en-US" sz="2800" dirty="0">
                <a:solidFill>
                  <a:schemeClr val="bg1">
                    <a:lumMod val="85000"/>
                  </a:schemeClr>
                </a:solidFill>
                <a:latin typeface="Century Gothic" panose="020B0502020202020204" pitchFamily="34" charset="0"/>
              </a:rPr>
              <a:t> 2</a:t>
            </a:r>
          </a:p>
          <a:p>
            <a:pPr marL="285750" indent="-285750">
              <a:spcAft>
                <a:spcPts val="1200"/>
              </a:spcAft>
              <a:buFont typeface="Arial" panose="020B0604020202020204" pitchFamily="34" charset="0"/>
              <a:buChar char="•"/>
            </a:pPr>
            <a:r>
              <a:rPr lang="en-US" sz="2800" dirty="0" err="1">
                <a:solidFill>
                  <a:schemeClr val="bg1">
                    <a:lumMod val="85000"/>
                  </a:schemeClr>
                </a:solidFill>
                <a:latin typeface="Century Gothic" panose="020B0502020202020204" pitchFamily="34" charset="0"/>
              </a:rPr>
              <a:t>Dislipidemia</a:t>
            </a:r>
            <a:endParaRPr lang="en-US" sz="2800" dirty="0">
              <a:solidFill>
                <a:schemeClr val="bg1">
                  <a:lumMod val="85000"/>
                </a:schemeClr>
              </a:solidFill>
              <a:latin typeface="Century Gothic" panose="020B0502020202020204" pitchFamily="34" charset="0"/>
            </a:endParaRPr>
          </a:p>
          <a:p>
            <a:pPr marL="285750" indent="-285750">
              <a:spcAft>
                <a:spcPts val="1200"/>
              </a:spcAft>
              <a:buFont typeface="Arial" panose="020B0604020202020204" pitchFamily="34" charset="0"/>
              <a:buChar char="•"/>
            </a:pPr>
            <a:r>
              <a:rPr lang="en-US" sz="2800" dirty="0">
                <a:solidFill>
                  <a:schemeClr val="bg1">
                    <a:lumMod val="85000"/>
                  </a:schemeClr>
                </a:solidFill>
                <a:latin typeface="Century Gothic" panose="020B0502020202020204" pitchFamily="34" charset="0"/>
              </a:rPr>
              <a:t>PCOS</a:t>
            </a:r>
          </a:p>
          <a:p>
            <a:pPr marL="285750" indent="-285750">
              <a:spcAft>
                <a:spcPts val="1200"/>
              </a:spcAft>
              <a:buFont typeface="Arial" panose="020B0604020202020204" pitchFamily="34" charset="0"/>
              <a:buChar char="•"/>
            </a:pPr>
            <a:endParaRPr lang="en-US" sz="2800" dirty="0">
              <a:latin typeface="Century Gothic" panose="020B0502020202020204" pitchFamily="34" charset="0"/>
            </a:endParaRPr>
          </a:p>
        </p:txBody>
      </p:sp>
      <p:pic>
        <p:nvPicPr>
          <p:cNvPr id="5" name="Elemento grafico 4" descr="Perdita di peso con riempimento a tinta unita">
            <a:extLst>
              <a:ext uri="{FF2B5EF4-FFF2-40B4-BE49-F238E27FC236}">
                <a16:creationId xmlns:a16="http://schemas.microsoft.com/office/drawing/2014/main" id="{F7B51196-E8A7-EC48-8052-57ECA874AE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5654" y="991518"/>
            <a:ext cx="1471127" cy="1471127"/>
          </a:xfrm>
          <a:prstGeom prst="rect">
            <a:avLst/>
          </a:prstGeom>
        </p:spPr>
      </p:pic>
      <p:sp>
        <p:nvSpPr>
          <p:cNvPr id="6" name="CasellaDiTesto 5">
            <a:extLst>
              <a:ext uri="{FF2B5EF4-FFF2-40B4-BE49-F238E27FC236}">
                <a16:creationId xmlns:a16="http://schemas.microsoft.com/office/drawing/2014/main" id="{FD64329B-3CA0-644B-87D7-1D21694C6A0B}"/>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11873625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lemento grafico 3" descr="Perdita di peso con riempimento a tinta unita">
            <a:extLst>
              <a:ext uri="{FF2B5EF4-FFF2-40B4-BE49-F238E27FC236}">
                <a16:creationId xmlns:a16="http://schemas.microsoft.com/office/drawing/2014/main" id="{677866F3-4403-944A-8EBA-FBDA9E925A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03" y="1058739"/>
            <a:ext cx="1471127" cy="1471127"/>
          </a:xfrm>
          <a:prstGeom prst="rect">
            <a:avLst/>
          </a:prstGeom>
        </p:spPr>
      </p:pic>
      <p:sp>
        <p:nvSpPr>
          <p:cNvPr id="5" name="CasellaDiTesto 4">
            <a:extLst>
              <a:ext uri="{FF2B5EF4-FFF2-40B4-BE49-F238E27FC236}">
                <a16:creationId xmlns:a16="http://schemas.microsoft.com/office/drawing/2014/main" id="{EC2AB43C-0D6F-AF45-B15A-29890BEE97BB}"/>
              </a:ext>
            </a:extLst>
          </p:cNvPr>
          <p:cNvSpPr txBox="1"/>
          <p:nvPr/>
        </p:nvSpPr>
        <p:spPr>
          <a:xfrm>
            <a:off x="2834951" y="1332638"/>
            <a:ext cx="6522098" cy="461665"/>
          </a:xfrm>
          <a:prstGeom prst="rect">
            <a:avLst/>
          </a:prstGeom>
          <a:ln w="25400">
            <a:solidFill>
              <a:srgbClr val="864505"/>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2400" dirty="0">
                <a:latin typeface="Century Gothic" panose="020B0502020202020204" pitchFamily="34" charset="0"/>
              </a:rPr>
              <a:t>DIMAGRIMENTO E CONTROLLO DEL PESO</a:t>
            </a:r>
          </a:p>
        </p:txBody>
      </p:sp>
      <p:sp>
        <p:nvSpPr>
          <p:cNvPr id="8" name="CasellaDiTesto 7">
            <a:extLst>
              <a:ext uri="{FF2B5EF4-FFF2-40B4-BE49-F238E27FC236}">
                <a16:creationId xmlns:a16="http://schemas.microsoft.com/office/drawing/2014/main" id="{9BF321CF-997A-8B4A-829C-29D7E0EFE8E1}"/>
              </a:ext>
            </a:extLst>
          </p:cNvPr>
          <p:cNvSpPr txBox="1"/>
          <p:nvPr/>
        </p:nvSpPr>
        <p:spPr>
          <a:xfrm>
            <a:off x="1995471" y="2838579"/>
            <a:ext cx="7622661" cy="2246769"/>
          </a:xfrm>
          <a:prstGeom prst="rect">
            <a:avLst/>
          </a:prstGeom>
          <a:noFill/>
        </p:spPr>
        <p:txBody>
          <a:bodyPr wrap="square" rtlCol="0">
            <a:spAutoFit/>
          </a:bodyPr>
          <a:lstStyle/>
          <a:p>
            <a:r>
              <a:rPr lang="it-IT" sz="2800" dirty="0">
                <a:latin typeface="Century Gothic" panose="020B0502020202020204" pitchFamily="34" charset="0"/>
              </a:rPr>
              <a:t>Diete chetogeniche e dimagrimento:</a:t>
            </a:r>
          </a:p>
          <a:p>
            <a:pPr algn="ctr"/>
            <a:r>
              <a:rPr lang="it-IT" sz="2800" dirty="0">
                <a:latin typeface="Century Gothic" panose="020B0502020202020204" pitchFamily="34" charset="0"/>
              </a:rPr>
              <a:t> </a:t>
            </a:r>
          </a:p>
          <a:p>
            <a:pPr marL="514350" indent="-514350">
              <a:buFont typeface="+mj-lt"/>
              <a:buAutoNum type="arabicParenR"/>
            </a:pPr>
            <a:r>
              <a:rPr lang="it-IT" sz="2800" dirty="0">
                <a:latin typeface="Century Gothic" panose="020B0502020202020204" pitchFamily="34" charset="0"/>
              </a:rPr>
              <a:t>Funzionano?</a:t>
            </a:r>
          </a:p>
          <a:p>
            <a:pPr marL="514350" indent="-514350">
              <a:buFont typeface="+mj-lt"/>
              <a:buAutoNum type="arabicParenR"/>
            </a:pPr>
            <a:r>
              <a:rPr lang="it-IT" sz="2800" dirty="0">
                <a:latin typeface="Century Gothic" panose="020B0502020202020204" pitchFamily="34" charset="0"/>
              </a:rPr>
              <a:t>Hanno un effetto yo-yo?</a:t>
            </a:r>
          </a:p>
          <a:p>
            <a:pPr marL="514350" indent="-514350">
              <a:buFont typeface="+mj-lt"/>
              <a:buAutoNum type="arabicParenR"/>
            </a:pPr>
            <a:r>
              <a:rPr lang="it-IT" sz="2800" dirty="0">
                <a:latin typeface="Century Gothic" panose="020B0502020202020204" pitchFamily="34" charset="0"/>
              </a:rPr>
              <a:t>Qual è il meccanismo? </a:t>
            </a:r>
          </a:p>
        </p:txBody>
      </p:sp>
      <p:sp>
        <p:nvSpPr>
          <p:cNvPr id="6" name="CasellaDiTesto 5">
            <a:extLst>
              <a:ext uri="{FF2B5EF4-FFF2-40B4-BE49-F238E27FC236}">
                <a16:creationId xmlns:a16="http://schemas.microsoft.com/office/drawing/2014/main" id="{7BD073C6-C308-2541-9D7D-023A66C09B96}"/>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27876543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9BF321CF-997A-8B4A-829C-29D7E0EFE8E1}"/>
              </a:ext>
            </a:extLst>
          </p:cNvPr>
          <p:cNvSpPr txBox="1"/>
          <p:nvPr/>
        </p:nvSpPr>
        <p:spPr>
          <a:xfrm>
            <a:off x="1995471" y="2838579"/>
            <a:ext cx="7622661" cy="2246769"/>
          </a:xfrm>
          <a:prstGeom prst="rect">
            <a:avLst/>
          </a:prstGeom>
          <a:noFill/>
        </p:spPr>
        <p:txBody>
          <a:bodyPr wrap="square" rtlCol="0">
            <a:spAutoFit/>
          </a:bodyPr>
          <a:lstStyle/>
          <a:p>
            <a:r>
              <a:rPr lang="it-IT" sz="2800" dirty="0">
                <a:latin typeface="Century Gothic" panose="020B0502020202020204" pitchFamily="34" charset="0"/>
              </a:rPr>
              <a:t>Diete chetogeniche e dimagrimento:</a:t>
            </a:r>
          </a:p>
          <a:p>
            <a:pPr algn="ctr"/>
            <a:r>
              <a:rPr lang="it-IT" sz="2800" dirty="0">
                <a:latin typeface="Century Gothic" panose="020B0502020202020204" pitchFamily="34" charset="0"/>
              </a:rPr>
              <a:t> </a:t>
            </a:r>
          </a:p>
          <a:p>
            <a:pPr marL="514350" indent="-514350">
              <a:buFont typeface="+mj-lt"/>
              <a:buAutoNum type="arabicParenR"/>
            </a:pPr>
            <a:r>
              <a:rPr lang="it-IT" sz="2800" dirty="0">
                <a:latin typeface="Century Gothic" panose="020B0502020202020204" pitchFamily="34" charset="0"/>
              </a:rPr>
              <a:t>Funzionano?</a:t>
            </a:r>
          </a:p>
          <a:p>
            <a:pPr marL="514350" indent="-514350">
              <a:buFont typeface="+mj-lt"/>
              <a:buAutoNum type="arabicParenR"/>
            </a:pPr>
            <a:r>
              <a:rPr lang="it-IT" sz="2800" dirty="0">
                <a:solidFill>
                  <a:schemeClr val="bg1">
                    <a:lumMod val="85000"/>
                  </a:schemeClr>
                </a:solidFill>
                <a:latin typeface="Century Gothic" panose="020B0502020202020204" pitchFamily="34" charset="0"/>
              </a:rPr>
              <a:t>Hanno un effetto yo-yo?</a:t>
            </a:r>
          </a:p>
          <a:p>
            <a:pPr marL="514350" indent="-514350">
              <a:buFont typeface="+mj-lt"/>
              <a:buAutoNum type="arabicParenR"/>
            </a:pPr>
            <a:r>
              <a:rPr lang="it-IT" sz="2800" dirty="0">
                <a:solidFill>
                  <a:schemeClr val="bg1">
                    <a:lumMod val="85000"/>
                  </a:schemeClr>
                </a:solidFill>
                <a:latin typeface="Century Gothic" panose="020B0502020202020204" pitchFamily="34" charset="0"/>
              </a:rPr>
              <a:t>Qual è il meccanismo? </a:t>
            </a:r>
          </a:p>
        </p:txBody>
      </p:sp>
      <p:pic>
        <p:nvPicPr>
          <p:cNvPr id="6" name="Elemento grafico 5" descr="Perdita di peso con riempimento a tinta unita">
            <a:extLst>
              <a:ext uri="{FF2B5EF4-FFF2-40B4-BE49-F238E27FC236}">
                <a16:creationId xmlns:a16="http://schemas.microsoft.com/office/drawing/2014/main" id="{8B10FC2B-DD8E-7945-9E53-1CB587D3B5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03" y="1058739"/>
            <a:ext cx="1471127" cy="1471127"/>
          </a:xfrm>
          <a:prstGeom prst="rect">
            <a:avLst/>
          </a:prstGeom>
        </p:spPr>
      </p:pic>
      <p:sp>
        <p:nvSpPr>
          <p:cNvPr id="7" name="CasellaDiTesto 6">
            <a:extLst>
              <a:ext uri="{FF2B5EF4-FFF2-40B4-BE49-F238E27FC236}">
                <a16:creationId xmlns:a16="http://schemas.microsoft.com/office/drawing/2014/main" id="{D1E9C58A-A1FC-B54D-B03B-3CD7071B292E}"/>
              </a:ext>
            </a:extLst>
          </p:cNvPr>
          <p:cNvSpPr txBox="1"/>
          <p:nvPr/>
        </p:nvSpPr>
        <p:spPr>
          <a:xfrm>
            <a:off x="2834951" y="1332638"/>
            <a:ext cx="6522098" cy="461665"/>
          </a:xfrm>
          <a:prstGeom prst="rect">
            <a:avLst/>
          </a:prstGeom>
          <a:ln w="25400">
            <a:solidFill>
              <a:srgbClr val="864505"/>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2400" dirty="0">
                <a:latin typeface="Century Gothic" panose="020B0502020202020204" pitchFamily="34" charset="0"/>
              </a:rPr>
              <a:t>DIMAGRIMENTO E CONTROLLO DEL PESO</a:t>
            </a:r>
          </a:p>
        </p:txBody>
      </p:sp>
      <p:sp>
        <p:nvSpPr>
          <p:cNvPr id="9" name="CasellaDiTesto 8">
            <a:extLst>
              <a:ext uri="{FF2B5EF4-FFF2-40B4-BE49-F238E27FC236}">
                <a16:creationId xmlns:a16="http://schemas.microsoft.com/office/drawing/2014/main" id="{D58AD93B-1147-6549-BCEF-A1A6527B0527}"/>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5020564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1 - Data 1 graph.pdf">
            <a:extLst>
              <a:ext uri="{FF2B5EF4-FFF2-40B4-BE49-F238E27FC236}">
                <a16:creationId xmlns:a16="http://schemas.microsoft.com/office/drawing/2014/main" id="{ED789B1D-D0C7-C143-9DAB-242F0FA81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77" y="2012689"/>
            <a:ext cx="3290209" cy="2122715"/>
          </a:xfrm>
          <a:prstGeom prst="rect">
            <a:avLst/>
          </a:prstGeom>
        </p:spPr>
      </p:pic>
      <p:sp>
        <p:nvSpPr>
          <p:cNvPr id="5" name="CasellaDiTesto 4">
            <a:extLst>
              <a:ext uri="{FF2B5EF4-FFF2-40B4-BE49-F238E27FC236}">
                <a16:creationId xmlns:a16="http://schemas.microsoft.com/office/drawing/2014/main" id="{3073B936-E179-C44A-BA67-827748DD3D97}"/>
              </a:ext>
            </a:extLst>
          </p:cNvPr>
          <p:cNvSpPr txBox="1"/>
          <p:nvPr/>
        </p:nvSpPr>
        <p:spPr>
          <a:xfrm>
            <a:off x="189721" y="6032980"/>
            <a:ext cx="3485456" cy="307777"/>
          </a:xfrm>
          <a:prstGeom prst="rect">
            <a:avLst/>
          </a:prstGeom>
          <a:noFill/>
        </p:spPr>
        <p:txBody>
          <a:bodyPr wrap="square" rtlCol="0">
            <a:spAutoFit/>
          </a:bodyPr>
          <a:lstStyle/>
          <a:p>
            <a:r>
              <a:rPr lang="it-IT" sz="1400" dirty="0">
                <a:latin typeface="Century Gothic" panose="020B0502020202020204" pitchFamily="34" charset="0"/>
              </a:rPr>
              <a:t>Paoli et al </a:t>
            </a:r>
            <a:r>
              <a:rPr lang="ro-RO" sz="1400" dirty="0">
                <a:latin typeface="Century Gothic" panose="020B0502020202020204" pitchFamily="34" charset="0"/>
              </a:rPr>
              <a:t>Nutr J. 2011 Oct 12;10:112</a:t>
            </a:r>
            <a:endParaRPr lang="it-IT" sz="1400" dirty="0">
              <a:latin typeface="Century Gothic" panose="020B0502020202020204" pitchFamily="34" charset="0"/>
            </a:endParaRPr>
          </a:p>
        </p:txBody>
      </p:sp>
      <p:pic>
        <p:nvPicPr>
          <p:cNvPr id="6" name="Immagine 5" descr="1 - Data 1 graph.pdf">
            <a:extLst>
              <a:ext uri="{FF2B5EF4-FFF2-40B4-BE49-F238E27FC236}">
                <a16:creationId xmlns:a16="http://schemas.microsoft.com/office/drawing/2014/main" id="{0481D522-6F53-6D42-A58E-320D1292B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21" y="3854464"/>
            <a:ext cx="3116424" cy="2633598"/>
          </a:xfrm>
          <a:prstGeom prst="rect">
            <a:avLst/>
          </a:prstGeom>
        </p:spPr>
      </p:pic>
      <p:pic>
        <p:nvPicPr>
          <p:cNvPr id="7" name="Immagine 6">
            <a:extLst>
              <a:ext uri="{FF2B5EF4-FFF2-40B4-BE49-F238E27FC236}">
                <a16:creationId xmlns:a16="http://schemas.microsoft.com/office/drawing/2014/main" id="{0010331D-18A4-C749-8256-340D2B566580}"/>
              </a:ext>
            </a:extLst>
          </p:cNvPr>
          <p:cNvPicPr>
            <a:picLocks noChangeAspect="1"/>
          </p:cNvPicPr>
          <p:nvPr/>
        </p:nvPicPr>
        <p:blipFill>
          <a:blip r:embed="rId4"/>
          <a:stretch>
            <a:fillRect/>
          </a:stretch>
        </p:blipFill>
        <p:spPr>
          <a:xfrm>
            <a:off x="3804445" y="3887859"/>
            <a:ext cx="2982486" cy="2525771"/>
          </a:xfrm>
          <a:prstGeom prst="rect">
            <a:avLst/>
          </a:prstGeom>
        </p:spPr>
      </p:pic>
      <p:pic>
        <p:nvPicPr>
          <p:cNvPr id="8" name="Immagine 7">
            <a:extLst>
              <a:ext uri="{FF2B5EF4-FFF2-40B4-BE49-F238E27FC236}">
                <a16:creationId xmlns:a16="http://schemas.microsoft.com/office/drawing/2014/main" id="{5CC4C2F2-5E89-F846-AA7B-125F54E97E6A}"/>
              </a:ext>
            </a:extLst>
          </p:cNvPr>
          <p:cNvPicPr>
            <a:picLocks noChangeAspect="1"/>
          </p:cNvPicPr>
          <p:nvPr/>
        </p:nvPicPr>
        <p:blipFill>
          <a:blip r:embed="rId5"/>
          <a:stretch>
            <a:fillRect/>
          </a:stretch>
        </p:blipFill>
        <p:spPr>
          <a:xfrm>
            <a:off x="3919687" y="1755924"/>
            <a:ext cx="2752002" cy="2226885"/>
          </a:xfrm>
          <a:prstGeom prst="rect">
            <a:avLst/>
          </a:prstGeom>
        </p:spPr>
      </p:pic>
      <p:sp>
        <p:nvSpPr>
          <p:cNvPr id="9" name="CasellaDiTesto 8">
            <a:extLst>
              <a:ext uri="{FF2B5EF4-FFF2-40B4-BE49-F238E27FC236}">
                <a16:creationId xmlns:a16="http://schemas.microsoft.com/office/drawing/2014/main" id="{77030F82-8D4D-5F40-AFD2-B76976F40F33}"/>
              </a:ext>
            </a:extLst>
          </p:cNvPr>
          <p:cNvSpPr txBox="1"/>
          <p:nvPr/>
        </p:nvSpPr>
        <p:spPr>
          <a:xfrm>
            <a:off x="3489902" y="6233237"/>
            <a:ext cx="4318396" cy="307777"/>
          </a:xfrm>
          <a:prstGeom prst="rect">
            <a:avLst/>
          </a:prstGeom>
          <a:noFill/>
        </p:spPr>
        <p:txBody>
          <a:bodyPr wrap="square" rtlCol="0">
            <a:spAutoFit/>
          </a:bodyPr>
          <a:lstStyle/>
          <a:p>
            <a:r>
              <a:rPr lang="it-IT" sz="1400" dirty="0">
                <a:latin typeface="Century Gothic" panose="020B0502020202020204" pitchFamily="34" charset="0"/>
              </a:rPr>
              <a:t>Paoli et al. </a:t>
            </a:r>
            <a:r>
              <a:rPr lang="it-IT" sz="1400" dirty="0" err="1">
                <a:latin typeface="Century Gothic" panose="020B0502020202020204" pitchFamily="34" charset="0"/>
              </a:rPr>
              <a:t>J</a:t>
            </a:r>
            <a:r>
              <a:rPr lang="it-IT" sz="1400" dirty="0">
                <a:latin typeface="Century Gothic" panose="020B0502020202020204" pitchFamily="34" charset="0"/>
              </a:rPr>
              <a:t> </a:t>
            </a:r>
            <a:r>
              <a:rPr lang="it-IT" sz="1400" dirty="0" err="1">
                <a:latin typeface="Century Gothic" panose="020B0502020202020204" pitchFamily="34" charset="0"/>
              </a:rPr>
              <a:t>Transl</a:t>
            </a:r>
            <a:r>
              <a:rPr lang="it-IT" sz="1400" dirty="0">
                <a:latin typeface="Century Gothic" panose="020B0502020202020204" pitchFamily="34" charset="0"/>
              </a:rPr>
              <a:t> Med.2020 </a:t>
            </a:r>
            <a:r>
              <a:rPr lang="it-IT" sz="1400" dirty="0" err="1">
                <a:latin typeface="Century Gothic" panose="020B0502020202020204" pitchFamily="34" charset="0"/>
              </a:rPr>
              <a:t>Feb</a:t>
            </a:r>
            <a:r>
              <a:rPr lang="it-IT" sz="1400" dirty="0">
                <a:latin typeface="Century Gothic" panose="020B0502020202020204" pitchFamily="34" charset="0"/>
              </a:rPr>
              <a:t> 27;18(1):104</a:t>
            </a:r>
          </a:p>
        </p:txBody>
      </p:sp>
      <p:pic>
        <p:nvPicPr>
          <p:cNvPr id="10" name="Immagine 9">
            <a:extLst>
              <a:ext uri="{FF2B5EF4-FFF2-40B4-BE49-F238E27FC236}">
                <a16:creationId xmlns:a16="http://schemas.microsoft.com/office/drawing/2014/main" id="{22441090-804A-0041-A777-CBCA387F061D}"/>
              </a:ext>
            </a:extLst>
          </p:cNvPr>
          <p:cNvPicPr>
            <a:picLocks noChangeAspect="1"/>
          </p:cNvPicPr>
          <p:nvPr/>
        </p:nvPicPr>
        <p:blipFill>
          <a:blip r:embed="rId6"/>
          <a:stretch>
            <a:fillRect/>
          </a:stretch>
        </p:blipFill>
        <p:spPr>
          <a:xfrm>
            <a:off x="7349605" y="943348"/>
            <a:ext cx="4737695" cy="2640543"/>
          </a:xfrm>
          <a:prstGeom prst="rect">
            <a:avLst/>
          </a:prstGeom>
        </p:spPr>
      </p:pic>
      <p:pic>
        <p:nvPicPr>
          <p:cNvPr id="12" name="Immagine 11">
            <a:extLst>
              <a:ext uri="{FF2B5EF4-FFF2-40B4-BE49-F238E27FC236}">
                <a16:creationId xmlns:a16="http://schemas.microsoft.com/office/drawing/2014/main" id="{F426B0A1-516E-5149-9313-7128A757F1F5}"/>
              </a:ext>
            </a:extLst>
          </p:cNvPr>
          <p:cNvPicPr>
            <a:picLocks noChangeAspect="1"/>
          </p:cNvPicPr>
          <p:nvPr/>
        </p:nvPicPr>
        <p:blipFill rotWithShape="1">
          <a:blip r:embed="rId7"/>
          <a:srcRect r="19520"/>
          <a:stretch/>
        </p:blipFill>
        <p:spPr>
          <a:xfrm>
            <a:off x="7574954" y="3529078"/>
            <a:ext cx="3392929" cy="2400191"/>
          </a:xfrm>
          <a:prstGeom prst="rect">
            <a:avLst/>
          </a:prstGeom>
        </p:spPr>
      </p:pic>
      <p:sp>
        <p:nvSpPr>
          <p:cNvPr id="13" name="CasellaDiTesto 12">
            <a:extLst>
              <a:ext uri="{FF2B5EF4-FFF2-40B4-BE49-F238E27FC236}">
                <a16:creationId xmlns:a16="http://schemas.microsoft.com/office/drawing/2014/main" id="{23A28398-B83A-1F4F-96AD-D1B34174231B}"/>
              </a:ext>
            </a:extLst>
          </p:cNvPr>
          <p:cNvSpPr txBox="1"/>
          <p:nvPr/>
        </p:nvSpPr>
        <p:spPr>
          <a:xfrm>
            <a:off x="6696645" y="5918991"/>
            <a:ext cx="5390655" cy="307777"/>
          </a:xfrm>
          <a:prstGeom prst="rect">
            <a:avLst/>
          </a:prstGeom>
          <a:noFill/>
        </p:spPr>
        <p:txBody>
          <a:bodyPr wrap="square" rtlCol="0">
            <a:spAutoFit/>
          </a:bodyPr>
          <a:lstStyle/>
          <a:p>
            <a:r>
              <a:rPr lang="it-IT" sz="1400" dirty="0">
                <a:latin typeface="Century Gothic" panose="020B0502020202020204" pitchFamily="34" charset="0"/>
              </a:rPr>
              <a:t>Lodi et al. </a:t>
            </a:r>
            <a:r>
              <a:rPr lang="it-IT" sz="1400" dirty="0" err="1">
                <a:latin typeface="Century Gothic" panose="020B0502020202020204" pitchFamily="34" charset="0"/>
              </a:rPr>
              <a:t>Obesity</a:t>
            </a:r>
            <a:r>
              <a:rPr lang="it-IT" sz="1400" dirty="0">
                <a:latin typeface="Century Gothic" panose="020B0502020202020204" pitchFamily="34" charset="0"/>
              </a:rPr>
              <a:t> (Silver Spring). 2020 Oct;28(10):1868-1877.</a:t>
            </a:r>
          </a:p>
        </p:txBody>
      </p:sp>
      <p:pic>
        <p:nvPicPr>
          <p:cNvPr id="14" name="Elemento grafico 13" descr="Perdita di peso con riempimento a tinta unita">
            <a:extLst>
              <a:ext uri="{FF2B5EF4-FFF2-40B4-BE49-F238E27FC236}">
                <a16:creationId xmlns:a16="http://schemas.microsoft.com/office/drawing/2014/main" id="{1944B525-E436-184C-A310-A22EA59C61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928" y="827906"/>
            <a:ext cx="1471127" cy="1471127"/>
          </a:xfrm>
          <a:prstGeom prst="rect">
            <a:avLst/>
          </a:prstGeom>
        </p:spPr>
      </p:pic>
      <p:sp>
        <p:nvSpPr>
          <p:cNvPr id="16" name="CasellaDiTesto 15">
            <a:extLst>
              <a:ext uri="{FF2B5EF4-FFF2-40B4-BE49-F238E27FC236}">
                <a16:creationId xmlns:a16="http://schemas.microsoft.com/office/drawing/2014/main" id="{8D224CF8-3F1D-A94F-BD6D-EE971EB3546C}"/>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1509032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2173FE0-B7E9-7043-8323-8BEA6EED2649}"/>
              </a:ext>
            </a:extLst>
          </p:cNvPr>
          <p:cNvPicPr>
            <a:picLocks noChangeAspect="1"/>
          </p:cNvPicPr>
          <p:nvPr/>
        </p:nvPicPr>
        <p:blipFill rotWithShape="1">
          <a:blip r:embed="rId2"/>
          <a:srcRect l="1972" r="7680" b="46559"/>
          <a:stretch/>
        </p:blipFill>
        <p:spPr>
          <a:xfrm>
            <a:off x="725930" y="1491568"/>
            <a:ext cx="10740140" cy="4552192"/>
          </a:xfrm>
          <a:prstGeom prst="rect">
            <a:avLst/>
          </a:prstGeom>
        </p:spPr>
      </p:pic>
      <p:sp>
        <p:nvSpPr>
          <p:cNvPr id="5" name="CasellaDiTesto 4">
            <a:extLst>
              <a:ext uri="{FF2B5EF4-FFF2-40B4-BE49-F238E27FC236}">
                <a16:creationId xmlns:a16="http://schemas.microsoft.com/office/drawing/2014/main" id="{4360A505-6820-6F46-BA0E-51DB7E383914}"/>
              </a:ext>
            </a:extLst>
          </p:cNvPr>
          <p:cNvSpPr txBox="1"/>
          <p:nvPr/>
        </p:nvSpPr>
        <p:spPr>
          <a:xfrm>
            <a:off x="2155820" y="6519446"/>
            <a:ext cx="7231225" cy="338554"/>
          </a:xfrm>
          <a:prstGeom prst="rect">
            <a:avLst/>
          </a:prstGeom>
          <a:noFill/>
        </p:spPr>
        <p:txBody>
          <a:bodyPr wrap="square" rtlCol="0">
            <a:spAutoFit/>
          </a:bodyPr>
          <a:lstStyle/>
          <a:p>
            <a:r>
              <a:rPr lang="it-IT" sz="1600" dirty="0" err="1">
                <a:latin typeface="Century Gothic" panose="020B0502020202020204" pitchFamily="34" charset="0"/>
              </a:rPr>
              <a:t>Bueno</a:t>
            </a:r>
            <a:r>
              <a:rPr lang="it-IT" sz="1600" dirty="0">
                <a:latin typeface="Century Gothic" panose="020B0502020202020204" pitchFamily="34" charset="0"/>
              </a:rPr>
              <a:t> et al. Br </a:t>
            </a:r>
            <a:r>
              <a:rPr lang="it-IT" sz="1600" dirty="0" err="1">
                <a:latin typeface="Century Gothic" panose="020B0502020202020204" pitchFamily="34" charset="0"/>
              </a:rPr>
              <a:t>J</a:t>
            </a:r>
            <a:r>
              <a:rPr lang="it-IT" sz="1600" dirty="0">
                <a:latin typeface="Century Gothic" panose="020B0502020202020204" pitchFamily="34" charset="0"/>
              </a:rPr>
              <a:t> </a:t>
            </a:r>
            <a:r>
              <a:rPr lang="it-IT" sz="1600" dirty="0" err="1">
                <a:latin typeface="Century Gothic" panose="020B0502020202020204" pitchFamily="34" charset="0"/>
              </a:rPr>
              <a:t>Nutr</a:t>
            </a:r>
            <a:r>
              <a:rPr lang="it-IT" sz="1600" dirty="0">
                <a:latin typeface="Century Gothic" panose="020B0502020202020204" pitchFamily="34" charset="0"/>
              </a:rPr>
              <a:t>. 2013 Oct;110(7):1178-87</a:t>
            </a:r>
          </a:p>
        </p:txBody>
      </p:sp>
      <p:pic>
        <p:nvPicPr>
          <p:cNvPr id="8" name="Elemento grafico 7" descr="Perdita di peso con riempimento a tinta unita">
            <a:extLst>
              <a:ext uri="{FF2B5EF4-FFF2-40B4-BE49-F238E27FC236}">
                <a16:creationId xmlns:a16="http://schemas.microsoft.com/office/drawing/2014/main" id="{C8F7CE4E-5F05-4946-A674-FD1047BF52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751" y="1015882"/>
            <a:ext cx="1471127" cy="1471127"/>
          </a:xfrm>
          <a:prstGeom prst="rect">
            <a:avLst/>
          </a:prstGeom>
        </p:spPr>
      </p:pic>
      <p:sp>
        <p:nvSpPr>
          <p:cNvPr id="9" name="CasellaDiTesto 8">
            <a:extLst>
              <a:ext uri="{FF2B5EF4-FFF2-40B4-BE49-F238E27FC236}">
                <a16:creationId xmlns:a16="http://schemas.microsoft.com/office/drawing/2014/main" id="{C427582A-0D5A-1F49-9380-2F325541B71A}"/>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2306731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1563C0F-CAC8-3842-93A7-C92CEE3AFCAD}"/>
              </a:ext>
            </a:extLst>
          </p:cNvPr>
          <p:cNvPicPr>
            <a:picLocks noChangeAspect="1"/>
          </p:cNvPicPr>
          <p:nvPr/>
        </p:nvPicPr>
        <p:blipFill>
          <a:blip r:embed="rId3"/>
          <a:stretch>
            <a:fillRect/>
          </a:stretch>
        </p:blipFill>
        <p:spPr>
          <a:xfrm>
            <a:off x="-212020" y="3190961"/>
            <a:ext cx="6697973" cy="3104280"/>
          </a:xfrm>
          <a:prstGeom prst="rect">
            <a:avLst/>
          </a:prstGeom>
        </p:spPr>
      </p:pic>
      <p:pic>
        <p:nvPicPr>
          <p:cNvPr id="5" name="Immagine 4">
            <a:extLst>
              <a:ext uri="{FF2B5EF4-FFF2-40B4-BE49-F238E27FC236}">
                <a16:creationId xmlns:a16="http://schemas.microsoft.com/office/drawing/2014/main" id="{5230FF9D-03CD-DB4C-AED6-D7ED7DBCA90B}"/>
              </a:ext>
            </a:extLst>
          </p:cNvPr>
          <p:cNvPicPr>
            <a:picLocks noChangeAspect="1"/>
          </p:cNvPicPr>
          <p:nvPr/>
        </p:nvPicPr>
        <p:blipFill>
          <a:blip r:embed="rId4"/>
          <a:stretch>
            <a:fillRect/>
          </a:stretch>
        </p:blipFill>
        <p:spPr>
          <a:xfrm>
            <a:off x="5367816" y="1411123"/>
            <a:ext cx="6814730" cy="2621050"/>
          </a:xfrm>
          <a:prstGeom prst="rect">
            <a:avLst/>
          </a:prstGeom>
        </p:spPr>
      </p:pic>
      <p:sp>
        <p:nvSpPr>
          <p:cNvPr id="6" name="CasellaDiTesto 5">
            <a:extLst>
              <a:ext uri="{FF2B5EF4-FFF2-40B4-BE49-F238E27FC236}">
                <a16:creationId xmlns:a16="http://schemas.microsoft.com/office/drawing/2014/main" id="{E595E9CC-0910-154E-8DE2-D2C8D7B685EA}"/>
              </a:ext>
            </a:extLst>
          </p:cNvPr>
          <p:cNvSpPr txBox="1"/>
          <p:nvPr/>
        </p:nvSpPr>
        <p:spPr>
          <a:xfrm>
            <a:off x="1887627" y="6577765"/>
            <a:ext cx="6793664" cy="307777"/>
          </a:xfrm>
          <a:prstGeom prst="rect">
            <a:avLst/>
          </a:prstGeom>
          <a:noFill/>
        </p:spPr>
        <p:txBody>
          <a:bodyPr wrap="square" rtlCol="0">
            <a:spAutoFit/>
          </a:bodyPr>
          <a:lstStyle/>
          <a:p>
            <a:r>
              <a:rPr lang="it-IT" sz="1400" dirty="0">
                <a:latin typeface="Century Gothic" panose="020B0502020202020204" pitchFamily="34" charset="0"/>
              </a:rPr>
              <a:t>Castellana et al. </a:t>
            </a:r>
            <a:r>
              <a:rPr lang="it-IT" sz="1400" dirty="0" err="1">
                <a:latin typeface="Century Gothic" panose="020B0502020202020204" pitchFamily="34" charset="0"/>
              </a:rPr>
              <a:t>Rev</a:t>
            </a:r>
            <a:r>
              <a:rPr lang="it-IT" sz="1400" dirty="0">
                <a:latin typeface="Century Gothic" panose="020B0502020202020204" pitchFamily="34" charset="0"/>
              </a:rPr>
              <a:t> </a:t>
            </a:r>
            <a:r>
              <a:rPr lang="it-IT" sz="1400" dirty="0" err="1">
                <a:latin typeface="Century Gothic" panose="020B0502020202020204" pitchFamily="34" charset="0"/>
              </a:rPr>
              <a:t>Endocr</a:t>
            </a:r>
            <a:r>
              <a:rPr lang="it-IT" sz="1400" dirty="0">
                <a:latin typeface="Century Gothic" panose="020B0502020202020204" pitchFamily="34" charset="0"/>
              </a:rPr>
              <a:t> </a:t>
            </a:r>
            <a:r>
              <a:rPr lang="it-IT" sz="1400" dirty="0" err="1">
                <a:latin typeface="Century Gothic" panose="020B0502020202020204" pitchFamily="34" charset="0"/>
              </a:rPr>
              <a:t>Metab</a:t>
            </a:r>
            <a:r>
              <a:rPr lang="it-IT" sz="1400" dirty="0">
                <a:latin typeface="Century Gothic" panose="020B0502020202020204" pitchFamily="34" charset="0"/>
              </a:rPr>
              <a:t> </a:t>
            </a:r>
            <a:r>
              <a:rPr lang="it-IT" sz="1400" dirty="0" err="1">
                <a:latin typeface="Century Gothic" panose="020B0502020202020204" pitchFamily="34" charset="0"/>
              </a:rPr>
              <a:t>Disord</a:t>
            </a:r>
            <a:r>
              <a:rPr lang="it-IT" sz="1400" dirty="0">
                <a:latin typeface="Century Gothic" panose="020B0502020202020204" pitchFamily="34" charset="0"/>
              </a:rPr>
              <a:t>. 2020 Mar;21(1):5-16</a:t>
            </a:r>
          </a:p>
        </p:txBody>
      </p:sp>
      <p:pic>
        <p:nvPicPr>
          <p:cNvPr id="7" name="Elemento grafico 6" descr="Perdita di peso con riempimento a tinta unita">
            <a:extLst>
              <a:ext uri="{FF2B5EF4-FFF2-40B4-BE49-F238E27FC236}">
                <a16:creationId xmlns:a16="http://schemas.microsoft.com/office/drawing/2014/main" id="{D33E3352-3D7A-D742-8422-07B42E9EB9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03" y="1058739"/>
            <a:ext cx="1471127" cy="1471127"/>
          </a:xfrm>
          <a:prstGeom prst="rect">
            <a:avLst/>
          </a:prstGeom>
        </p:spPr>
      </p:pic>
      <p:sp>
        <p:nvSpPr>
          <p:cNvPr id="8" name="CasellaDiTesto 7">
            <a:extLst>
              <a:ext uri="{FF2B5EF4-FFF2-40B4-BE49-F238E27FC236}">
                <a16:creationId xmlns:a16="http://schemas.microsoft.com/office/drawing/2014/main" id="{1158CE2F-8AE8-294C-9678-A019D03CE59C}"/>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3871907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C2AB43C-0D6F-AF45-B15A-29890BEE97BB}"/>
              </a:ext>
            </a:extLst>
          </p:cNvPr>
          <p:cNvSpPr txBox="1"/>
          <p:nvPr/>
        </p:nvSpPr>
        <p:spPr>
          <a:xfrm>
            <a:off x="2680715" y="1554774"/>
            <a:ext cx="6522098" cy="461665"/>
          </a:xfrm>
          <a:prstGeom prst="rect">
            <a:avLst/>
          </a:prstGeom>
          <a:ln w="25400">
            <a:solidFill>
              <a:srgbClr val="864505"/>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2400" dirty="0">
                <a:latin typeface="Century Gothic" panose="020B0502020202020204" pitchFamily="34" charset="0"/>
              </a:rPr>
              <a:t>DIMAGRIMENTO E CONTROLLO DEL PESO</a:t>
            </a:r>
          </a:p>
        </p:txBody>
      </p:sp>
      <p:sp>
        <p:nvSpPr>
          <p:cNvPr id="8" name="CasellaDiTesto 7">
            <a:extLst>
              <a:ext uri="{FF2B5EF4-FFF2-40B4-BE49-F238E27FC236}">
                <a16:creationId xmlns:a16="http://schemas.microsoft.com/office/drawing/2014/main" id="{9BF321CF-997A-8B4A-829C-29D7E0EFE8E1}"/>
              </a:ext>
            </a:extLst>
          </p:cNvPr>
          <p:cNvSpPr txBox="1"/>
          <p:nvPr/>
        </p:nvSpPr>
        <p:spPr>
          <a:xfrm>
            <a:off x="1995471" y="2838579"/>
            <a:ext cx="7622661" cy="2246769"/>
          </a:xfrm>
          <a:prstGeom prst="rect">
            <a:avLst/>
          </a:prstGeom>
          <a:noFill/>
        </p:spPr>
        <p:txBody>
          <a:bodyPr wrap="square" rtlCol="0">
            <a:spAutoFit/>
          </a:bodyPr>
          <a:lstStyle/>
          <a:p>
            <a:r>
              <a:rPr lang="it-IT" sz="2800" dirty="0">
                <a:latin typeface="Century Gothic" panose="020B0502020202020204" pitchFamily="34" charset="0"/>
              </a:rPr>
              <a:t>Diete chetogeniche e dimagrimento:</a:t>
            </a:r>
          </a:p>
          <a:p>
            <a:pPr algn="ctr"/>
            <a:r>
              <a:rPr lang="it-IT" sz="2800" dirty="0">
                <a:latin typeface="Century Gothic" panose="020B0502020202020204" pitchFamily="34" charset="0"/>
              </a:rPr>
              <a:t> </a:t>
            </a:r>
          </a:p>
          <a:p>
            <a:pPr marL="514350" indent="-514350">
              <a:buFont typeface="+mj-lt"/>
              <a:buAutoNum type="arabicParenR"/>
            </a:pPr>
            <a:r>
              <a:rPr lang="it-IT" sz="2800" dirty="0">
                <a:solidFill>
                  <a:schemeClr val="bg1">
                    <a:lumMod val="85000"/>
                  </a:schemeClr>
                </a:solidFill>
                <a:latin typeface="Century Gothic" panose="020B0502020202020204" pitchFamily="34" charset="0"/>
              </a:rPr>
              <a:t>Funzionano?</a:t>
            </a:r>
          </a:p>
          <a:p>
            <a:pPr marL="514350" indent="-514350">
              <a:buFont typeface="+mj-lt"/>
              <a:buAutoNum type="arabicParenR"/>
            </a:pPr>
            <a:r>
              <a:rPr lang="it-IT" sz="2800" dirty="0">
                <a:latin typeface="Century Gothic" panose="020B0502020202020204" pitchFamily="34" charset="0"/>
              </a:rPr>
              <a:t>Hanno un effetto yo-yo?</a:t>
            </a:r>
          </a:p>
          <a:p>
            <a:pPr marL="514350" indent="-514350">
              <a:buFont typeface="+mj-lt"/>
              <a:buAutoNum type="arabicParenR"/>
            </a:pPr>
            <a:r>
              <a:rPr lang="it-IT" sz="2800" dirty="0">
                <a:solidFill>
                  <a:schemeClr val="bg1">
                    <a:lumMod val="85000"/>
                  </a:schemeClr>
                </a:solidFill>
                <a:latin typeface="Century Gothic" panose="020B0502020202020204" pitchFamily="34" charset="0"/>
              </a:rPr>
              <a:t>Qual è il meccanismo? </a:t>
            </a:r>
          </a:p>
        </p:txBody>
      </p:sp>
      <p:pic>
        <p:nvPicPr>
          <p:cNvPr id="6" name="Elemento grafico 5" descr="Perdita di peso con riempimento a tinta unita">
            <a:extLst>
              <a:ext uri="{FF2B5EF4-FFF2-40B4-BE49-F238E27FC236}">
                <a16:creationId xmlns:a16="http://schemas.microsoft.com/office/drawing/2014/main" id="{632DA226-F81D-4746-9664-57B10EE40B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03" y="1058739"/>
            <a:ext cx="1471127" cy="1471127"/>
          </a:xfrm>
          <a:prstGeom prst="rect">
            <a:avLst/>
          </a:prstGeom>
        </p:spPr>
      </p:pic>
      <p:sp>
        <p:nvSpPr>
          <p:cNvPr id="7" name="CasellaDiTesto 6">
            <a:extLst>
              <a:ext uri="{FF2B5EF4-FFF2-40B4-BE49-F238E27FC236}">
                <a16:creationId xmlns:a16="http://schemas.microsoft.com/office/drawing/2014/main" id="{21B1E294-5096-C54B-A65A-E482AFC3B001}"/>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34084211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1B8622EA-86F1-864B-8AEA-414AAB1B8ADD}"/>
              </a:ext>
            </a:extLst>
          </p:cNvPr>
          <p:cNvSpPr txBox="1"/>
          <p:nvPr/>
        </p:nvSpPr>
        <p:spPr>
          <a:xfrm>
            <a:off x="8238950" y="5895125"/>
            <a:ext cx="4431552" cy="307777"/>
          </a:xfrm>
          <a:prstGeom prst="rect">
            <a:avLst/>
          </a:prstGeom>
          <a:noFill/>
        </p:spPr>
        <p:txBody>
          <a:bodyPr wrap="square" rtlCol="0">
            <a:spAutoFit/>
          </a:bodyPr>
          <a:lstStyle/>
          <a:p>
            <a:r>
              <a:rPr lang="en-US" sz="1400" dirty="0" err="1">
                <a:latin typeface="Century Gothic" panose="020B0502020202020204" pitchFamily="34" charset="0"/>
              </a:rPr>
              <a:t>Mohorko</a:t>
            </a:r>
            <a:r>
              <a:rPr lang="en-US" sz="1400" dirty="0">
                <a:latin typeface="Century Gothic" panose="020B0502020202020204" pitchFamily="34" charset="0"/>
              </a:rPr>
              <a:t> et al. </a:t>
            </a:r>
            <a:r>
              <a:rPr lang="en-US" sz="1400" dirty="0" err="1">
                <a:latin typeface="Century Gothic" panose="020B0502020202020204" pitchFamily="34" charset="0"/>
              </a:rPr>
              <a:t>Nutr</a:t>
            </a:r>
            <a:r>
              <a:rPr lang="en-US" sz="1400" dirty="0">
                <a:latin typeface="Century Gothic" panose="020B0502020202020204" pitchFamily="34" charset="0"/>
              </a:rPr>
              <a:t> Res. 2019 Feb;62:64-77</a:t>
            </a:r>
          </a:p>
        </p:txBody>
      </p:sp>
      <p:sp>
        <p:nvSpPr>
          <p:cNvPr id="8" name="CasellaDiTesto 7">
            <a:extLst>
              <a:ext uri="{FF2B5EF4-FFF2-40B4-BE49-F238E27FC236}">
                <a16:creationId xmlns:a16="http://schemas.microsoft.com/office/drawing/2014/main" id="{E890CD43-2D6F-304D-96A6-57F7D43E7148}"/>
              </a:ext>
            </a:extLst>
          </p:cNvPr>
          <p:cNvSpPr txBox="1"/>
          <p:nvPr/>
        </p:nvSpPr>
        <p:spPr>
          <a:xfrm>
            <a:off x="1079521" y="6523493"/>
            <a:ext cx="7159429" cy="307777"/>
          </a:xfrm>
          <a:prstGeom prst="rect">
            <a:avLst/>
          </a:prstGeom>
          <a:noFill/>
        </p:spPr>
        <p:txBody>
          <a:bodyPr wrap="square" rtlCol="0">
            <a:spAutoFit/>
          </a:bodyPr>
          <a:lstStyle/>
          <a:p>
            <a:r>
              <a:rPr lang="it-IT" sz="1400" dirty="0" err="1">
                <a:latin typeface="Century Gothic" panose="020B0502020202020204" pitchFamily="34" charset="0"/>
              </a:rPr>
              <a:t>Athinarayanan</a:t>
            </a:r>
            <a:r>
              <a:rPr lang="it-IT" sz="1400" dirty="0">
                <a:latin typeface="Century Gothic" panose="020B0502020202020204" pitchFamily="34" charset="0"/>
              </a:rPr>
              <a:t> et al. Front </a:t>
            </a:r>
            <a:r>
              <a:rPr lang="it-IT" sz="1400" dirty="0" err="1">
                <a:latin typeface="Century Gothic" panose="020B0502020202020204" pitchFamily="34" charset="0"/>
              </a:rPr>
              <a:t>Endocrinol</a:t>
            </a:r>
            <a:r>
              <a:rPr lang="it-IT" sz="1400" dirty="0">
                <a:latin typeface="Century Gothic" panose="020B0502020202020204" pitchFamily="34" charset="0"/>
              </a:rPr>
              <a:t> 2019 </a:t>
            </a:r>
            <a:r>
              <a:rPr lang="it-IT" sz="1400" dirty="0" err="1">
                <a:latin typeface="Century Gothic" panose="020B0502020202020204" pitchFamily="34" charset="0"/>
              </a:rPr>
              <a:t>Jun</a:t>
            </a:r>
            <a:r>
              <a:rPr lang="it-IT" sz="1400" dirty="0">
                <a:latin typeface="Century Gothic" panose="020B0502020202020204" pitchFamily="34" charset="0"/>
              </a:rPr>
              <a:t> 5;10:348</a:t>
            </a:r>
            <a:endParaRPr lang="en-US" sz="1400" dirty="0">
              <a:latin typeface="Century Gothic" panose="020B0502020202020204" pitchFamily="34" charset="0"/>
            </a:endParaRPr>
          </a:p>
        </p:txBody>
      </p:sp>
      <p:sp>
        <p:nvSpPr>
          <p:cNvPr id="11" name="CasellaDiTesto 10">
            <a:extLst>
              <a:ext uri="{FF2B5EF4-FFF2-40B4-BE49-F238E27FC236}">
                <a16:creationId xmlns:a16="http://schemas.microsoft.com/office/drawing/2014/main" id="{8E57EF74-D8ED-244D-96DD-DFE2F3ABB324}"/>
              </a:ext>
            </a:extLst>
          </p:cNvPr>
          <p:cNvSpPr txBox="1"/>
          <p:nvPr/>
        </p:nvSpPr>
        <p:spPr>
          <a:xfrm>
            <a:off x="1485420" y="2121162"/>
            <a:ext cx="3153162" cy="1754326"/>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Century Gothic" panose="020B0502020202020204" pitchFamily="34" charset="0"/>
              </a:rPr>
              <a:t>Subjects with T2D:</a:t>
            </a:r>
          </a:p>
          <a:p>
            <a:r>
              <a:rPr lang="en-US" dirty="0">
                <a:latin typeface="Century Gothic" panose="020B0502020202020204" pitchFamily="34" charset="0"/>
              </a:rPr>
              <a:t>262 (Continuous Care Intervention + ketosis  CCI)</a:t>
            </a:r>
          </a:p>
          <a:p>
            <a:r>
              <a:rPr lang="en-US" dirty="0">
                <a:latin typeface="Century Gothic" panose="020B0502020202020204" pitchFamily="34" charset="0"/>
              </a:rPr>
              <a:t>87 (Usual Care UC)</a:t>
            </a:r>
          </a:p>
          <a:p>
            <a:endParaRPr lang="en-US" dirty="0">
              <a:latin typeface="Century Gothic" panose="020B0502020202020204" pitchFamily="34" charset="0"/>
            </a:endParaRPr>
          </a:p>
          <a:p>
            <a:r>
              <a:rPr lang="en-US" dirty="0">
                <a:latin typeface="Century Gothic" panose="020B0502020202020204" pitchFamily="34" charset="0"/>
              </a:rPr>
              <a:t>2 anni</a:t>
            </a:r>
          </a:p>
        </p:txBody>
      </p:sp>
      <p:pic>
        <p:nvPicPr>
          <p:cNvPr id="12" name="Immagine 11">
            <a:extLst>
              <a:ext uri="{FF2B5EF4-FFF2-40B4-BE49-F238E27FC236}">
                <a16:creationId xmlns:a16="http://schemas.microsoft.com/office/drawing/2014/main" id="{8645A7A6-EE2C-F44E-B244-EA602BEBC565}"/>
              </a:ext>
            </a:extLst>
          </p:cNvPr>
          <p:cNvPicPr>
            <a:picLocks noChangeAspect="1"/>
          </p:cNvPicPr>
          <p:nvPr/>
        </p:nvPicPr>
        <p:blipFill>
          <a:blip r:embed="rId2"/>
          <a:stretch>
            <a:fillRect/>
          </a:stretch>
        </p:blipFill>
        <p:spPr>
          <a:xfrm>
            <a:off x="0" y="4207344"/>
            <a:ext cx="7991248" cy="2155854"/>
          </a:xfrm>
          <a:prstGeom prst="rect">
            <a:avLst/>
          </a:prstGeom>
        </p:spPr>
      </p:pic>
      <p:pic>
        <p:nvPicPr>
          <p:cNvPr id="13" name="Elemento grafico 12" descr="Perdita di peso con riempimento a tinta unita">
            <a:extLst>
              <a:ext uri="{FF2B5EF4-FFF2-40B4-BE49-F238E27FC236}">
                <a16:creationId xmlns:a16="http://schemas.microsoft.com/office/drawing/2014/main" id="{2F04D576-BC3F-0748-91FB-76B8637BC7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03" y="1058739"/>
            <a:ext cx="1471127" cy="1471127"/>
          </a:xfrm>
          <a:prstGeom prst="rect">
            <a:avLst/>
          </a:prstGeom>
        </p:spPr>
      </p:pic>
      <p:sp>
        <p:nvSpPr>
          <p:cNvPr id="14" name="CasellaDiTesto 13">
            <a:extLst>
              <a:ext uri="{FF2B5EF4-FFF2-40B4-BE49-F238E27FC236}">
                <a16:creationId xmlns:a16="http://schemas.microsoft.com/office/drawing/2014/main" id="{D237805B-92A2-6747-9685-03BB70D72CFD}"/>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pic>
        <p:nvPicPr>
          <p:cNvPr id="2" name="Immagine 1">
            <a:extLst>
              <a:ext uri="{FF2B5EF4-FFF2-40B4-BE49-F238E27FC236}">
                <a16:creationId xmlns:a16="http://schemas.microsoft.com/office/drawing/2014/main" id="{8BB5719E-3067-1F48-B4D2-50C51CDD806C}"/>
              </a:ext>
            </a:extLst>
          </p:cNvPr>
          <p:cNvPicPr>
            <a:picLocks noChangeAspect="1"/>
          </p:cNvPicPr>
          <p:nvPr/>
        </p:nvPicPr>
        <p:blipFill>
          <a:blip r:embed="rId5"/>
          <a:stretch>
            <a:fillRect/>
          </a:stretch>
        </p:blipFill>
        <p:spPr>
          <a:xfrm>
            <a:off x="7455109" y="992668"/>
            <a:ext cx="4504203" cy="4538197"/>
          </a:xfrm>
          <a:prstGeom prst="rect">
            <a:avLst/>
          </a:prstGeom>
        </p:spPr>
      </p:pic>
      <p:sp>
        <p:nvSpPr>
          <p:cNvPr id="3" name="Freccia giù 2">
            <a:extLst>
              <a:ext uri="{FF2B5EF4-FFF2-40B4-BE49-F238E27FC236}">
                <a16:creationId xmlns:a16="http://schemas.microsoft.com/office/drawing/2014/main" id="{4012098E-B265-1A43-AADE-655AA9957B71}"/>
              </a:ext>
            </a:extLst>
          </p:cNvPr>
          <p:cNvSpPr/>
          <p:nvPr/>
        </p:nvSpPr>
        <p:spPr>
          <a:xfrm>
            <a:off x="2502479" y="3608731"/>
            <a:ext cx="657833" cy="849310"/>
          </a:xfrm>
          <a:prstGeom prst="downArrow">
            <a:avLst/>
          </a:prstGeom>
          <a:solidFill>
            <a:srgbClr val="AB79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sellaDiTesto 14">
            <a:extLst>
              <a:ext uri="{FF2B5EF4-FFF2-40B4-BE49-F238E27FC236}">
                <a16:creationId xmlns:a16="http://schemas.microsoft.com/office/drawing/2014/main" id="{A1DAE76B-8CCA-B844-B606-AFD489216556}"/>
              </a:ext>
            </a:extLst>
          </p:cNvPr>
          <p:cNvSpPr txBox="1"/>
          <p:nvPr/>
        </p:nvSpPr>
        <p:spPr>
          <a:xfrm>
            <a:off x="5088558" y="2233702"/>
            <a:ext cx="2567819" cy="147732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it-IT" sz="1800" dirty="0">
                <a:effectLst/>
                <a:latin typeface="Century Gothic" panose="020B0502020202020204" pitchFamily="34" charset="0"/>
              </a:rPr>
              <a:t>35 </a:t>
            </a:r>
            <a:r>
              <a:rPr lang="it-IT" sz="1800" dirty="0" err="1">
                <a:effectLst/>
                <a:latin typeface="Century Gothic" panose="020B0502020202020204" pitchFamily="34" charset="0"/>
              </a:rPr>
              <a:t>sedentary</a:t>
            </a:r>
            <a:r>
              <a:rPr lang="it-IT" sz="1800" dirty="0">
                <a:effectLst/>
                <a:latin typeface="Century Gothic" panose="020B0502020202020204" pitchFamily="34" charset="0"/>
              </a:rPr>
              <a:t> obese </a:t>
            </a:r>
            <a:r>
              <a:rPr lang="it-IT" sz="1800" dirty="0" err="1">
                <a:effectLst/>
                <a:latin typeface="Century Gothic" panose="020B0502020202020204" pitchFamily="34" charset="0"/>
              </a:rPr>
              <a:t>adults</a:t>
            </a:r>
            <a:r>
              <a:rPr lang="it-IT" sz="1800" dirty="0">
                <a:effectLst/>
                <a:latin typeface="Century Gothic" panose="020B0502020202020204" pitchFamily="34" charset="0"/>
              </a:rPr>
              <a:t> (13 men, 25 </a:t>
            </a:r>
            <a:r>
              <a:rPr lang="it-IT" sz="1800" dirty="0" err="1">
                <a:effectLst/>
                <a:latin typeface="Century Gothic" panose="020B0502020202020204" pitchFamily="34" charset="0"/>
              </a:rPr>
              <a:t>women</a:t>
            </a:r>
            <a:r>
              <a:rPr lang="it-IT" sz="1800" dirty="0">
                <a:effectLst/>
                <a:latin typeface="Century Gothic" panose="020B0502020202020204" pitchFamily="34" charset="0"/>
              </a:rPr>
              <a:t>) </a:t>
            </a:r>
            <a:endParaRPr lang="it-IT" dirty="0">
              <a:latin typeface="Century Gothic" panose="020B0502020202020204" pitchFamily="34" charset="0"/>
            </a:endParaRPr>
          </a:p>
          <a:p>
            <a:endParaRPr lang="en-US" dirty="0">
              <a:latin typeface="Century Gothic" panose="020B0502020202020204" pitchFamily="34" charset="0"/>
            </a:endParaRPr>
          </a:p>
          <a:p>
            <a:r>
              <a:rPr lang="en-US" dirty="0">
                <a:latin typeface="Century Gothic" panose="020B0502020202020204" pitchFamily="34" charset="0"/>
              </a:rPr>
              <a:t>12 </a:t>
            </a:r>
            <a:r>
              <a:rPr lang="en-US" dirty="0" err="1">
                <a:latin typeface="Century Gothic" panose="020B0502020202020204" pitchFamily="34" charset="0"/>
              </a:rPr>
              <a:t>settimane</a:t>
            </a:r>
            <a:endParaRPr lang="en-US" dirty="0">
              <a:latin typeface="Century Gothic" panose="020B0502020202020204" pitchFamily="34" charset="0"/>
            </a:endParaRPr>
          </a:p>
        </p:txBody>
      </p:sp>
      <p:pic>
        <p:nvPicPr>
          <p:cNvPr id="4" name="Immagine 3">
            <a:extLst>
              <a:ext uri="{FF2B5EF4-FFF2-40B4-BE49-F238E27FC236}">
                <a16:creationId xmlns:a16="http://schemas.microsoft.com/office/drawing/2014/main" id="{28B66F65-72CE-8E43-A435-6962C845B1E6}"/>
              </a:ext>
            </a:extLst>
          </p:cNvPr>
          <p:cNvPicPr>
            <a:picLocks noChangeAspect="1"/>
          </p:cNvPicPr>
          <p:nvPr/>
        </p:nvPicPr>
        <p:blipFill>
          <a:blip r:embed="rId6"/>
          <a:stretch>
            <a:fillRect/>
          </a:stretch>
        </p:blipFill>
        <p:spPr>
          <a:xfrm>
            <a:off x="8443803" y="5405442"/>
            <a:ext cx="3748197" cy="338183"/>
          </a:xfrm>
          <a:prstGeom prst="rect">
            <a:avLst/>
          </a:prstGeom>
        </p:spPr>
      </p:pic>
      <p:sp>
        <p:nvSpPr>
          <p:cNvPr id="16" name="Freccia giù 15">
            <a:extLst>
              <a:ext uri="{FF2B5EF4-FFF2-40B4-BE49-F238E27FC236}">
                <a16:creationId xmlns:a16="http://schemas.microsoft.com/office/drawing/2014/main" id="{A73D0943-8186-2A4D-A737-50BC836817F7}"/>
              </a:ext>
            </a:extLst>
          </p:cNvPr>
          <p:cNvSpPr/>
          <p:nvPr/>
        </p:nvSpPr>
        <p:spPr>
          <a:xfrm rot="16200000">
            <a:off x="7318160" y="2790060"/>
            <a:ext cx="657833" cy="849310"/>
          </a:xfrm>
          <a:prstGeom prst="downArrow">
            <a:avLst/>
          </a:prstGeom>
          <a:solidFill>
            <a:srgbClr val="AB79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70380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1 - Layout 1.pdf">
            <a:extLst>
              <a:ext uri="{FF2B5EF4-FFF2-40B4-BE49-F238E27FC236}">
                <a16:creationId xmlns:a16="http://schemas.microsoft.com/office/drawing/2014/main" id="{8DA9A41C-7F65-7643-A7EF-822A856DD9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0691" y="1058739"/>
            <a:ext cx="9271186" cy="2921592"/>
          </a:xfrm>
          <a:prstGeom prst="rect">
            <a:avLst/>
          </a:prstGeom>
        </p:spPr>
      </p:pic>
      <p:sp>
        <p:nvSpPr>
          <p:cNvPr id="7" name="CasellaDiTesto 6">
            <a:extLst>
              <a:ext uri="{FF2B5EF4-FFF2-40B4-BE49-F238E27FC236}">
                <a16:creationId xmlns:a16="http://schemas.microsoft.com/office/drawing/2014/main" id="{B374BE9D-BA1C-9046-8458-E80A26EE530A}"/>
              </a:ext>
            </a:extLst>
          </p:cNvPr>
          <p:cNvSpPr txBox="1"/>
          <p:nvPr/>
        </p:nvSpPr>
        <p:spPr>
          <a:xfrm>
            <a:off x="3507521" y="6519446"/>
            <a:ext cx="5577840" cy="307777"/>
          </a:xfrm>
          <a:prstGeom prst="rect">
            <a:avLst/>
          </a:prstGeom>
          <a:noFill/>
        </p:spPr>
        <p:txBody>
          <a:bodyPr wrap="square" rtlCol="0">
            <a:spAutoFit/>
          </a:bodyPr>
          <a:lstStyle/>
          <a:p>
            <a:r>
              <a:rPr lang="it-IT" sz="1400" dirty="0">
                <a:latin typeface="Century Gothic" panose="020B0502020202020204" pitchFamily="34" charset="0"/>
              </a:rPr>
              <a:t>Paoli et al. </a:t>
            </a:r>
            <a:r>
              <a:rPr lang="it-IT" sz="1400" dirty="0" err="1">
                <a:latin typeface="Century Gothic" panose="020B0502020202020204" pitchFamily="34" charset="0"/>
              </a:rPr>
              <a:t>Nutrients</a:t>
            </a:r>
            <a:r>
              <a:rPr lang="it-IT" sz="1400" dirty="0">
                <a:latin typeface="Century Gothic" panose="020B0502020202020204" pitchFamily="34" charset="0"/>
              </a:rPr>
              <a:t>  2013, 5, 5205-5217 </a:t>
            </a:r>
          </a:p>
        </p:txBody>
      </p:sp>
      <p:pic>
        <p:nvPicPr>
          <p:cNvPr id="8" name="Immagine 7" descr="1 - Data 1.pdf">
            <a:extLst>
              <a:ext uri="{FF2B5EF4-FFF2-40B4-BE49-F238E27FC236}">
                <a16:creationId xmlns:a16="http://schemas.microsoft.com/office/drawing/2014/main" id="{077632B0-38E0-AA4F-9A64-9AE8994D0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6884" y="3860493"/>
            <a:ext cx="3799843" cy="2569678"/>
          </a:xfrm>
          <a:prstGeom prst="rect">
            <a:avLst/>
          </a:prstGeom>
        </p:spPr>
      </p:pic>
      <p:pic>
        <p:nvPicPr>
          <p:cNvPr id="9" name="Elemento grafico 8" descr="Perdita di peso con riempimento a tinta unita">
            <a:extLst>
              <a:ext uri="{FF2B5EF4-FFF2-40B4-BE49-F238E27FC236}">
                <a16:creationId xmlns:a16="http://schemas.microsoft.com/office/drawing/2014/main" id="{C3C13916-B0B9-9E4E-AA9F-7667CE215C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03" y="1058739"/>
            <a:ext cx="1471127" cy="1471127"/>
          </a:xfrm>
          <a:prstGeom prst="rect">
            <a:avLst/>
          </a:prstGeom>
        </p:spPr>
      </p:pic>
      <p:sp>
        <p:nvSpPr>
          <p:cNvPr id="10" name="CasellaDiTesto 9">
            <a:extLst>
              <a:ext uri="{FF2B5EF4-FFF2-40B4-BE49-F238E27FC236}">
                <a16:creationId xmlns:a16="http://schemas.microsoft.com/office/drawing/2014/main" id="{35CBC274-DB58-ED41-B94C-8EAC9073B8FD}"/>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2480901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CB25A62-FBE3-B64F-93E9-60850EF28586}"/>
              </a:ext>
            </a:extLst>
          </p:cNvPr>
          <p:cNvSpPr txBox="1"/>
          <p:nvPr/>
        </p:nvSpPr>
        <p:spPr>
          <a:xfrm>
            <a:off x="198316" y="955407"/>
            <a:ext cx="11837165" cy="5262979"/>
          </a:xfrm>
          <a:prstGeom prst="rect">
            <a:avLst/>
          </a:prstGeom>
          <a:noFill/>
        </p:spPr>
        <p:txBody>
          <a:bodyPr wrap="square" rtlCol="0">
            <a:spAutoFit/>
          </a:bodyPr>
          <a:lstStyle/>
          <a:p>
            <a:r>
              <a:rPr lang="it-IT" sz="2400" dirty="0">
                <a:latin typeface="Century Gothic" panose="020B0502020202020204" pitchFamily="34" charset="0"/>
              </a:rPr>
              <a:t>Lo stato metabolico delle diete chetogeniche è riconducibile, per molti versi al digiuno.</a:t>
            </a:r>
          </a:p>
          <a:p>
            <a:endParaRPr lang="it-IT" sz="2400" dirty="0">
              <a:latin typeface="Century Gothic" panose="020B0502020202020204" pitchFamily="34" charset="0"/>
            </a:endParaRPr>
          </a:p>
          <a:p>
            <a:r>
              <a:rPr lang="it-IT" sz="2400" dirty="0">
                <a:latin typeface="Century Gothic" panose="020B0502020202020204" pitchFamily="34" charset="0"/>
              </a:rPr>
              <a:t>Anche nel </a:t>
            </a:r>
            <a:r>
              <a:rPr lang="it-IT" sz="2400" b="1" dirty="0">
                <a:latin typeface="Century Gothic" panose="020B0502020202020204" pitchFamily="34" charset="0"/>
              </a:rPr>
              <a:t>digiuno</a:t>
            </a:r>
            <a:r>
              <a:rPr lang="it-IT" sz="2400" dirty="0">
                <a:latin typeface="Century Gothic" panose="020B0502020202020204" pitchFamily="34" charset="0"/>
              </a:rPr>
              <a:t> </a:t>
            </a:r>
            <a:r>
              <a:rPr lang="it-IT" sz="2400" b="1" dirty="0">
                <a:latin typeface="Century Gothic" panose="020B0502020202020204" pitchFamily="34" charset="0"/>
              </a:rPr>
              <a:t>prolungato</a:t>
            </a:r>
            <a:r>
              <a:rPr lang="it-IT" sz="2400" dirty="0">
                <a:latin typeface="Century Gothic" panose="020B0502020202020204" pitchFamily="34" charset="0"/>
              </a:rPr>
              <a:t>  infatti si instaura quello stato metabolico particolare conosciuto sotto il nome di </a:t>
            </a:r>
            <a:r>
              <a:rPr lang="it-IT" sz="2400" b="1" dirty="0">
                <a:latin typeface="Century Gothic" panose="020B0502020202020204" pitchFamily="34" charset="0"/>
              </a:rPr>
              <a:t>chetosi. </a:t>
            </a:r>
          </a:p>
          <a:p>
            <a:endParaRPr lang="it-IT" sz="2400" dirty="0">
              <a:latin typeface="Century Gothic" panose="020B0502020202020204" pitchFamily="34" charset="0"/>
            </a:endParaRPr>
          </a:p>
          <a:p>
            <a:r>
              <a:rPr lang="it-IT" sz="2400" dirty="0">
                <a:latin typeface="Century Gothic" panose="020B0502020202020204" pitchFamily="34" charset="0"/>
              </a:rPr>
              <a:t>I primi studi scientifici approfonditi su questa condizione metabolica furono quelli condotti dal gruppo di </a:t>
            </a:r>
            <a:r>
              <a:rPr lang="it-IT" sz="2400" dirty="0" err="1">
                <a:latin typeface="Century Gothic" panose="020B0502020202020204" pitchFamily="34" charset="0"/>
              </a:rPr>
              <a:t>Cahill</a:t>
            </a:r>
            <a:r>
              <a:rPr lang="it-IT" sz="2400" dirty="0">
                <a:latin typeface="Century Gothic" panose="020B0502020202020204" pitchFamily="34" charset="0"/>
              </a:rPr>
              <a:t> negli anni '60 partendo appunto dalla condizione di "</a:t>
            </a:r>
            <a:r>
              <a:rPr lang="it-IT" sz="2400" dirty="0" err="1">
                <a:latin typeface="Century Gothic" panose="020B0502020202020204" pitchFamily="34" charset="0"/>
              </a:rPr>
              <a:t>fasted</a:t>
            </a:r>
            <a:r>
              <a:rPr lang="it-IT" sz="2400" dirty="0">
                <a:latin typeface="Century Gothic" panose="020B0502020202020204" pitchFamily="34" charset="0"/>
              </a:rPr>
              <a:t>" o "a digiuno».</a:t>
            </a:r>
            <a:endParaRPr lang="en-US" sz="2400" dirty="0">
              <a:latin typeface="Century Gothic" panose="020B0502020202020204" pitchFamily="34" charset="0"/>
            </a:endParaRPr>
          </a:p>
          <a:p>
            <a:endParaRPr lang="it-IT" sz="2400" dirty="0">
              <a:latin typeface="Century Gothic" panose="020B0502020202020204" pitchFamily="34" charset="0"/>
            </a:endParaRPr>
          </a:p>
          <a:p>
            <a:r>
              <a:rPr lang="it-IT" sz="2400" dirty="0">
                <a:latin typeface="Century Gothic" panose="020B0502020202020204" pitchFamily="34" charset="0"/>
              </a:rPr>
              <a:t>Quella del digiuno è infatti una pratica, o meglio una tecnica, usata da millenni per raggiungere particolari stati di benessere spirituali durante rituali o pratiche religiose. Anche nell’antico Testamento come nel Corano e nel Mahabharata si fa cenno a questa pratica ascetica.  </a:t>
            </a:r>
            <a:endParaRPr lang="en-US" sz="2400" dirty="0">
              <a:latin typeface="Century Gothic" panose="020B0502020202020204" pitchFamily="34" charset="0"/>
            </a:endParaRPr>
          </a:p>
        </p:txBody>
      </p:sp>
      <p:sp>
        <p:nvSpPr>
          <p:cNvPr id="4" name="CasellaDiTesto 3">
            <a:extLst>
              <a:ext uri="{FF2B5EF4-FFF2-40B4-BE49-F238E27FC236}">
                <a16:creationId xmlns:a16="http://schemas.microsoft.com/office/drawing/2014/main" id="{3820E3C3-546E-1047-8DD1-1A51346DC6BB}"/>
              </a:ext>
            </a:extLst>
          </p:cNvPr>
          <p:cNvSpPr txBox="1"/>
          <p:nvPr/>
        </p:nvSpPr>
        <p:spPr>
          <a:xfrm>
            <a:off x="3690651" y="209320"/>
            <a:ext cx="7810959" cy="1077218"/>
          </a:xfrm>
          <a:prstGeom prst="rect">
            <a:avLst/>
          </a:prstGeom>
          <a:noFill/>
        </p:spPr>
        <p:txBody>
          <a:bodyPr wrap="square" rtlCol="0">
            <a:spAutoFit/>
          </a:bodyPr>
          <a:lstStyle/>
          <a:p>
            <a:r>
              <a:rPr lang="it-IT" sz="3200" dirty="0">
                <a:solidFill>
                  <a:schemeClr val="bg1"/>
                </a:solidFill>
                <a:latin typeface="Century Gothic"/>
                <a:cs typeface="Century Gothic"/>
              </a:rPr>
              <a:t>COS’È LA DIETA CHETOGENICA?</a:t>
            </a:r>
          </a:p>
          <a:p>
            <a:endParaRPr lang="en-US" sz="3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4314853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A446FF4-FCF3-7441-80C6-B3A2DD3C6847}"/>
              </a:ext>
            </a:extLst>
          </p:cNvPr>
          <p:cNvPicPr>
            <a:picLocks noChangeAspect="1"/>
          </p:cNvPicPr>
          <p:nvPr/>
        </p:nvPicPr>
        <p:blipFill>
          <a:blip r:embed="rId2"/>
          <a:stretch>
            <a:fillRect/>
          </a:stretch>
        </p:blipFill>
        <p:spPr>
          <a:xfrm>
            <a:off x="2052759" y="1058739"/>
            <a:ext cx="8456210" cy="5165791"/>
          </a:xfrm>
          <a:prstGeom prst="rect">
            <a:avLst/>
          </a:prstGeom>
        </p:spPr>
      </p:pic>
      <p:sp>
        <p:nvSpPr>
          <p:cNvPr id="8" name="CasellaDiTesto 7">
            <a:extLst>
              <a:ext uri="{FF2B5EF4-FFF2-40B4-BE49-F238E27FC236}">
                <a16:creationId xmlns:a16="http://schemas.microsoft.com/office/drawing/2014/main" id="{E6BD4364-142F-ED42-A967-C5923D98D96B}"/>
              </a:ext>
            </a:extLst>
          </p:cNvPr>
          <p:cNvSpPr txBox="1"/>
          <p:nvPr/>
        </p:nvSpPr>
        <p:spPr>
          <a:xfrm>
            <a:off x="2173346" y="6544758"/>
            <a:ext cx="8562972" cy="307777"/>
          </a:xfrm>
          <a:prstGeom prst="rect">
            <a:avLst/>
          </a:prstGeom>
          <a:noFill/>
        </p:spPr>
        <p:txBody>
          <a:bodyPr wrap="square" rtlCol="0">
            <a:spAutoFit/>
          </a:bodyPr>
          <a:lstStyle/>
          <a:p>
            <a:r>
              <a:rPr lang="it-IT" sz="1400" dirty="0" err="1">
                <a:latin typeface="Century Gothic" panose="020B0502020202020204" pitchFamily="34" charset="0"/>
              </a:rPr>
              <a:t>Sumithran</a:t>
            </a:r>
            <a:r>
              <a:rPr lang="it-IT" sz="1400" dirty="0">
                <a:latin typeface="Century Gothic" panose="020B0502020202020204" pitchFamily="34" charset="0"/>
              </a:rPr>
              <a:t> et al. </a:t>
            </a:r>
            <a:r>
              <a:rPr lang="it-IT" sz="1400" dirty="0" err="1">
                <a:latin typeface="Century Gothic" panose="020B0502020202020204" pitchFamily="34" charset="0"/>
              </a:rPr>
              <a:t>N</a:t>
            </a:r>
            <a:r>
              <a:rPr lang="it-IT" sz="1400" dirty="0">
                <a:latin typeface="Century Gothic" panose="020B0502020202020204" pitchFamily="34" charset="0"/>
              </a:rPr>
              <a:t> </a:t>
            </a:r>
            <a:r>
              <a:rPr lang="it-IT" sz="1400" dirty="0" err="1">
                <a:latin typeface="Century Gothic" panose="020B0502020202020204" pitchFamily="34" charset="0"/>
              </a:rPr>
              <a:t>Engl</a:t>
            </a:r>
            <a:r>
              <a:rPr lang="it-IT" sz="1400" dirty="0">
                <a:latin typeface="Century Gothic" panose="020B0502020202020204" pitchFamily="34" charset="0"/>
              </a:rPr>
              <a:t> </a:t>
            </a:r>
            <a:r>
              <a:rPr lang="it-IT" sz="1400" dirty="0" err="1">
                <a:latin typeface="Century Gothic" panose="020B0502020202020204" pitchFamily="34" charset="0"/>
              </a:rPr>
              <a:t>J</a:t>
            </a:r>
            <a:r>
              <a:rPr lang="it-IT" sz="1400" dirty="0">
                <a:latin typeface="Century Gothic" panose="020B0502020202020204" pitchFamily="34" charset="0"/>
              </a:rPr>
              <a:t> </a:t>
            </a:r>
            <a:r>
              <a:rPr lang="it-IT" sz="1400" dirty="0" err="1">
                <a:latin typeface="Century Gothic" panose="020B0502020202020204" pitchFamily="34" charset="0"/>
              </a:rPr>
              <a:t>Med</a:t>
            </a:r>
            <a:r>
              <a:rPr lang="it-IT" sz="1400" dirty="0">
                <a:latin typeface="Century Gothic" panose="020B0502020202020204" pitchFamily="34" charset="0"/>
              </a:rPr>
              <a:t>. 2011 </a:t>
            </a:r>
            <a:r>
              <a:rPr lang="it-IT" sz="1400" dirty="0" err="1">
                <a:latin typeface="Century Gothic" panose="020B0502020202020204" pitchFamily="34" charset="0"/>
              </a:rPr>
              <a:t>Oct</a:t>
            </a:r>
            <a:r>
              <a:rPr lang="it-IT" sz="1400" dirty="0">
                <a:latin typeface="Century Gothic" panose="020B0502020202020204" pitchFamily="34" charset="0"/>
              </a:rPr>
              <a:t> 27;365(17):1597-604.</a:t>
            </a:r>
          </a:p>
        </p:txBody>
      </p:sp>
      <p:pic>
        <p:nvPicPr>
          <p:cNvPr id="10" name="Elemento grafico 9" descr="Perdita di peso con riempimento a tinta unita">
            <a:extLst>
              <a:ext uri="{FF2B5EF4-FFF2-40B4-BE49-F238E27FC236}">
                <a16:creationId xmlns:a16="http://schemas.microsoft.com/office/drawing/2014/main" id="{C5D24DD4-8262-2640-88D8-E44682D186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03" y="1058739"/>
            <a:ext cx="1471127" cy="1471127"/>
          </a:xfrm>
          <a:prstGeom prst="rect">
            <a:avLst/>
          </a:prstGeom>
        </p:spPr>
      </p:pic>
      <p:sp>
        <p:nvSpPr>
          <p:cNvPr id="11" name="CasellaDiTesto 10">
            <a:extLst>
              <a:ext uri="{FF2B5EF4-FFF2-40B4-BE49-F238E27FC236}">
                <a16:creationId xmlns:a16="http://schemas.microsoft.com/office/drawing/2014/main" id="{CDE553E6-14F6-0847-B116-262F8E767AFD}"/>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8956012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C2AB43C-0D6F-AF45-B15A-29890BEE97BB}"/>
              </a:ext>
            </a:extLst>
          </p:cNvPr>
          <p:cNvSpPr txBox="1"/>
          <p:nvPr/>
        </p:nvSpPr>
        <p:spPr>
          <a:xfrm>
            <a:off x="2834951" y="1577114"/>
            <a:ext cx="6522098" cy="461665"/>
          </a:xfrm>
          <a:prstGeom prst="rect">
            <a:avLst/>
          </a:prstGeom>
          <a:ln w="25400">
            <a:solidFill>
              <a:srgbClr val="864505"/>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2400" dirty="0">
                <a:latin typeface="Century Gothic" panose="020B0502020202020204" pitchFamily="34" charset="0"/>
              </a:rPr>
              <a:t>DIMAGRIMENTO E CONTROLLO DEL PESO</a:t>
            </a:r>
          </a:p>
        </p:txBody>
      </p:sp>
      <p:sp>
        <p:nvSpPr>
          <p:cNvPr id="8" name="CasellaDiTesto 7">
            <a:extLst>
              <a:ext uri="{FF2B5EF4-FFF2-40B4-BE49-F238E27FC236}">
                <a16:creationId xmlns:a16="http://schemas.microsoft.com/office/drawing/2014/main" id="{9BF321CF-997A-8B4A-829C-29D7E0EFE8E1}"/>
              </a:ext>
            </a:extLst>
          </p:cNvPr>
          <p:cNvSpPr txBox="1"/>
          <p:nvPr/>
        </p:nvSpPr>
        <p:spPr>
          <a:xfrm>
            <a:off x="1995471" y="2838579"/>
            <a:ext cx="7622661" cy="2246769"/>
          </a:xfrm>
          <a:prstGeom prst="rect">
            <a:avLst/>
          </a:prstGeom>
          <a:noFill/>
        </p:spPr>
        <p:txBody>
          <a:bodyPr wrap="square" rtlCol="0">
            <a:spAutoFit/>
          </a:bodyPr>
          <a:lstStyle/>
          <a:p>
            <a:r>
              <a:rPr lang="it-IT" sz="2800" dirty="0">
                <a:latin typeface="Century Gothic" panose="020B0502020202020204" pitchFamily="34" charset="0"/>
              </a:rPr>
              <a:t>Diete chetogeniche e dimagrimento:</a:t>
            </a:r>
          </a:p>
          <a:p>
            <a:pPr algn="ctr"/>
            <a:r>
              <a:rPr lang="it-IT" sz="2800" dirty="0">
                <a:latin typeface="Century Gothic" panose="020B0502020202020204" pitchFamily="34" charset="0"/>
              </a:rPr>
              <a:t> </a:t>
            </a:r>
          </a:p>
          <a:p>
            <a:pPr marL="514350" indent="-514350">
              <a:buFont typeface="+mj-lt"/>
              <a:buAutoNum type="arabicParenR"/>
            </a:pPr>
            <a:r>
              <a:rPr lang="it-IT" sz="2800" dirty="0">
                <a:solidFill>
                  <a:schemeClr val="bg1">
                    <a:lumMod val="85000"/>
                  </a:schemeClr>
                </a:solidFill>
                <a:latin typeface="Century Gothic" panose="020B0502020202020204" pitchFamily="34" charset="0"/>
              </a:rPr>
              <a:t>Funzionano?</a:t>
            </a:r>
          </a:p>
          <a:p>
            <a:pPr marL="514350" indent="-514350">
              <a:buFont typeface="+mj-lt"/>
              <a:buAutoNum type="arabicParenR"/>
            </a:pPr>
            <a:r>
              <a:rPr lang="it-IT" sz="2800" dirty="0">
                <a:solidFill>
                  <a:schemeClr val="bg1">
                    <a:lumMod val="85000"/>
                  </a:schemeClr>
                </a:solidFill>
                <a:latin typeface="Century Gothic" panose="020B0502020202020204" pitchFamily="34" charset="0"/>
              </a:rPr>
              <a:t>Hanno un effetto yo-yo?</a:t>
            </a:r>
          </a:p>
          <a:p>
            <a:pPr marL="514350" indent="-514350">
              <a:buFont typeface="+mj-lt"/>
              <a:buAutoNum type="arabicParenR"/>
            </a:pPr>
            <a:r>
              <a:rPr lang="it-IT" sz="2800" dirty="0">
                <a:latin typeface="Century Gothic" panose="020B0502020202020204" pitchFamily="34" charset="0"/>
              </a:rPr>
              <a:t>Qual è il meccanismo? </a:t>
            </a:r>
          </a:p>
        </p:txBody>
      </p:sp>
      <p:pic>
        <p:nvPicPr>
          <p:cNvPr id="6" name="Elemento grafico 5" descr="Perdita di peso con riempimento a tinta unita">
            <a:extLst>
              <a:ext uri="{FF2B5EF4-FFF2-40B4-BE49-F238E27FC236}">
                <a16:creationId xmlns:a16="http://schemas.microsoft.com/office/drawing/2014/main" id="{2D684AEB-9525-B649-981F-69D4839A82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03" y="1058739"/>
            <a:ext cx="1471127" cy="1471127"/>
          </a:xfrm>
          <a:prstGeom prst="rect">
            <a:avLst/>
          </a:prstGeom>
        </p:spPr>
      </p:pic>
      <p:sp>
        <p:nvSpPr>
          <p:cNvPr id="7" name="CasellaDiTesto 6">
            <a:extLst>
              <a:ext uri="{FF2B5EF4-FFF2-40B4-BE49-F238E27FC236}">
                <a16:creationId xmlns:a16="http://schemas.microsoft.com/office/drawing/2014/main" id="{FD824603-3AF3-754E-A341-8C4F7A5D3B6A}"/>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8266027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mento grafico 2" descr="Perdita di peso con riempimento a tinta unita">
            <a:extLst>
              <a:ext uri="{FF2B5EF4-FFF2-40B4-BE49-F238E27FC236}">
                <a16:creationId xmlns:a16="http://schemas.microsoft.com/office/drawing/2014/main" id="{498437D3-D784-1C4E-897F-1097AA8E6C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03" y="1058739"/>
            <a:ext cx="1471127" cy="1471127"/>
          </a:xfrm>
          <a:prstGeom prst="rect">
            <a:avLst/>
          </a:prstGeom>
        </p:spPr>
      </p:pic>
      <p:sp>
        <p:nvSpPr>
          <p:cNvPr id="4" name="CasellaDiTesto 3">
            <a:extLst>
              <a:ext uri="{FF2B5EF4-FFF2-40B4-BE49-F238E27FC236}">
                <a16:creationId xmlns:a16="http://schemas.microsoft.com/office/drawing/2014/main" id="{50C75EF6-5190-E149-97A1-05B0AB1F4876}"/>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
        <p:nvSpPr>
          <p:cNvPr id="5" name="CasellaDiTesto 4">
            <a:extLst>
              <a:ext uri="{FF2B5EF4-FFF2-40B4-BE49-F238E27FC236}">
                <a16:creationId xmlns:a16="http://schemas.microsoft.com/office/drawing/2014/main" id="{AA51E290-2972-064A-A012-B4992DD3DF16}"/>
              </a:ext>
            </a:extLst>
          </p:cNvPr>
          <p:cNvSpPr txBox="1"/>
          <p:nvPr/>
        </p:nvSpPr>
        <p:spPr>
          <a:xfrm>
            <a:off x="112603" y="3050862"/>
            <a:ext cx="11772782" cy="2554545"/>
          </a:xfrm>
          <a:prstGeom prst="rect">
            <a:avLst/>
          </a:prstGeom>
          <a:ln w="63500"/>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spcAft>
                <a:spcPts val="1200"/>
              </a:spcAft>
            </a:pPr>
            <a:r>
              <a:rPr lang="en-GB" sz="2400" dirty="0">
                <a:latin typeface="Century Gothic"/>
              </a:rPr>
              <a:t>COME LE KD AGISCONO SULLA PERDITA DI PESO?</a:t>
            </a:r>
          </a:p>
          <a:p>
            <a:pPr marL="285750" indent="-285750">
              <a:spcAft>
                <a:spcPts val="1200"/>
              </a:spcAft>
              <a:buFont typeface="Arial"/>
              <a:buChar char="•"/>
            </a:pPr>
            <a:r>
              <a:rPr lang="en-GB" sz="2400" dirty="0" err="1">
                <a:solidFill>
                  <a:schemeClr val="tx1"/>
                </a:solidFill>
                <a:latin typeface="Century Gothic"/>
              </a:rPr>
              <a:t>Riducono</a:t>
            </a:r>
            <a:r>
              <a:rPr lang="en-GB" sz="2400" dirty="0">
                <a:solidFill>
                  <a:schemeClr val="tx1"/>
                </a:solidFill>
                <a:latin typeface="Century Gothic"/>
              </a:rPr>
              <a:t> </a:t>
            </a:r>
            <a:r>
              <a:rPr lang="en-GB" sz="2400" dirty="0" err="1">
                <a:solidFill>
                  <a:schemeClr val="tx1"/>
                </a:solidFill>
                <a:latin typeface="Century Gothic"/>
              </a:rPr>
              <a:t>l’appetito</a:t>
            </a:r>
            <a:r>
              <a:rPr lang="en-GB" sz="2400" dirty="0">
                <a:solidFill>
                  <a:schemeClr val="tx1"/>
                </a:solidFill>
                <a:latin typeface="Century Gothic"/>
              </a:rPr>
              <a:t>: azione </a:t>
            </a:r>
            <a:r>
              <a:rPr lang="en-GB" sz="2400" dirty="0" err="1">
                <a:solidFill>
                  <a:schemeClr val="tx1"/>
                </a:solidFill>
                <a:latin typeface="Century Gothic"/>
              </a:rPr>
              <a:t>saziante</a:t>
            </a:r>
            <a:r>
              <a:rPr lang="en-GB" sz="2400" dirty="0">
                <a:solidFill>
                  <a:schemeClr val="tx1"/>
                </a:solidFill>
                <a:latin typeface="Century Gothic"/>
              </a:rPr>
              <a:t> </a:t>
            </a:r>
            <a:r>
              <a:rPr lang="en-GB" sz="2400" dirty="0" err="1">
                <a:solidFill>
                  <a:schemeClr val="tx1"/>
                </a:solidFill>
                <a:latin typeface="Century Gothic"/>
              </a:rPr>
              <a:t>proteine</a:t>
            </a:r>
            <a:r>
              <a:rPr lang="en-GB" sz="2400" dirty="0">
                <a:solidFill>
                  <a:schemeClr val="tx1"/>
                </a:solidFill>
                <a:latin typeface="Century Gothic"/>
              </a:rPr>
              <a:t>, </a:t>
            </a:r>
            <a:r>
              <a:rPr lang="en-GB" sz="2400" dirty="0" err="1">
                <a:solidFill>
                  <a:schemeClr val="tx1"/>
                </a:solidFill>
                <a:latin typeface="Century Gothic"/>
              </a:rPr>
              <a:t>grelina</a:t>
            </a:r>
            <a:r>
              <a:rPr lang="en-GB" sz="2400" dirty="0">
                <a:solidFill>
                  <a:schemeClr val="tx1"/>
                </a:solidFill>
                <a:latin typeface="Century Gothic"/>
              </a:rPr>
              <a:t>, </a:t>
            </a:r>
            <a:r>
              <a:rPr lang="en-GB" sz="2400" dirty="0" err="1">
                <a:solidFill>
                  <a:schemeClr val="tx1"/>
                </a:solidFill>
                <a:latin typeface="Century Gothic"/>
              </a:rPr>
              <a:t>effetto</a:t>
            </a:r>
            <a:r>
              <a:rPr lang="en-GB" sz="2400" dirty="0">
                <a:solidFill>
                  <a:schemeClr val="tx1"/>
                </a:solidFill>
                <a:latin typeface="Century Gothic"/>
              </a:rPr>
              <a:t> </a:t>
            </a:r>
            <a:r>
              <a:rPr lang="en-GB" sz="2400" dirty="0" err="1">
                <a:solidFill>
                  <a:schemeClr val="tx1"/>
                </a:solidFill>
                <a:latin typeface="Century Gothic"/>
              </a:rPr>
              <a:t>dei</a:t>
            </a:r>
            <a:r>
              <a:rPr lang="en-GB" sz="2400" dirty="0">
                <a:solidFill>
                  <a:schemeClr val="tx1"/>
                </a:solidFill>
                <a:latin typeface="Century Gothic"/>
              </a:rPr>
              <a:t> KBs</a:t>
            </a:r>
            <a:endParaRPr lang="en-GB" sz="2400" b="1" dirty="0">
              <a:solidFill>
                <a:schemeClr val="accent6">
                  <a:lumMod val="75000"/>
                </a:schemeClr>
              </a:solidFill>
              <a:latin typeface="Century Gothic"/>
            </a:endParaRPr>
          </a:p>
          <a:p>
            <a:pPr marL="285750" indent="-285750">
              <a:spcAft>
                <a:spcPts val="1200"/>
              </a:spcAft>
              <a:buFont typeface="Arial"/>
              <a:buChar char="•"/>
            </a:pPr>
            <a:r>
              <a:rPr lang="en-GB" sz="2400" dirty="0" err="1">
                <a:solidFill>
                  <a:schemeClr val="tx1"/>
                </a:solidFill>
                <a:latin typeface="Century Gothic" panose="020B0502020202020204" pitchFamily="34" charset="0"/>
              </a:rPr>
              <a:t>Aumentano</a:t>
            </a:r>
            <a:r>
              <a:rPr lang="en-GB" sz="2400" dirty="0">
                <a:solidFill>
                  <a:schemeClr val="tx1"/>
                </a:solidFill>
                <a:latin typeface="Century Gothic" panose="020B0502020202020204" pitchFamily="34" charset="0"/>
              </a:rPr>
              <a:t> ox </a:t>
            </a:r>
            <a:r>
              <a:rPr lang="en-GB" sz="2400" dirty="0" err="1">
                <a:solidFill>
                  <a:schemeClr val="tx1"/>
                </a:solidFill>
                <a:latin typeface="Century Gothic" panose="020B0502020202020204" pitchFamily="34" charset="0"/>
              </a:rPr>
              <a:t>grassi</a:t>
            </a:r>
            <a:r>
              <a:rPr lang="en-GB" sz="2400" dirty="0">
                <a:solidFill>
                  <a:schemeClr val="tx1"/>
                </a:solidFill>
                <a:latin typeface="Century Gothic" panose="020B0502020202020204" pitchFamily="34" charset="0"/>
              </a:rPr>
              <a:t> e </a:t>
            </a:r>
            <a:r>
              <a:rPr lang="en-GB" sz="2400" dirty="0" err="1">
                <a:solidFill>
                  <a:schemeClr val="tx1"/>
                </a:solidFill>
                <a:latin typeface="Century Gothic" panose="020B0502020202020204" pitchFamily="34" charset="0"/>
              </a:rPr>
              <a:t>riducono</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lipogenesi</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indicato</a:t>
            </a:r>
            <a:r>
              <a:rPr lang="en-GB" sz="2400" dirty="0">
                <a:solidFill>
                  <a:schemeClr val="tx1"/>
                </a:solidFill>
                <a:latin typeface="Century Gothic" panose="020B0502020202020204" pitchFamily="34" charset="0"/>
              </a:rPr>
              <a:t> da </a:t>
            </a:r>
            <a:r>
              <a:rPr lang="en-GB" sz="2400" dirty="0" err="1">
                <a:solidFill>
                  <a:schemeClr val="tx1"/>
                </a:solidFill>
                <a:latin typeface="Century Gothic" panose="020B0502020202020204" pitchFamily="34" charset="0"/>
              </a:rPr>
              <a:t>riduzione</a:t>
            </a:r>
            <a:r>
              <a:rPr lang="en-GB" sz="2400" dirty="0">
                <a:solidFill>
                  <a:schemeClr val="tx1"/>
                </a:solidFill>
                <a:latin typeface="Century Gothic" panose="020B0502020202020204" pitchFamily="34" charset="0"/>
              </a:rPr>
              <a:t> RER)</a:t>
            </a:r>
            <a:endParaRPr lang="en-GB" sz="2400" b="1" dirty="0">
              <a:solidFill>
                <a:schemeClr val="tx1"/>
              </a:solidFill>
              <a:latin typeface="Century Gothic" panose="020B0502020202020204" pitchFamily="34" charset="0"/>
            </a:endParaRPr>
          </a:p>
          <a:p>
            <a:pPr marL="285750" indent="-285750">
              <a:spcAft>
                <a:spcPts val="1200"/>
              </a:spcAft>
              <a:buFont typeface="Arial"/>
              <a:buChar char="•"/>
            </a:pPr>
            <a:r>
              <a:rPr lang="it-IT" sz="2400" dirty="0">
                <a:solidFill>
                  <a:schemeClr val="tx1"/>
                </a:solidFill>
                <a:latin typeface="Century Gothic" panose="020B0502020202020204" pitchFamily="34" charset="0"/>
              </a:rPr>
              <a:t>Aumento REE: Effetto termico delle proteine, spesa per la </a:t>
            </a:r>
            <a:r>
              <a:rPr lang="it-IT" sz="2400" dirty="0" err="1">
                <a:solidFill>
                  <a:schemeClr val="tx1"/>
                </a:solidFill>
                <a:latin typeface="Century Gothic" panose="020B0502020202020204" pitchFamily="34" charset="0"/>
              </a:rPr>
              <a:t>neoglucogenesi</a:t>
            </a:r>
            <a:endParaRPr lang="en-GB" sz="2400" b="1" dirty="0">
              <a:solidFill>
                <a:srgbClr val="FF0000"/>
              </a:solidFill>
              <a:latin typeface="Century Gothic" panose="020B0502020202020204" pitchFamily="34" charset="0"/>
            </a:endParaRPr>
          </a:p>
          <a:p>
            <a:pPr marL="285750" indent="-285750">
              <a:spcAft>
                <a:spcPts val="1200"/>
              </a:spcAft>
              <a:buFont typeface="Arial"/>
              <a:buChar char="•"/>
            </a:pPr>
            <a:endParaRPr lang="it-IT" sz="2400" dirty="0">
              <a:latin typeface="Century Gothic"/>
            </a:endParaRPr>
          </a:p>
        </p:txBody>
      </p:sp>
    </p:spTree>
    <p:extLst>
      <p:ext uri="{BB962C8B-B14F-4D97-AF65-F5344CB8AC3E}">
        <p14:creationId xmlns:p14="http://schemas.microsoft.com/office/powerpoint/2010/main" val="3933702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C568553F-402A-BD41-8CA3-90E4B3B5DBBA}"/>
              </a:ext>
            </a:extLst>
          </p:cNvPr>
          <p:cNvSpPr txBox="1"/>
          <p:nvPr/>
        </p:nvSpPr>
        <p:spPr>
          <a:xfrm>
            <a:off x="3728211" y="6519446"/>
            <a:ext cx="4735447" cy="3385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1600" dirty="0">
                <a:latin typeface="Century Gothic" panose="020B0502020202020204" pitchFamily="34" charset="0"/>
              </a:rPr>
              <a:t>Gibson et al. </a:t>
            </a:r>
            <a:r>
              <a:rPr lang="it-IT" sz="1600" dirty="0" err="1">
                <a:latin typeface="Century Gothic" panose="020B0502020202020204" pitchFamily="34" charset="0"/>
              </a:rPr>
              <a:t>Obes</a:t>
            </a:r>
            <a:r>
              <a:rPr lang="it-IT" sz="1600" dirty="0">
                <a:latin typeface="Century Gothic" panose="020B0502020202020204" pitchFamily="34" charset="0"/>
              </a:rPr>
              <a:t>. Rev. 16, 64–76, 2015</a:t>
            </a:r>
          </a:p>
        </p:txBody>
      </p:sp>
      <p:pic>
        <p:nvPicPr>
          <p:cNvPr id="6" name="Immagine 5">
            <a:extLst>
              <a:ext uri="{FF2B5EF4-FFF2-40B4-BE49-F238E27FC236}">
                <a16:creationId xmlns:a16="http://schemas.microsoft.com/office/drawing/2014/main" id="{46887B0A-BCB8-8343-9E80-86710B471CA9}"/>
              </a:ext>
            </a:extLst>
          </p:cNvPr>
          <p:cNvPicPr>
            <a:picLocks noChangeAspect="1"/>
          </p:cNvPicPr>
          <p:nvPr/>
        </p:nvPicPr>
        <p:blipFill>
          <a:blip r:embed="rId2"/>
          <a:stretch>
            <a:fillRect/>
          </a:stretch>
        </p:blipFill>
        <p:spPr>
          <a:xfrm>
            <a:off x="2201692" y="1412014"/>
            <a:ext cx="7266360" cy="4585973"/>
          </a:xfrm>
          <a:prstGeom prst="rect">
            <a:avLst/>
          </a:prstGeom>
        </p:spPr>
      </p:pic>
      <p:sp>
        <p:nvSpPr>
          <p:cNvPr id="8" name="CasellaDiTesto 7">
            <a:extLst>
              <a:ext uri="{FF2B5EF4-FFF2-40B4-BE49-F238E27FC236}">
                <a16:creationId xmlns:a16="http://schemas.microsoft.com/office/drawing/2014/main" id="{AF02556D-1062-3340-B930-65C20E93DFBF}"/>
              </a:ext>
            </a:extLst>
          </p:cNvPr>
          <p:cNvSpPr txBox="1"/>
          <p:nvPr/>
        </p:nvSpPr>
        <p:spPr>
          <a:xfrm>
            <a:off x="5146635" y="5986744"/>
            <a:ext cx="949299" cy="369332"/>
          </a:xfrm>
          <a:prstGeom prst="rect">
            <a:avLst/>
          </a:prstGeom>
          <a:noFill/>
        </p:spPr>
        <p:txBody>
          <a:bodyPr wrap="none" rtlCol="0">
            <a:spAutoFit/>
          </a:bodyPr>
          <a:lstStyle/>
          <a:p>
            <a:r>
              <a:rPr lang="it-IT" dirty="0">
                <a:latin typeface="Century Gothic" panose="020B0502020202020204" pitchFamily="34" charset="0"/>
              </a:rPr>
              <a:t>VLCKD</a:t>
            </a:r>
          </a:p>
        </p:txBody>
      </p:sp>
      <p:pic>
        <p:nvPicPr>
          <p:cNvPr id="7" name="Elemento grafico 6" descr="Perdita di peso con riempimento a tinta unita">
            <a:extLst>
              <a:ext uri="{FF2B5EF4-FFF2-40B4-BE49-F238E27FC236}">
                <a16:creationId xmlns:a16="http://schemas.microsoft.com/office/drawing/2014/main" id="{1E016DAF-96DA-1948-BAA5-2BFF6B3736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03" y="1058739"/>
            <a:ext cx="1471127" cy="1471127"/>
          </a:xfrm>
          <a:prstGeom prst="rect">
            <a:avLst/>
          </a:prstGeom>
        </p:spPr>
      </p:pic>
      <p:sp>
        <p:nvSpPr>
          <p:cNvPr id="9" name="CasellaDiTesto 8">
            <a:extLst>
              <a:ext uri="{FF2B5EF4-FFF2-40B4-BE49-F238E27FC236}">
                <a16:creationId xmlns:a16="http://schemas.microsoft.com/office/drawing/2014/main" id="{1DBA174A-FC8B-014A-B5C2-B1785FBC8BFA}"/>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37490939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o 8">
            <a:extLst>
              <a:ext uri="{FF2B5EF4-FFF2-40B4-BE49-F238E27FC236}">
                <a16:creationId xmlns:a16="http://schemas.microsoft.com/office/drawing/2014/main" id="{89C46662-35E0-DD4F-B8EA-3750622AE1CB}"/>
              </a:ext>
            </a:extLst>
          </p:cNvPr>
          <p:cNvGrpSpPr/>
          <p:nvPr/>
        </p:nvGrpSpPr>
        <p:grpSpPr>
          <a:xfrm>
            <a:off x="6258933" y="1058739"/>
            <a:ext cx="4886325" cy="1653229"/>
            <a:chOff x="4229100" y="815372"/>
            <a:chExt cx="4886325" cy="1653229"/>
          </a:xfrm>
        </p:grpSpPr>
        <p:pic>
          <p:nvPicPr>
            <p:cNvPr id="7" name="Immagine 6">
              <a:extLst>
                <a:ext uri="{FF2B5EF4-FFF2-40B4-BE49-F238E27FC236}">
                  <a16:creationId xmlns:a16="http://schemas.microsoft.com/office/drawing/2014/main" id="{17BFF489-C893-AC4F-8C0A-D30E1A00AA53}"/>
                </a:ext>
              </a:extLst>
            </p:cNvPr>
            <p:cNvPicPr>
              <a:picLocks noChangeAspect="1"/>
            </p:cNvPicPr>
            <p:nvPr/>
          </p:nvPicPr>
          <p:blipFill rotWithShape="1">
            <a:blip r:embed="rId2"/>
            <a:srcRect r="38670"/>
            <a:stretch/>
          </p:blipFill>
          <p:spPr>
            <a:xfrm>
              <a:off x="4371975" y="868401"/>
              <a:ext cx="4743450" cy="1600200"/>
            </a:xfrm>
            <a:prstGeom prst="rect">
              <a:avLst/>
            </a:prstGeom>
          </p:spPr>
        </p:pic>
        <p:sp>
          <p:nvSpPr>
            <p:cNvPr id="8" name="Rettangolo 7">
              <a:extLst>
                <a:ext uri="{FF2B5EF4-FFF2-40B4-BE49-F238E27FC236}">
                  <a16:creationId xmlns:a16="http://schemas.microsoft.com/office/drawing/2014/main" id="{2FF5CC78-A531-2D43-9729-892C62006947}"/>
                </a:ext>
              </a:extLst>
            </p:cNvPr>
            <p:cNvSpPr/>
            <p:nvPr/>
          </p:nvSpPr>
          <p:spPr>
            <a:xfrm>
              <a:off x="4229100" y="815372"/>
              <a:ext cx="4743450" cy="86102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Century Gothic" panose="020B0502020202020204" pitchFamily="34" charset="0"/>
              </a:endParaRPr>
            </a:p>
          </p:txBody>
        </p:sp>
      </p:grpSp>
      <p:pic>
        <p:nvPicPr>
          <p:cNvPr id="4" name="Immagine 3">
            <a:extLst>
              <a:ext uri="{FF2B5EF4-FFF2-40B4-BE49-F238E27FC236}">
                <a16:creationId xmlns:a16="http://schemas.microsoft.com/office/drawing/2014/main" id="{31EE1C4A-1830-B444-BD52-C2F58944CCDD}"/>
              </a:ext>
            </a:extLst>
          </p:cNvPr>
          <p:cNvPicPr>
            <a:picLocks noChangeAspect="1"/>
          </p:cNvPicPr>
          <p:nvPr/>
        </p:nvPicPr>
        <p:blipFill>
          <a:blip r:embed="rId3"/>
          <a:stretch>
            <a:fillRect/>
          </a:stretch>
        </p:blipFill>
        <p:spPr>
          <a:xfrm>
            <a:off x="2056611" y="966394"/>
            <a:ext cx="3693908" cy="4925212"/>
          </a:xfrm>
          <a:prstGeom prst="rect">
            <a:avLst/>
          </a:prstGeom>
        </p:spPr>
      </p:pic>
      <p:sp>
        <p:nvSpPr>
          <p:cNvPr id="5" name="CasellaDiTesto 4">
            <a:extLst>
              <a:ext uri="{FF2B5EF4-FFF2-40B4-BE49-F238E27FC236}">
                <a16:creationId xmlns:a16="http://schemas.microsoft.com/office/drawing/2014/main" id="{3224BC20-0146-2D4F-9252-1E249781B2FB}"/>
              </a:ext>
            </a:extLst>
          </p:cNvPr>
          <p:cNvSpPr txBox="1"/>
          <p:nvPr/>
        </p:nvSpPr>
        <p:spPr>
          <a:xfrm>
            <a:off x="1299999" y="6536884"/>
            <a:ext cx="7039841" cy="307777"/>
          </a:xfrm>
          <a:prstGeom prst="rect">
            <a:avLst/>
          </a:prstGeom>
          <a:noFill/>
        </p:spPr>
        <p:txBody>
          <a:bodyPr wrap="square" rtlCol="0">
            <a:spAutoFit/>
          </a:bodyPr>
          <a:lstStyle/>
          <a:p>
            <a:r>
              <a:rPr lang="it-IT" sz="1400" dirty="0">
                <a:latin typeface="Century Gothic" panose="020B0502020202020204" pitchFamily="34" charset="0"/>
              </a:rPr>
              <a:t>Paoli A. </a:t>
            </a:r>
            <a:r>
              <a:rPr lang="it-IT" sz="1400" dirty="0" err="1">
                <a:latin typeface="Century Gothic" panose="020B0502020202020204" pitchFamily="34" charset="0"/>
              </a:rPr>
              <a:t>Obesity</a:t>
            </a:r>
            <a:r>
              <a:rPr lang="it-IT" sz="1400" dirty="0">
                <a:latin typeface="Century Gothic" panose="020B0502020202020204" pitchFamily="34" charset="0"/>
              </a:rPr>
              <a:t> (Silver Spring). 2018  Feb;26(2):252-253</a:t>
            </a:r>
          </a:p>
        </p:txBody>
      </p:sp>
      <p:pic>
        <p:nvPicPr>
          <p:cNvPr id="6" name="Immagine 5">
            <a:extLst>
              <a:ext uri="{FF2B5EF4-FFF2-40B4-BE49-F238E27FC236}">
                <a16:creationId xmlns:a16="http://schemas.microsoft.com/office/drawing/2014/main" id="{C541D862-9D7F-6F4A-B7D3-10468708B85E}"/>
              </a:ext>
            </a:extLst>
          </p:cNvPr>
          <p:cNvPicPr>
            <a:picLocks noChangeAspect="1"/>
          </p:cNvPicPr>
          <p:nvPr/>
        </p:nvPicPr>
        <p:blipFill>
          <a:blip r:embed="rId4"/>
          <a:stretch>
            <a:fillRect/>
          </a:stretch>
        </p:blipFill>
        <p:spPr>
          <a:xfrm>
            <a:off x="7702585" y="3087974"/>
            <a:ext cx="2315733" cy="3173848"/>
          </a:xfrm>
          <a:prstGeom prst="rect">
            <a:avLst/>
          </a:prstGeom>
        </p:spPr>
      </p:pic>
      <p:pic>
        <p:nvPicPr>
          <p:cNvPr id="13" name="Immagine 12">
            <a:extLst>
              <a:ext uri="{FF2B5EF4-FFF2-40B4-BE49-F238E27FC236}">
                <a16:creationId xmlns:a16="http://schemas.microsoft.com/office/drawing/2014/main" id="{85C31369-2CCD-5446-A847-F5B2494A6B61}"/>
              </a:ext>
            </a:extLst>
          </p:cNvPr>
          <p:cNvPicPr>
            <a:picLocks noChangeAspect="1"/>
          </p:cNvPicPr>
          <p:nvPr/>
        </p:nvPicPr>
        <p:blipFill>
          <a:blip r:embed="rId5"/>
          <a:stretch>
            <a:fillRect/>
          </a:stretch>
        </p:blipFill>
        <p:spPr>
          <a:xfrm>
            <a:off x="10116260" y="1252807"/>
            <a:ext cx="1536700" cy="1028700"/>
          </a:xfrm>
          <a:prstGeom prst="rect">
            <a:avLst/>
          </a:prstGeom>
        </p:spPr>
      </p:pic>
      <p:pic>
        <p:nvPicPr>
          <p:cNvPr id="11" name="Elemento grafico 10" descr="Perdita di peso con riempimento a tinta unita">
            <a:extLst>
              <a:ext uri="{FF2B5EF4-FFF2-40B4-BE49-F238E27FC236}">
                <a16:creationId xmlns:a16="http://schemas.microsoft.com/office/drawing/2014/main" id="{514EFBDD-2C74-7740-BAC1-1658264895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603" y="1058739"/>
            <a:ext cx="1471127" cy="1471127"/>
          </a:xfrm>
          <a:prstGeom prst="rect">
            <a:avLst/>
          </a:prstGeom>
        </p:spPr>
      </p:pic>
      <p:sp>
        <p:nvSpPr>
          <p:cNvPr id="12" name="CasellaDiTesto 11">
            <a:extLst>
              <a:ext uri="{FF2B5EF4-FFF2-40B4-BE49-F238E27FC236}">
                <a16:creationId xmlns:a16="http://schemas.microsoft.com/office/drawing/2014/main" id="{4CE9A198-C8DF-4846-A077-8EA8F09A5615}"/>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393237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CAAF9DB-96EF-AB4A-AEE9-ACB5192743D2}"/>
              </a:ext>
            </a:extLst>
          </p:cNvPr>
          <p:cNvPicPr>
            <a:picLocks noChangeAspect="1"/>
          </p:cNvPicPr>
          <p:nvPr/>
        </p:nvPicPr>
        <p:blipFill>
          <a:blip r:embed="rId2"/>
          <a:stretch>
            <a:fillRect/>
          </a:stretch>
        </p:blipFill>
        <p:spPr>
          <a:xfrm>
            <a:off x="6639589" y="964945"/>
            <a:ext cx="4326403" cy="1212938"/>
          </a:xfrm>
          <a:prstGeom prst="rect">
            <a:avLst/>
          </a:prstGeom>
        </p:spPr>
      </p:pic>
      <p:sp>
        <p:nvSpPr>
          <p:cNvPr id="7" name="CasellaDiTesto 6">
            <a:extLst>
              <a:ext uri="{FF2B5EF4-FFF2-40B4-BE49-F238E27FC236}">
                <a16:creationId xmlns:a16="http://schemas.microsoft.com/office/drawing/2014/main" id="{D5967321-2CEC-B240-8B32-064BB4C28502}"/>
              </a:ext>
            </a:extLst>
          </p:cNvPr>
          <p:cNvSpPr txBox="1"/>
          <p:nvPr/>
        </p:nvSpPr>
        <p:spPr>
          <a:xfrm>
            <a:off x="3295651" y="6534834"/>
            <a:ext cx="5780381" cy="307777"/>
          </a:xfrm>
          <a:prstGeom prst="rect">
            <a:avLst/>
          </a:prstGeom>
          <a:noFill/>
        </p:spPr>
        <p:txBody>
          <a:bodyPr wrap="square" rtlCol="0">
            <a:spAutoFit/>
          </a:bodyPr>
          <a:lstStyle/>
          <a:p>
            <a:r>
              <a:rPr lang="it-IT" sz="1400" dirty="0">
                <a:latin typeface="Century Gothic" panose="020B0502020202020204" pitchFamily="34" charset="0"/>
              </a:rPr>
              <a:t>Lodi et al. </a:t>
            </a:r>
            <a:r>
              <a:rPr lang="it-IT" sz="1400" dirty="0" err="1">
                <a:latin typeface="Century Gothic" panose="020B0502020202020204" pitchFamily="34" charset="0"/>
              </a:rPr>
              <a:t>Obesity</a:t>
            </a:r>
            <a:r>
              <a:rPr lang="it-IT" sz="1400" dirty="0">
                <a:latin typeface="Century Gothic" panose="020B0502020202020204" pitchFamily="34" charset="0"/>
              </a:rPr>
              <a:t> (Silver Spring). 2020 Oct;28(10):1868-1877</a:t>
            </a:r>
            <a:endParaRPr lang="en-US" sz="1400" dirty="0">
              <a:latin typeface="Century Gothic" panose="020B0502020202020204" pitchFamily="34" charset="0"/>
            </a:endParaRPr>
          </a:p>
        </p:txBody>
      </p:sp>
      <p:pic>
        <p:nvPicPr>
          <p:cNvPr id="8" name="Immagine 7">
            <a:extLst>
              <a:ext uri="{FF2B5EF4-FFF2-40B4-BE49-F238E27FC236}">
                <a16:creationId xmlns:a16="http://schemas.microsoft.com/office/drawing/2014/main" id="{BA0F46A8-7524-294C-B87B-86217C519443}"/>
              </a:ext>
            </a:extLst>
          </p:cNvPr>
          <p:cNvPicPr>
            <a:picLocks noChangeAspect="1"/>
          </p:cNvPicPr>
          <p:nvPr/>
        </p:nvPicPr>
        <p:blipFill>
          <a:blip r:embed="rId3"/>
          <a:stretch>
            <a:fillRect/>
          </a:stretch>
        </p:blipFill>
        <p:spPr>
          <a:xfrm>
            <a:off x="176566" y="1661661"/>
            <a:ext cx="6238171" cy="4408933"/>
          </a:xfrm>
          <a:prstGeom prst="rect">
            <a:avLst/>
          </a:prstGeom>
        </p:spPr>
      </p:pic>
      <p:pic>
        <p:nvPicPr>
          <p:cNvPr id="9" name="Immagine 8">
            <a:extLst>
              <a:ext uri="{FF2B5EF4-FFF2-40B4-BE49-F238E27FC236}">
                <a16:creationId xmlns:a16="http://schemas.microsoft.com/office/drawing/2014/main" id="{B0EB0B5F-E0F6-2249-BE65-8C5F18DF82E7}"/>
              </a:ext>
            </a:extLst>
          </p:cNvPr>
          <p:cNvPicPr>
            <a:picLocks noChangeAspect="1"/>
          </p:cNvPicPr>
          <p:nvPr/>
        </p:nvPicPr>
        <p:blipFill>
          <a:blip r:embed="rId4"/>
          <a:stretch>
            <a:fillRect/>
          </a:stretch>
        </p:blipFill>
        <p:spPr>
          <a:xfrm>
            <a:off x="6235053" y="2137205"/>
            <a:ext cx="5780381" cy="4157049"/>
          </a:xfrm>
          <a:prstGeom prst="rect">
            <a:avLst/>
          </a:prstGeom>
        </p:spPr>
      </p:pic>
      <p:pic>
        <p:nvPicPr>
          <p:cNvPr id="10" name="Elemento grafico 9" descr="Perdita di peso con riempimento a tinta unita">
            <a:extLst>
              <a:ext uri="{FF2B5EF4-FFF2-40B4-BE49-F238E27FC236}">
                <a16:creationId xmlns:a16="http://schemas.microsoft.com/office/drawing/2014/main" id="{A08D752C-0B4F-2846-91C9-C1A43E311F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565" y="1005624"/>
            <a:ext cx="1131581" cy="1131581"/>
          </a:xfrm>
          <a:prstGeom prst="rect">
            <a:avLst/>
          </a:prstGeom>
        </p:spPr>
      </p:pic>
      <p:sp>
        <p:nvSpPr>
          <p:cNvPr id="11" name="CasellaDiTesto 10">
            <a:extLst>
              <a:ext uri="{FF2B5EF4-FFF2-40B4-BE49-F238E27FC236}">
                <a16:creationId xmlns:a16="http://schemas.microsoft.com/office/drawing/2014/main" id="{F217746B-746C-6C4B-B7BD-EFFE963DE5EF}"/>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2605858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E6BD4364-142F-ED42-A967-C5923D98D96B}"/>
              </a:ext>
            </a:extLst>
          </p:cNvPr>
          <p:cNvSpPr txBox="1"/>
          <p:nvPr/>
        </p:nvSpPr>
        <p:spPr>
          <a:xfrm>
            <a:off x="3240884" y="6519446"/>
            <a:ext cx="5957216" cy="307777"/>
          </a:xfrm>
          <a:prstGeom prst="rect">
            <a:avLst/>
          </a:prstGeom>
          <a:noFill/>
        </p:spPr>
        <p:txBody>
          <a:bodyPr wrap="square" rtlCol="0">
            <a:spAutoFit/>
          </a:bodyPr>
          <a:lstStyle/>
          <a:p>
            <a:r>
              <a:rPr lang="it-IT" sz="1400" dirty="0" err="1">
                <a:latin typeface="Century Gothic" panose="020B0502020202020204" pitchFamily="34" charset="0"/>
              </a:rPr>
              <a:t>Sumithran</a:t>
            </a:r>
            <a:r>
              <a:rPr lang="it-IT" sz="1400" dirty="0">
                <a:latin typeface="Century Gothic" panose="020B0502020202020204" pitchFamily="34" charset="0"/>
              </a:rPr>
              <a:t> et al. </a:t>
            </a:r>
            <a:r>
              <a:rPr lang="it-IT" sz="1400" dirty="0" err="1">
                <a:latin typeface="Century Gothic" panose="020B0502020202020204" pitchFamily="34" charset="0"/>
              </a:rPr>
              <a:t>Eur</a:t>
            </a:r>
            <a:r>
              <a:rPr lang="it-IT" sz="1400" dirty="0">
                <a:latin typeface="Century Gothic" panose="020B0502020202020204" pitchFamily="34" charset="0"/>
              </a:rPr>
              <a:t> </a:t>
            </a:r>
            <a:r>
              <a:rPr lang="it-IT" sz="1400" dirty="0" err="1">
                <a:latin typeface="Century Gothic" panose="020B0502020202020204" pitchFamily="34" charset="0"/>
              </a:rPr>
              <a:t>J</a:t>
            </a:r>
            <a:r>
              <a:rPr lang="it-IT" sz="1400" dirty="0">
                <a:latin typeface="Century Gothic" panose="020B0502020202020204" pitchFamily="34" charset="0"/>
              </a:rPr>
              <a:t> </a:t>
            </a:r>
            <a:r>
              <a:rPr lang="it-IT" sz="1400" dirty="0" err="1">
                <a:latin typeface="Century Gothic" panose="020B0502020202020204" pitchFamily="34" charset="0"/>
              </a:rPr>
              <a:t>Clin</a:t>
            </a:r>
            <a:r>
              <a:rPr lang="it-IT" sz="1400" dirty="0">
                <a:latin typeface="Century Gothic" panose="020B0502020202020204" pitchFamily="34" charset="0"/>
              </a:rPr>
              <a:t> </a:t>
            </a:r>
            <a:r>
              <a:rPr lang="it-IT" sz="1400" dirty="0" err="1">
                <a:latin typeface="Century Gothic" panose="020B0502020202020204" pitchFamily="34" charset="0"/>
              </a:rPr>
              <a:t>Nutr</a:t>
            </a:r>
            <a:r>
              <a:rPr lang="it-IT" sz="1400" dirty="0">
                <a:latin typeface="Century Gothic" panose="020B0502020202020204" pitchFamily="34" charset="0"/>
              </a:rPr>
              <a:t>. 2013 Jul;67(7):759-64.</a:t>
            </a:r>
          </a:p>
        </p:txBody>
      </p:sp>
      <p:pic>
        <p:nvPicPr>
          <p:cNvPr id="4" name="Immagine 3">
            <a:extLst>
              <a:ext uri="{FF2B5EF4-FFF2-40B4-BE49-F238E27FC236}">
                <a16:creationId xmlns:a16="http://schemas.microsoft.com/office/drawing/2014/main" id="{78F33D9C-D82F-A94E-A420-7E80CA1F8313}"/>
              </a:ext>
            </a:extLst>
          </p:cNvPr>
          <p:cNvPicPr>
            <a:picLocks noChangeAspect="1"/>
          </p:cNvPicPr>
          <p:nvPr/>
        </p:nvPicPr>
        <p:blipFill>
          <a:blip r:embed="rId2"/>
          <a:stretch>
            <a:fillRect/>
          </a:stretch>
        </p:blipFill>
        <p:spPr>
          <a:xfrm>
            <a:off x="2303697" y="1379095"/>
            <a:ext cx="8556352" cy="4895881"/>
          </a:xfrm>
          <a:prstGeom prst="rect">
            <a:avLst/>
          </a:prstGeom>
        </p:spPr>
      </p:pic>
      <p:pic>
        <p:nvPicPr>
          <p:cNvPr id="9" name="Elemento grafico 8" descr="Perdita di peso con riempimento a tinta unita">
            <a:extLst>
              <a:ext uri="{FF2B5EF4-FFF2-40B4-BE49-F238E27FC236}">
                <a16:creationId xmlns:a16="http://schemas.microsoft.com/office/drawing/2014/main" id="{4388D69E-93E2-234C-835B-0009447EA4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03" y="1058739"/>
            <a:ext cx="1471127" cy="1471127"/>
          </a:xfrm>
          <a:prstGeom prst="rect">
            <a:avLst/>
          </a:prstGeom>
        </p:spPr>
      </p:pic>
      <p:sp>
        <p:nvSpPr>
          <p:cNvPr id="10" name="CasellaDiTesto 9">
            <a:extLst>
              <a:ext uri="{FF2B5EF4-FFF2-40B4-BE49-F238E27FC236}">
                <a16:creationId xmlns:a16="http://schemas.microsoft.com/office/drawing/2014/main" id="{03DDE948-8CCB-4F4C-8748-5D1935FB32B0}"/>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16177630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D1F3E4B-FE0E-FE44-9AFA-B155F5C9BD31}"/>
              </a:ext>
            </a:extLst>
          </p:cNvPr>
          <p:cNvPicPr>
            <a:picLocks noChangeAspect="1"/>
          </p:cNvPicPr>
          <p:nvPr/>
        </p:nvPicPr>
        <p:blipFill>
          <a:blip r:embed="rId2"/>
          <a:stretch>
            <a:fillRect/>
          </a:stretch>
        </p:blipFill>
        <p:spPr>
          <a:xfrm>
            <a:off x="192663" y="2746962"/>
            <a:ext cx="5467599" cy="3487951"/>
          </a:xfrm>
          <a:prstGeom prst="rect">
            <a:avLst/>
          </a:prstGeom>
        </p:spPr>
      </p:pic>
      <p:sp>
        <p:nvSpPr>
          <p:cNvPr id="5" name="CasellaDiTesto 4">
            <a:extLst>
              <a:ext uri="{FF2B5EF4-FFF2-40B4-BE49-F238E27FC236}">
                <a16:creationId xmlns:a16="http://schemas.microsoft.com/office/drawing/2014/main" id="{AC38E3E9-CFEE-E244-BE96-CAF800E79D3B}"/>
              </a:ext>
            </a:extLst>
          </p:cNvPr>
          <p:cNvSpPr txBox="1"/>
          <p:nvPr/>
        </p:nvSpPr>
        <p:spPr>
          <a:xfrm>
            <a:off x="1050253" y="6519446"/>
            <a:ext cx="4540311" cy="307777"/>
          </a:xfrm>
          <a:prstGeom prst="rect">
            <a:avLst/>
          </a:prstGeom>
          <a:noFill/>
        </p:spPr>
        <p:txBody>
          <a:bodyPr wrap="square" rtlCol="0">
            <a:spAutoFit/>
          </a:bodyPr>
          <a:lstStyle/>
          <a:p>
            <a:r>
              <a:rPr lang="it-IT" sz="1400" dirty="0">
                <a:latin typeface="Century Gothic" panose="020B0502020202020204" pitchFamily="34" charset="0"/>
              </a:rPr>
              <a:t>Rubini et al. </a:t>
            </a:r>
            <a:r>
              <a:rPr lang="it-IT" sz="1400" dirty="0" err="1">
                <a:latin typeface="Century Gothic" panose="020B0502020202020204" pitchFamily="34" charset="0"/>
              </a:rPr>
              <a:t>Lung</a:t>
            </a:r>
            <a:r>
              <a:rPr lang="it-IT" sz="1400" dirty="0">
                <a:latin typeface="Century Gothic" panose="020B0502020202020204" pitchFamily="34" charset="0"/>
              </a:rPr>
              <a:t>. 2015 Dec;193(6):939-45</a:t>
            </a:r>
            <a:endParaRPr lang="en-US" sz="1400" dirty="0">
              <a:latin typeface="Century Gothic" panose="020B0502020202020204" pitchFamily="34" charset="0"/>
            </a:endParaRPr>
          </a:p>
        </p:txBody>
      </p:sp>
      <p:sp>
        <p:nvSpPr>
          <p:cNvPr id="6" name="CasellaDiTesto 5">
            <a:extLst>
              <a:ext uri="{FF2B5EF4-FFF2-40B4-BE49-F238E27FC236}">
                <a16:creationId xmlns:a16="http://schemas.microsoft.com/office/drawing/2014/main" id="{1AFCB1AC-0D62-7141-B348-E395E46FCD7C}"/>
              </a:ext>
            </a:extLst>
          </p:cNvPr>
          <p:cNvSpPr txBox="1"/>
          <p:nvPr/>
        </p:nvSpPr>
        <p:spPr>
          <a:xfrm>
            <a:off x="5590564" y="6519446"/>
            <a:ext cx="6413500" cy="338554"/>
          </a:xfrm>
          <a:prstGeom prst="rect">
            <a:avLst/>
          </a:prstGeom>
          <a:noFill/>
        </p:spPr>
        <p:txBody>
          <a:bodyPr wrap="square" rtlCol="0">
            <a:spAutoFit/>
          </a:bodyPr>
          <a:lstStyle/>
          <a:p>
            <a:r>
              <a:rPr lang="it-IT" sz="1600" dirty="0">
                <a:latin typeface="Century Gothic"/>
                <a:cs typeface="Century Gothic"/>
              </a:rPr>
              <a:t>Paoli et al </a:t>
            </a:r>
            <a:r>
              <a:rPr lang="it-IT" sz="1600" i="1" dirty="0">
                <a:latin typeface="Century Gothic"/>
                <a:cs typeface="Century Gothic"/>
              </a:rPr>
              <a:t>BMC </a:t>
            </a:r>
            <a:r>
              <a:rPr lang="it-IT" sz="1600" i="1" dirty="0" err="1">
                <a:latin typeface="Century Gothic"/>
                <a:cs typeface="Century Gothic"/>
              </a:rPr>
              <a:t>Proceedings</a:t>
            </a:r>
            <a:r>
              <a:rPr lang="it-IT" sz="1600" dirty="0">
                <a:latin typeface="Century Gothic"/>
                <a:cs typeface="Century Gothic"/>
              </a:rPr>
              <a:t> 2012, </a:t>
            </a:r>
            <a:r>
              <a:rPr lang="it-IT" sz="1600" b="1" dirty="0">
                <a:latin typeface="Century Gothic"/>
                <a:cs typeface="Century Gothic"/>
              </a:rPr>
              <a:t>6</a:t>
            </a:r>
            <a:r>
              <a:rPr lang="it-IT" sz="1600" dirty="0">
                <a:latin typeface="Century Gothic"/>
                <a:cs typeface="Century Gothic"/>
              </a:rPr>
              <a:t>(</a:t>
            </a:r>
            <a:r>
              <a:rPr lang="it-IT" sz="1600" dirty="0" err="1">
                <a:latin typeface="Century Gothic"/>
                <a:cs typeface="Century Gothic"/>
              </a:rPr>
              <a:t>Suppl</a:t>
            </a:r>
            <a:r>
              <a:rPr lang="it-IT" sz="1600" dirty="0">
                <a:latin typeface="Century Gothic"/>
                <a:cs typeface="Century Gothic"/>
              </a:rPr>
              <a:t> 3):P37 </a:t>
            </a:r>
          </a:p>
        </p:txBody>
      </p:sp>
      <p:pic>
        <p:nvPicPr>
          <p:cNvPr id="7" name="Immagine 6" descr="1 - Layout 1.pdf">
            <a:extLst>
              <a:ext uri="{FF2B5EF4-FFF2-40B4-BE49-F238E27FC236}">
                <a16:creationId xmlns:a16="http://schemas.microsoft.com/office/drawing/2014/main" id="{62D51835-DA01-E340-884D-58A0D3E11E29}"/>
              </a:ext>
            </a:extLst>
          </p:cNvPr>
          <p:cNvPicPr>
            <a:picLocks noChangeAspect="1"/>
          </p:cNvPicPr>
          <p:nvPr/>
        </p:nvPicPr>
        <p:blipFill rotWithShape="1">
          <a:blip r:embed="rId3">
            <a:extLst>
              <a:ext uri="{28A0092B-C50C-407E-A947-70E740481C1C}">
                <a14:useLocalDpi xmlns:a14="http://schemas.microsoft.com/office/drawing/2010/main" val="0"/>
              </a:ext>
            </a:extLst>
          </a:blip>
          <a:srcRect r="50964"/>
          <a:stretch/>
        </p:blipFill>
        <p:spPr>
          <a:xfrm>
            <a:off x="6263564" y="2938072"/>
            <a:ext cx="5662283" cy="3296841"/>
          </a:xfrm>
          <a:prstGeom prst="rect">
            <a:avLst/>
          </a:prstGeom>
        </p:spPr>
      </p:pic>
      <p:sp>
        <p:nvSpPr>
          <p:cNvPr id="8" name="CasellaDiTesto 7">
            <a:extLst>
              <a:ext uri="{FF2B5EF4-FFF2-40B4-BE49-F238E27FC236}">
                <a16:creationId xmlns:a16="http://schemas.microsoft.com/office/drawing/2014/main" id="{298D889D-B5B5-424D-B392-5E86908C2A68}"/>
              </a:ext>
            </a:extLst>
          </p:cNvPr>
          <p:cNvSpPr txBox="1"/>
          <p:nvPr/>
        </p:nvSpPr>
        <p:spPr>
          <a:xfrm>
            <a:off x="3320408" y="1138092"/>
            <a:ext cx="5285707"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2400" dirty="0">
                <a:latin typeface="Century Gothic" panose="020B0502020202020204" pitchFamily="34" charset="0"/>
              </a:rPr>
              <a:t>RER=CO</a:t>
            </a:r>
            <a:r>
              <a:rPr lang="it-IT" sz="2400" baseline="-25000" dirty="0">
                <a:latin typeface="Century Gothic" panose="020B0502020202020204" pitchFamily="34" charset="0"/>
              </a:rPr>
              <a:t>2</a:t>
            </a:r>
            <a:r>
              <a:rPr lang="it-IT" sz="2400" dirty="0">
                <a:latin typeface="Century Gothic" panose="020B0502020202020204" pitchFamily="34" charset="0"/>
              </a:rPr>
              <a:t>/O</a:t>
            </a:r>
            <a:r>
              <a:rPr lang="it-IT" sz="2400" baseline="-25000" dirty="0">
                <a:latin typeface="Century Gothic" panose="020B0502020202020204" pitchFamily="34" charset="0"/>
              </a:rPr>
              <a:t>2</a:t>
            </a:r>
          </a:p>
          <a:p>
            <a:pPr algn="ctr"/>
            <a:r>
              <a:rPr lang="it-IT" sz="2400" dirty="0">
                <a:latin typeface="Century Gothic" panose="020B0502020202020204" pitchFamily="34" charset="0"/>
              </a:rPr>
              <a:t>0,7= ossidazione solo lipidi</a:t>
            </a:r>
          </a:p>
          <a:p>
            <a:pPr algn="ctr"/>
            <a:r>
              <a:rPr lang="it-IT" sz="2400" dirty="0">
                <a:latin typeface="Century Gothic" panose="020B0502020202020204" pitchFamily="34" charset="0"/>
              </a:rPr>
              <a:t>1 = ossidazione solo CHO</a:t>
            </a:r>
          </a:p>
        </p:txBody>
      </p:sp>
      <p:pic>
        <p:nvPicPr>
          <p:cNvPr id="9" name="Elemento grafico 8" descr="Perdita di peso con riempimento a tinta unita">
            <a:extLst>
              <a:ext uri="{FF2B5EF4-FFF2-40B4-BE49-F238E27FC236}">
                <a16:creationId xmlns:a16="http://schemas.microsoft.com/office/drawing/2014/main" id="{C74EE1C7-FAA4-4346-BC8D-01DD4362F8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603" y="1058739"/>
            <a:ext cx="1471127" cy="1471127"/>
          </a:xfrm>
          <a:prstGeom prst="rect">
            <a:avLst/>
          </a:prstGeom>
        </p:spPr>
      </p:pic>
      <p:sp>
        <p:nvSpPr>
          <p:cNvPr id="10" name="CasellaDiTesto 9">
            <a:extLst>
              <a:ext uri="{FF2B5EF4-FFF2-40B4-BE49-F238E27FC236}">
                <a16:creationId xmlns:a16="http://schemas.microsoft.com/office/drawing/2014/main" id="{2718F3C2-67DD-3B4A-BDBD-2148AAD07CB6}"/>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15995104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asellaDiTesto 1"/>
          <p:cNvSpPr txBox="1"/>
          <p:nvPr/>
        </p:nvSpPr>
        <p:spPr>
          <a:xfrm>
            <a:off x="3235152" y="5838478"/>
            <a:ext cx="8809282" cy="338554"/>
          </a:xfrm>
          <a:prstGeom prst="rect">
            <a:avLst/>
          </a:prstGeom>
          <a:noFill/>
        </p:spPr>
        <p:txBody>
          <a:bodyPr wrap="square" rtlCol="0">
            <a:spAutoFit/>
          </a:bodyPr>
          <a:lstStyle/>
          <a:p>
            <a:r>
              <a:rPr lang="en-US" sz="1600" dirty="0">
                <a:latin typeface="Century Gothic" panose="020B0502020202020204" pitchFamily="34" charset="0"/>
              </a:rPr>
              <a:t>Bray et al. JAMA. 2012 January 4; 307(1): 47–55. </a:t>
            </a:r>
          </a:p>
        </p:txBody>
      </p:sp>
      <p:pic>
        <p:nvPicPr>
          <p:cNvPr id="3" name="Immagine 2"/>
          <p:cNvPicPr>
            <a:picLocks noChangeAspect="1"/>
          </p:cNvPicPr>
          <p:nvPr/>
        </p:nvPicPr>
        <p:blipFill>
          <a:blip r:embed="rId2"/>
          <a:stretch>
            <a:fillRect/>
          </a:stretch>
        </p:blipFill>
        <p:spPr>
          <a:xfrm>
            <a:off x="1457308" y="1170133"/>
            <a:ext cx="8448692" cy="4668345"/>
          </a:xfrm>
          <a:prstGeom prst="rect">
            <a:avLst/>
          </a:prstGeom>
        </p:spPr>
      </p:pic>
      <p:sp>
        <p:nvSpPr>
          <p:cNvPr id="6" name="CasellaDiTesto 5">
            <a:extLst>
              <a:ext uri="{FF2B5EF4-FFF2-40B4-BE49-F238E27FC236}">
                <a16:creationId xmlns:a16="http://schemas.microsoft.com/office/drawing/2014/main" id="{02F76646-976F-8D4F-A3F7-A6101338A8BA}"/>
              </a:ext>
            </a:extLst>
          </p:cNvPr>
          <p:cNvSpPr txBox="1"/>
          <p:nvPr/>
        </p:nvSpPr>
        <p:spPr>
          <a:xfrm>
            <a:off x="2462820" y="206331"/>
            <a:ext cx="7266360" cy="523220"/>
          </a:xfrm>
          <a:prstGeom prst="rect">
            <a:avLst/>
          </a:prstGeom>
          <a:solidFill>
            <a:schemeClr val="accent6"/>
          </a:soli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it-IT" sz="2800" dirty="0">
                <a:latin typeface="Century Gothic"/>
                <a:cs typeface="Century Gothic"/>
              </a:rPr>
              <a:t>APPLICAZIONI TERAPEUTICHE DELLA KD</a:t>
            </a:r>
          </a:p>
        </p:txBody>
      </p:sp>
      <p:pic>
        <p:nvPicPr>
          <p:cNvPr id="7" name="Elemento grafico 6" descr="Perdita di peso con riempimento a tinta unita">
            <a:extLst>
              <a:ext uri="{FF2B5EF4-FFF2-40B4-BE49-F238E27FC236}">
                <a16:creationId xmlns:a16="http://schemas.microsoft.com/office/drawing/2014/main" id="{E0C06726-CBA5-BF47-A086-003B3E68A5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721" y="0"/>
            <a:ext cx="1471127" cy="1471127"/>
          </a:xfrm>
          <a:prstGeom prst="rect">
            <a:avLst/>
          </a:prstGeom>
        </p:spPr>
      </p:pic>
    </p:spTree>
    <p:extLst>
      <p:ext uri="{BB962C8B-B14F-4D97-AF65-F5344CB8AC3E}">
        <p14:creationId xmlns:p14="http://schemas.microsoft.com/office/powerpoint/2010/main" val="24233151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216007" y="6523470"/>
            <a:ext cx="8483601" cy="307777"/>
          </a:xfrm>
          <a:prstGeom prst="rect">
            <a:avLst/>
          </a:prstGeom>
          <a:noFill/>
        </p:spPr>
        <p:txBody>
          <a:bodyPr wrap="square" rtlCol="0">
            <a:spAutoFit/>
          </a:bodyPr>
          <a:lstStyle/>
          <a:p>
            <a:r>
              <a:rPr lang="is-IS" sz="1400" dirty="0">
                <a:latin typeface="Century Gothic" panose="020B0502020202020204" pitchFamily="34" charset="0"/>
              </a:rPr>
              <a:t>Sutton et al. Obesity 2016 Aug;24(8):1639-42</a:t>
            </a:r>
            <a:endParaRPr lang="it-IT" sz="1400" dirty="0">
              <a:latin typeface="Century Gothic" panose="020B0502020202020204" pitchFamily="34" charset="0"/>
            </a:endParaRPr>
          </a:p>
        </p:txBody>
      </p:sp>
      <p:sp>
        <p:nvSpPr>
          <p:cNvPr id="6" name="CasellaDiTesto 5"/>
          <p:cNvSpPr txBox="1"/>
          <p:nvPr/>
        </p:nvSpPr>
        <p:spPr>
          <a:xfrm>
            <a:off x="240966" y="2829216"/>
            <a:ext cx="4203865" cy="2585323"/>
          </a:xfrm>
          <a:prstGeom prst="rect">
            <a:avLst/>
          </a:prstGeom>
          <a:noFill/>
        </p:spPr>
        <p:txBody>
          <a:bodyPr wrap="square" rtlCol="0">
            <a:spAutoFit/>
          </a:bodyPr>
          <a:lstStyle/>
          <a:p>
            <a:r>
              <a:rPr lang="it-IT" dirty="0">
                <a:latin typeface="Century Gothic" panose="020B0502020202020204" pitchFamily="34" charset="0"/>
              </a:rPr>
              <a:t>24 soggetti</a:t>
            </a:r>
          </a:p>
          <a:p>
            <a:r>
              <a:rPr lang="it-IT" dirty="0" err="1">
                <a:latin typeface="Century Gothic" panose="020B0502020202020204" pitchFamily="34" charset="0"/>
              </a:rPr>
              <a:t>Overfeeding</a:t>
            </a:r>
            <a:endParaRPr lang="it-IT" dirty="0">
              <a:latin typeface="Century Gothic" panose="020B0502020202020204" pitchFamily="34" charset="0"/>
            </a:endParaRPr>
          </a:p>
          <a:p>
            <a:r>
              <a:rPr lang="it-IT" dirty="0" err="1">
                <a:latin typeface="Century Gothic" panose="020B0502020202020204" pitchFamily="34" charset="0"/>
              </a:rPr>
              <a:t>Low</a:t>
            </a:r>
            <a:r>
              <a:rPr lang="it-IT" dirty="0">
                <a:latin typeface="Century Gothic" panose="020B0502020202020204" pitchFamily="34" charset="0"/>
              </a:rPr>
              <a:t> </a:t>
            </a:r>
            <a:r>
              <a:rPr lang="it-IT" dirty="0" err="1">
                <a:latin typeface="Century Gothic" panose="020B0502020202020204" pitchFamily="34" charset="0"/>
              </a:rPr>
              <a:t>protein</a:t>
            </a:r>
            <a:r>
              <a:rPr lang="it-IT" dirty="0">
                <a:latin typeface="Century Gothic" panose="020B0502020202020204" pitchFamily="34" charset="0"/>
              </a:rPr>
              <a:t>  (5%, </a:t>
            </a:r>
            <a:r>
              <a:rPr lang="it-IT" dirty="0" err="1">
                <a:latin typeface="Century Gothic" panose="020B0502020202020204" pitchFamily="34" charset="0"/>
              </a:rPr>
              <a:t>n</a:t>
            </a:r>
            <a:r>
              <a:rPr lang="it-IT" dirty="0">
                <a:latin typeface="Century Gothic" panose="020B0502020202020204" pitchFamily="34" charset="0"/>
              </a:rPr>
              <a:t> 5 8), </a:t>
            </a:r>
            <a:r>
              <a:rPr lang="it-IT" dirty="0" err="1">
                <a:latin typeface="Century Gothic" panose="020B0502020202020204" pitchFamily="34" charset="0"/>
              </a:rPr>
              <a:t>normal</a:t>
            </a:r>
            <a:r>
              <a:rPr lang="it-IT" dirty="0">
                <a:latin typeface="Century Gothic" panose="020B0502020202020204" pitchFamily="34" charset="0"/>
              </a:rPr>
              <a:t>  </a:t>
            </a:r>
            <a:r>
              <a:rPr lang="it-IT" dirty="0" err="1">
                <a:latin typeface="Century Gothic" panose="020B0502020202020204" pitchFamily="34" charset="0"/>
              </a:rPr>
              <a:t>protein</a:t>
            </a:r>
            <a:r>
              <a:rPr lang="it-IT" dirty="0">
                <a:latin typeface="Century Gothic" panose="020B0502020202020204" pitchFamily="34" charset="0"/>
              </a:rPr>
              <a:t> (15%, </a:t>
            </a:r>
            <a:r>
              <a:rPr lang="it-IT" dirty="0" err="1">
                <a:latin typeface="Century Gothic" panose="020B0502020202020204" pitchFamily="34" charset="0"/>
              </a:rPr>
              <a:t>n</a:t>
            </a:r>
            <a:r>
              <a:rPr lang="it-IT" dirty="0">
                <a:latin typeface="Century Gothic" panose="020B0502020202020204" pitchFamily="34" charset="0"/>
              </a:rPr>
              <a:t> 59), or high (25%, </a:t>
            </a:r>
            <a:r>
              <a:rPr lang="it-IT" dirty="0" err="1">
                <a:latin typeface="Century Gothic" panose="020B0502020202020204" pitchFamily="34" charset="0"/>
              </a:rPr>
              <a:t>n</a:t>
            </a:r>
            <a:r>
              <a:rPr lang="it-IT" dirty="0">
                <a:latin typeface="Century Gothic" panose="020B0502020202020204" pitchFamily="34" charset="0"/>
              </a:rPr>
              <a:t> 57) per 56 giorni, ricoverati. </a:t>
            </a:r>
          </a:p>
          <a:p>
            <a:endParaRPr lang="it-IT" dirty="0">
              <a:latin typeface="Century Gothic" panose="020B0502020202020204" pitchFamily="34" charset="0"/>
            </a:endParaRPr>
          </a:p>
          <a:p>
            <a:r>
              <a:rPr lang="it-IT" dirty="0">
                <a:latin typeface="Century Gothic" panose="020B0502020202020204" pitchFamily="34" charset="0"/>
              </a:rPr>
              <a:t>Misurato TEF con calorimetria indiretta dopo un pasto standard e pasto di riferimento</a:t>
            </a:r>
          </a:p>
        </p:txBody>
      </p:sp>
      <p:pic>
        <p:nvPicPr>
          <p:cNvPr id="7" name="Immagine 6"/>
          <p:cNvPicPr>
            <a:picLocks noChangeAspect="1"/>
          </p:cNvPicPr>
          <p:nvPr/>
        </p:nvPicPr>
        <p:blipFill>
          <a:blip r:embed="rId2"/>
          <a:stretch>
            <a:fillRect/>
          </a:stretch>
        </p:blipFill>
        <p:spPr>
          <a:xfrm>
            <a:off x="4657739" y="1200212"/>
            <a:ext cx="6184431" cy="4824733"/>
          </a:xfrm>
          <a:prstGeom prst="rect">
            <a:avLst/>
          </a:prstGeom>
        </p:spPr>
      </p:pic>
      <p:pic>
        <p:nvPicPr>
          <p:cNvPr id="9" name="Elemento grafico 8" descr="Perdita di peso con riempimento a tinta unita">
            <a:extLst>
              <a:ext uri="{FF2B5EF4-FFF2-40B4-BE49-F238E27FC236}">
                <a16:creationId xmlns:a16="http://schemas.microsoft.com/office/drawing/2014/main" id="{CDE8EE9F-0B8E-4B4D-9067-1C6FEF6C16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03" y="1058739"/>
            <a:ext cx="1471127" cy="1471127"/>
          </a:xfrm>
          <a:prstGeom prst="rect">
            <a:avLst/>
          </a:prstGeom>
        </p:spPr>
      </p:pic>
      <p:sp>
        <p:nvSpPr>
          <p:cNvPr id="10" name="CasellaDiTesto 9">
            <a:extLst>
              <a:ext uri="{FF2B5EF4-FFF2-40B4-BE49-F238E27FC236}">
                <a16:creationId xmlns:a16="http://schemas.microsoft.com/office/drawing/2014/main" id="{FB6730D8-6DCD-E949-93C0-3A82D1873475}"/>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1775850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1B925EA6-B477-614E-B575-2CC8817582A6}"/>
              </a:ext>
            </a:extLst>
          </p:cNvPr>
          <p:cNvSpPr txBox="1"/>
          <p:nvPr/>
        </p:nvSpPr>
        <p:spPr>
          <a:xfrm>
            <a:off x="3515760" y="2033464"/>
            <a:ext cx="5307863" cy="646331"/>
          </a:xfrm>
          <a:prstGeom prst="rect">
            <a:avLst/>
          </a:prstGeom>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it-IT" sz="3600" dirty="0">
                <a:latin typeface="Century Gothic"/>
                <a:cs typeface="Century Gothic"/>
              </a:rPr>
              <a:t>DIGIUNO</a:t>
            </a:r>
          </a:p>
        </p:txBody>
      </p:sp>
      <p:sp>
        <p:nvSpPr>
          <p:cNvPr id="8" name="Freccia giù 7">
            <a:extLst>
              <a:ext uri="{FF2B5EF4-FFF2-40B4-BE49-F238E27FC236}">
                <a16:creationId xmlns:a16="http://schemas.microsoft.com/office/drawing/2014/main" id="{4A971D9F-CE28-6C47-BCBE-900352D10F12}"/>
              </a:ext>
            </a:extLst>
          </p:cNvPr>
          <p:cNvSpPr/>
          <p:nvPr/>
        </p:nvSpPr>
        <p:spPr>
          <a:xfrm rot="2509801">
            <a:off x="4221899" y="2510331"/>
            <a:ext cx="527302" cy="3011699"/>
          </a:xfrm>
          <a:prstGeom prst="down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Century Gothic"/>
            </a:endParaRPr>
          </a:p>
        </p:txBody>
      </p:sp>
      <p:sp>
        <p:nvSpPr>
          <p:cNvPr id="9" name="Freccia giù 8">
            <a:extLst>
              <a:ext uri="{FF2B5EF4-FFF2-40B4-BE49-F238E27FC236}">
                <a16:creationId xmlns:a16="http://schemas.microsoft.com/office/drawing/2014/main" id="{53C5740A-0BD9-804C-A412-96B5B81E806D}"/>
              </a:ext>
            </a:extLst>
          </p:cNvPr>
          <p:cNvSpPr/>
          <p:nvPr/>
        </p:nvSpPr>
        <p:spPr>
          <a:xfrm rot="18815445">
            <a:off x="7594032" y="2417928"/>
            <a:ext cx="468854" cy="3106291"/>
          </a:xfrm>
          <a:prstGeom prst="down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Century Gothic"/>
            </a:endParaRPr>
          </a:p>
        </p:txBody>
      </p:sp>
      <p:sp>
        <p:nvSpPr>
          <p:cNvPr id="10" name="CasellaDiTesto 9">
            <a:extLst>
              <a:ext uri="{FF2B5EF4-FFF2-40B4-BE49-F238E27FC236}">
                <a16:creationId xmlns:a16="http://schemas.microsoft.com/office/drawing/2014/main" id="{FF39DECF-2509-634B-8EA6-E617A1678051}"/>
              </a:ext>
            </a:extLst>
          </p:cNvPr>
          <p:cNvSpPr txBox="1"/>
          <p:nvPr/>
        </p:nvSpPr>
        <p:spPr>
          <a:xfrm>
            <a:off x="1707290" y="5207313"/>
            <a:ext cx="4642767" cy="107721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it-IT" sz="3600" dirty="0">
                <a:latin typeface="Century Gothic"/>
                <a:cs typeface="Century Gothic"/>
              </a:rPr>
              <a:t>DIGIUNO BREVE</a:t>
            </a:r>
          </a:p>
          <a:p>
            <a:pPr algn="ctr"/>
            <a:r>
              <a:rPr lang="it-IT" sz="2800" dirty="0">
                <a:latin typeface="Century Gothic"/>
                <a:cs typeface="Century Gothic"/>
              </a:rPr>
              <a:t>8-16 ore fino a 2/3 giorni</a:t>
            </a:r>
          </a:p>
        </p:txBody>
      </p:sp>
      <p:sp>
        <p:nvSpPr>
          <p:cNvPr id="11" name="CasellaDiTesto 10">
            <a:extLst>
              <a:ext uri="{FF2B5EF4-FFF2-40B4-BE49-F238E27FC236}">
                <a16:creationId xmlns:a16="http://schemas.microsoft.com/office/drawing/2014/main" id="{2FF40A3C-5662-C64A-9A01-27688EA6AF0B}"/>
              </a:ext>
            </a:extLst>
          </p:cNvPr>
          <p:cNvSpPr txBox="1"/>
          <p:nvPr/>
        </p:nvSpPr>
        <p:spPr>
          <a:xfrm>
            <a:off x="6691623" y="5226704"/>
            <a:ext cx="4115924"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it-IT" sz="3600" dirty="0">
                <a:latin typeface="Century Gothic"/>
                <a:cs typeface="Century Gothic"/>
              </a:rPr>
              <a:t>DIGIUNO LUNGO</a:t>
            </a:r>
          </a:p>
          <a:p>
            <a:pPr algn="ctr"/>
            <a:r>
              <a:rPr lang="it-IT" sz="2800" dirty="0">
                <a:latin typeface="Century Gothic"/>
                <a:cs typeface="Century Gothic"/>
              </a:rPr>
              <a:t>Più di 3 giorni</a:t>
            </a:r>
          </a:p>
        </p:txBody>
      </p:sp>
      <p:sp>
        <p:nvSpPr>
          <p:cNvPr id="12" name="CasellaDiTesto 11">
            <a:extLst>
              <a:ext uri="{FF2B5EF4-FFF2-40B4-BE49-F238E27FC236}">
                <a16:creationId xmlns:a16="http://schemas.microsoft.com/office/drawing/2014/main" id="{C0EB5946-8E7E-C949-853A-BA283F19AB88}"/>
              </a:ext>
            </a:extLst>
          </p:cNvPr>
          <p:cNvSpPr txBox="1">
            <a:spLocks/>
          </p:cNvSpPr>
          <p:nvPr/>
        </p:nvSpPr>
        <p:spPr>
          <a:xfrm>
            <a:off x="6691624" y="5207312"/>
            <a:ext cx="4115923" cy="1116000"/>
          </a:xfrm>
          <a:prstGeom prst="rect">
            <a:avLst/>
          </a:prstGeom>
        </p:spPr>
        <p:style>
          <a:lnRef idx="3">
            <a:schemeClr val="lt1"/>
          </a:lnRef>
          <a:fillRef idx="1">
            <a:schemeClr val="accent2"/>
          </a:fillRef>
          <a:effectRef idx="1">
            <a:schemeClr val="accent2"/>
          </a:effectRef>
          <a:fontRef idx="minor">
            <a:schemeClr val="lt1"/>
          </a:fontRef>
        </p:style>
        <p:txBody>
          <a:bodyPr wrap="square" rtlCol="0" anchor="ctr" anchorCtr="0">
            <a:spAutoFit/>
          </a:bodyPr>
          <a:lstStyle/>
          <a:p>
            <a:pPr algn="ctr"/>
            <a:r>
              <a:rPr lang="it-IT" sz="3600" dirty="0">
                <a:latin typeface="Century Gothic"/>
                <a:cs typeface="Century Gothic"/>
              </a:rPr>
              <a:t>CHETOSI</a:t>
            </a:r>
          </a:p>
        </p:txBody>
      </p:sp>
      <p:sp>
        <p:nvSpPr>
          <p:cNvPr id="13" name="CasellaDiTesto 12">
            <a:extLst>
              <a:ext uri="{FF2B5EF4-FFF2-40B4-BE49-F238E27FC236}">
                <a16:creationId xmlns:a16="http://schemas.microsoft.com/office/drawing/2014/main" id="{369A0882-E1C3-FC43-8D32-8902A1853B8A}"/>
              </a:ext>
            </a:extLst>
          </p:cNvPr>
          <p:cNvSpPr txBox="1"/>
          <p:nvPr/>
        </p:nvSpPr>
        <p:spPr>
          <a:xfrm>
            <a:off x="314438" y="1120105"/>
            <a:ext cx="11693948" cy="1200329"/>
          </a:xfrm>
          <a:prstGeom prst="rect">
            <a:avLst/>
          </a:prstGeom>
          <a:noFill/>
        </p:spPr>
        <p:txBody>
          <a:bodyPr wrap="square" rtlCol="0">
            <a:spAutoFit/>
          </a:bodyPr>
          <a:lstStyle/>
          <a:p>
            <a:r>
              <a:rPr lang="en-GB" sz="2400" dirty="0">
                <a:latin typeface="Century Gothic" panose="020B0502020202020204" pitchFamily="34" charset="0"/>
                <a:cs typeface="Century Gothic"/>
              </a:rPr>
              <a:t>La </a:t>
            </a:r>
            <a:r>
              <a:rPr lang="en-GB" sz="2400" dirty="0" err="1">
                <a:latin typeface="Century Gothic" panose="020B0502020202020204" pitchFamily="34" charset="0"/>
                <a:cs typeface="Century Gothic"/>
              </a:rPr>
              <a:t>lunghezza</a:t>
            </a:r>
            <a:r>
              <a:rPr lang="en-GB" sz="2400" dirty="0">
                <a:latin typeface="Century Gothic" panose="020B0502020202020204" pitchFamily="34" charset="0"/>
                <a:cs typeface="Century Gothic"/>
              </a:rPr>
              <a:t> del </a:t>
            </a:r>
            <a:r>
              <a:rPr lang="en-GB" sz="2400" dirty="0" err="1">
                <a:latin typeface="Century Gothic" panose="020B0502020202020204" pitchFamily="34" charset="0"/>
                <a:cs typeface="Century Gothic"/>
              </a:rPr>
              <a:t>digiuno</a:t>
            </a:r>
            <a:r>
              <a:rPr lang="en-GB" sz="2400" dirty="0">
                <a:latin typeface="Century Gothic" panose="020B0502020202020204" pitchFamily="34" charset="0"/>
                <a:cs typeface="Century Gothic"/>
              </a:rPr>
              <a:t> </a:t>
            </a:r>
            <a:r>
              <a:rPr lang="en-GB" sz="2400" dirty="0" err="1">
                <a:latin typeface="Century Gothic" panose="020B0502020202020204" pitchFamily="34" charset="0"/>
                <a:cs typeface="Century Gothic"/>
              </a:rPr>
              <a:t>determina</a:t>
            </a:r>
            <a:r>
              <a:rPr lang="en-GB" sz="2400" dirty="0">
                <a:latin typeface="Century Gothic" panose="020B0502020202020204" pitchFamily="34" charset="0"/>
                <a:cs typeface="Century Gothic"/>
              </a:rPr>
              <a:t> quale </a:t>
            </a:r>
            <a:r>
              <a:rPr lang="en-GB" sz="2400" dirty="0" err="1">
                <a:latin typeface="Century Gothic" panose="020B0502020202020204" pitchFamily="34" charset="0"/>
                <a:cs typeface="Century Gothic"/>
              </a:rPr>
              <a:t>tipo</a:t>
            </a:r>
            <a:r>
              <a:rPr lang="en-GB" sz="2400" dirty="0">
                <a:latin typeface="Century Gothic" panose="020B0502020202020204" pitchFamily="34" charset="0"/>
                <a:cs typeface="Century Gothic"/>
              </a:rPr>
              <a:t> di </a:t>
            </a:r>
            <a:r>
              <a:rPr lang="en-GB" sz="2400" dirty="0" err="1">
                <a:latin typeface="Century Gothic" panose="020B0502020202020204" pitchFamily="34" charset="0"/>
                <a:cs typeface="Century Gothic"/>
              </a:rPr>
              <a:t>adattamento</a:t>
            </a:r>
            <a:r>
              <a:rPr lang="en-GB" sz="2400" dirty="0">
                <a:latin typeface="Century Gothic" panose="020B0502020202020204" pitchFamily="34" charset="0"/>
                <a:cs typeface="Century Gothic"/>
              </a:rPr>
              <a:t> </a:t>
            </a:r>
            <a:r>
              <a:rPr lang="en-GB" sz="2400" dirty="0" err="1">
                <a:latin typeface="Century Gothic" panose="020B0502020202020204" pitchFamily="34" charset="0"/>
                <a:cs typeface="Century Gothic"/>
              </a:rPr>
              <a:t>metabolico</a:t>
            </a:r>
            <a:r>
              <a:rPr lang="en-GB" sz="2400" dirty="0">
                <a:latin typeface="Century Gothic" panose="020B0502020202020204" pitchFamily="34" charset="0"/>
                <a:cs typeface="Century Gothic"/>
              </a:rPr>
              <a:t> </a:t>
            </a:r>
            <a:r>
              <a:rPr lang="en-GB" sz="2400" dirty="0" err="1">
                <a:latin typeface="Century Gothic" panose="020B0502020202020204" pitchFamily="34" charset="0"/>
                <a:cs typeface="Century Gothic"/>
              </a:rPr>
              <a:t>si</a:t>
            </a:r>
            <a:r>
              <a:rPr lang="en-GB" sz="2400" dirty="0">
                <a:latin typeface="Century Gothic" panose="020B0502020202020204" pitchFamily="34" charset="0"/>
                <a:cs typeface="Century Gothic"/>
              </a:rPr>
              <a:t> </a:t>
            </a:r>
            <a:r>
              <a:rPr lang="en-GB" sz="2400" dirty="0" err="1">
                <a:latin typeface="Century Gothic" panose="020B0502020202020204" pitchFamily="34" charset="0"/>
                <a:cs typeface="Century Gothic"/>
              </a:rPr>
              <a:t>verifica</a:t>
            </a:r>
            <a:endParaRPr lang="en-GB" sz="2400" dirty="0">
              <a:latin typeface="Century Gothic" panose="020B0502020202020204" pitchFamily="34" charset="0"/>
              <a:cs typeface="Century Gothic"/>
            </a:endParaRPr>
          </a:p>
          <a:p>
            <a:endParaRPr lang="it-IT" sz="2400" dirty="0">
              <a:latin typeface="Century Gothic" panose="020B0502020202020204" pitchFamily="34" charset="0"/>
            </a:endParaRPr>
          </a:p>
        </p:txBody>
      </p:sp>
      <p:sp>
        <p:nvSpPr>
          <p:cNvPr id="14" name="CasellaDiTesto 13">
            <a:extLst>
              <a:ext uri="{FF2B5EF4-FFF2-40B4-BE49-F238E27FC236}">
                <a16:creationId xmlns:a16="http://schemas.microsoft.com/office/drawing/2014/main" id="{10A9BFFE-08B4-8749-8A5F-D292F2161799}"/>
              </a:ext>
            </a:extLst>
          </p:cNvPr>
          <p:cNvSpPr txBox="1"/>
          <p:nvPr/>
        </p:nvSpPr>
        <p:spPr>
          <a:xfrm>
            <a:off x="3690651" y="209320"/>
            <a:ext cx="7810959" cy="584775"/>
          </a:xfrm>
          <a:prstGeom prst="rect">
            <a:avLst/>
          </a:prstGeom>
          <a:noFill/>
        </p:spPr>
        <p:txBody>
          <a:bodyPr wrap="square" rtlCol="0">
            <a:spAutoFit/>
          </a:bodyPr>
          <a:lstStyle/>
          <a:p>
            <a:r>
              <a:rPr lang="it-IT" sz="3200" dirty="0">
                <a:solidFill>
                  <a:schemeClr val="bg1"/>
                </a:solidFill>
                <a:latin typeface="Century Gothic"/>
                <a:cs typeface="Century Gothic"/>
              </a:rPr>
              <a:t>COS’È LA DIETA CHETOGENICA?</a:t>
            </a:r>
            <a:endParaRPr lang="en-US" sz="3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92696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6F9A0CF-13F5-3249-B3F2-FA8968E8F931}"/>
              </a:ext>
            </a:extLst>
          </p:cNvPr>
          <p:cNvPicPr>
            <a:picLocks noChangeAspect="1"/>
          </p:cNvPicPr>
          <p:nvPr/>
        </p:nvPicPr>
        <p:blipFill>
          <a:blip r:embed="rId2"/>
          <a:stretch>
            <a:fillRect/>
          </a:stretch>
        </p:blipFill>
        <p:spPr>
          <a:xfrm>
            <a:off x="1122314" y="2263964"/>
            <a:ext cx="4730751" cy="2978621"/>
          </a:xfrm>
          <a:prstGeom prst="rect">
            <a:avLst/>
          </a:prstGeom>
        </p:spPr>
      </p:pic>
      <p:sp>
        <p:nvSpPr>
          <p:cNvPr id="5" name="CasellaDiTesto 4">
            <a:extLst>
              <a:ext uri="{FF2B5EF4-FFF2-40B4-BE49-F238E27FC236}">
                <a16:creationId xmlns:a16="http://schemas.microsoft.com/office/drawing/2014/main" id="{CEA4933B-E273-2D4F-AA67-B3F50DF02F72}"/>
              </a:ext>
            </a:extLst>
          </p:cNvPr>
          <p:cNvSpPr txBox="1"/>
          <p:nvPr/>
        </p:nvSpPr>
        <p:spPr>
          <a:xfrm>
            <a:off x="1122314" y="6523470"/>
            <a:ext cx="5795010" cy="338554"/>
          </a:xfrm>
          <a:prstGeom prst="rect">
            <a:avLst/>
          </a:prstGeom>
          <a:noFill/>
        </p:spPr>
        <p:txBody>
          <a:bodyPr wrap="square" rtlCol="0">
            <a:spAutoFit/>
          </a:bodyPr>
          <a:lstStyle/>
          <a:p>
            <a:r>
              <a:rPr lang="it-IT" sz="1600" dirty="0" err="1">
                <a:latin typeface="+mj-lt"/>
              </a:rPr>
              <a:t>Ebbeling</a:t>
            </a:r>
            <a:r>
              <a:rPr lang="it-IT" sz="1600" dirty="0">
                <a:latin typeface="+mj-lt"/>
              </a:rPr>
              <a:t>  et al. BMJ. 2018 </a:t>
            </a:r>
            <a:r>
              <a:rPr lang="it-IT" sz="1600" dirty="0" err="1">
                <a:latin typeface="+mj-lt"/>
              </a:rPr>
              <a:t>Nov</a:t>
            </a:r>
            <a:r>
              <a:rPr lang="it-IT" sz="1600" dirty="0">
                <a:latin typeface="+mj-lt"/>
              </a:rPr>
              <a:t> 14;363:k4583</a:t>
            </a:r>
            <a:endParaRPr lang="en-US" sz="1600" dirty="0">
              <a:latin typeface="+mj-lt"/>
            </a:endParaRPr>
          </a:p>
        </p:txBody>
      </p:sp>
      <p:pic>
        <p:nvPicPr>
          <p:cNvPr id="6" name="Immagine 5">
            <a:extLst>
              <a:ext uri="{FF2B5EF4-FFF2-40B4-BE49-F238E27FC236}">
                <a16:creationId xmlns:a16="http://schemas.microsoft.com/office/drawing/2014/main" id="{8F407E8C-5A88-CF48-BDC1-9B7633DF8B1C}"/>
              </a:ext>
            </a:extLst>
          </p:cNvPr>
          <p:cNvPicPr>
            <a:picLocks noChangeAspect="1"/>
          </p:cNvPicPr>
          <p:nvPr/>
        </p:nvPicPr>
        <p:blipFill>
          <a:blip r:embed="rId3"/>
          <a:stretch>
            <a:fillRect/>
          </a:stretch>
        </p:blipFill>
        <p:spPr>
          <a:xfrm>
            <a:off x="6660233" y="900349"/>
            <a:ext cx="4693090" cy="3481409"/>
          </a:xfrm>
          <a:prstGeom prst="rect">
            <a:avLst/>
          </a:prstGeom>
        </p:spPr>
      </p:pic>
      <p:sp>
        <p:nvSpPr>
          <p:cNvPr id="7" name="CasellaDiTesto 6">
            <a:extLst>
              <a:ext uri="{FF2B5EF4-FFF2-40B4-BE49-F238E27FC236}">
                <a16:creationId xmlns:a16="http://schemas.microsoft.com/office/drawing/2014/main" id="{1F03682F-D98B-7240-914D-F328F08E0B86}"/>
              </a:ext>
            </a:extLst>
          </p:cNvPr>
          <p:cNvSpPr txBox="1"/>
          <p:nvPr/>
        </p:nvSpPr>
        <p:spPr>
          <a:xfrm>
            <a:off x="6660233" y="4429345"/>
            <a:ext cx="5334541" cy="830997"/>
          </a:xfrm>
          <a:prstGeom prst="rect">
            <a:avLst/>
          </a:prstGeom>
          <a:noFill/>
        </p:spPr>
        <p:txBody>
          <a:bodyPr wrap="square" rtlCol="0">
            <a:spAutoFit/>
          </a:bodyPr>
          <a:lstStyle/>
          <a:p>
            <a:r>
              <a:rPr lang="nb-NO" sz="1600" dirty="0">
                <a:latin typeface="+mj-lt"/>
              </a:rPr>
              <a:t>Hall et al., 2015, Cell </a:t>
            </a:r>
            <a:r>
              <a:rPr lang="nb-NO" sz="1600" dirty="0" err="1">
                <a:latin typeface="+mj-lt"/>
              </a:rPr>
              <a:t>Metabolism</a:t>
            </a:r>
            <a:r>
              <a:rPr lang="nb-NO" sz="1600" dirty="0">
                <a:latin typeface="+mj-lt"/>
              </a:rPr>
              <a:t> 22, 427–436</a:t>
            </a:r>
          </a:p>
          <a:p>
            <a:r>
              <a:rPr lang="nb-NO" sz="1600" dirty="0">
                <a:latin typeface="+mj-lt"/>
              </a:rPr>
              <a:t>Hall et al. Am J </a:t>
            </a:r>
            <a:r>
              <a:rPr lang="nb-NO" sz="1600" dirty="0" err="1">
                <a:latin typeface="+mj-lt"/>
              </a:rPr>
              <a:t>Clin</a:t>
            </a:r>
            <a:r>
              <a:rPr lang="nb-NO" sz="1600" dirty="0">
                <a:latin typeface="+mj-lt"/>
              </a:rPr>
              <a:t> </a:t>
            </a:r>
            <a:r>
              <a:rPr lang="nb-NO" sz="1600" dirty="0" err="1">
                <a:latin typeface="+mj-lt"/>
              </a:rPr>
              <a:t>Nutr</a:t>
            </a:r>
            <a:r>
              <a:rPr lang="nb-NO" sz="1600" dirty="0">
                <a:latin typeface="+mj-lt"/>
              </a:rPr>
              <a:t>. 2016 Aug;104(2):324-33. </a:t>
            </a:r>
          </a:p>
          <a:p>
            <a:endParaRPr lang="it-IT" sz="1600" dirty="0">
              <a:latin typeface="+mj-lt"/>
            </a:endParaRPr>
          </a:p>
        </p:txBody>
      </p:sp>
      <p:cxnSp>
        <p:nvCxnSpPr>
          <p:cNvPr id="8" name="Connettore 1 7">
            <a:extLst>
              <a:ext uri="{FF2B5EF4-FFF2-40B4-BE49-F238E27FC236}">
                <a16:creationId xmlns:a16="http://schemas.microsoft.com/office/drawing/2014/main" id="{55E53D54-1D51-F348-84D3-226F02E7FB8E}"/>
              </a:ext>
            </a:extLst>
          </p:cNvPr>
          <p:cNvCxnSpPr/>
          <p:nvPr/>
        </p:nvCxnSpPr>
        <p:spPr>
          <a:xfrm>
            <a:off x="6429466" y="900349"/>
            <a:ext cx="0" cy="5419387"/>
          </a:xfrm>
          <a:prstGeom prst="line">
            <a:avLst/>
          </a:prstGeom>
          <a:ln w="63500">
            <a:solidFill>
              <a:srgbClr val="C00000"/>
            </a:solidFill>
          </a:ln>
        </p:spPr>
        <p:style>
          <a:lnRef idx="2">
            <a:schemeClr val="accent1"/>
          </a:lnRef>
          <a:fillRef idx="0">
            <a:schemeClr val="accent1"/>
          </a:fillRef>
          <a:effectRef idx="1">
            <a:schemeClr val="accent1"/>
          </a:effectRef>
          <a:fontRef idx="minor">
            <a:schemeClr val="tx1"/>
          </a:fontRef>
        </p:style>
      </p:cxnSp>
      <p:pic>
        <p:nvPicPr>
          <p:cNvPr id="3" name="Immagine 2">
            <a:extLst>
              <a:ext uri="{FF2B5EF4-FFF2-40B4-BE49-F238E27FC236}">
                <a16:creationId xmlns:a16="http://schemas.microsoft.com/office/drawing/2014/main" id="{55797B95-F559-284C-8E82-90AF5BD9C7C2}"/>
              </a:ext>
            </a:extLst>
          </p:cNvPr>
          <p:cNvPicPr>
            <a:picLocks noChangeAspect="1"/>
          </p:cNvPicPr>
          <p:nvPr/>
        </p:nvPicPr>
        <p:blipFill>
          <a:blip r:embed="rId4"/>
          <a:stretch>
            <a:fillRect/>
          </a:stretch>
        </p:blipFill>
        <p:spPr>
          <a:xfrm>
            <a:off x="2372092" y="1411112"/>
            <a:ext cx="2576248" cy="720476"/>
          </a:xfrm>
          <a:prstGeom prst="rect">
            <a:avLst/>
          </a:prstGeom>
        </p:spPr>
      </p:pic>
      <p:sp>
        <p:nvSpPr>
          <p:cNvPr id="11" name="CasellaDiTesto 10">
            <a:extLst>
              <a:ext uri="{FF2B5EF4-FFF2-40B4-BE49-F238E27FC236}">
                <a16:creationId xmlns:a16="http://schemas.microsoft.com/office/drawing/2014/main" id="{41F88B7B-A729-F445-8DA3-9B04D2E6D723}"/>
              </a:ext>
            </a:extLst>
          </p:cNvPr>
          <p:cNvSpPr txBox="1"/>
          <p:nvPr/>
        </p:nvSpPr>
        <p:spPr>
          <a:xfrm>
            <a:off x="6687071" y="5111027"/>
            <a:ext cx="5232397" cy="1200329"/>
          </a:xfrm>
          <a:prstGeom prst="rect">
            <a:avLst/>
          </a:prstGeom>
          <a:noFill/>
        </p:spPr>
        <p:txBody>
          <a:bodyPr wrap="square" rtlCol="0">
            <a:spAutoFit/>
          </a:bodyPr>
          <a:lstStyle/>
          <a:p>
            <a:r>
              <a:rPr lang="it-IT" dirty="0">
                <a:latin typeface="Century Gothic" panose="020B0502020202020204" pitchFamily="34" charset="0"/>
              </a:rPr>
              <a:t>57 Kcal/d </a:t>
            </a:r>
            <a:r>
              <a:rPr lang="it-IT" dirty="0" err="1">
                <a:latin typeface="Century Gothic" panose="020B0502020202020204" pitchFamily="34" charset="0"/>
              </a:rPr>
              <a:t>increase</a:t>
            </a:r>
            <a:r>
              <a:rPr lang="it-IT" dirty="0">
                <a:latin typeface="Century Gothic" panose="020B0502020202020204" pitchFamily="34" charset="0"/>
              </a:rPr>
              <a:t> in </a:t>
            </a:r>
            <a:r>
              <a:rPr lang="it-IT" dirty="0" err="1">
                <a:latin typeface="Century Gothic" panose="020B0502020202020204" pitchFamily="34" charset="0"/>
              </a:rPr>
              <a:t>metabolic</a:t>
            </a:r>
            <a:r>
              <a:rPr lang="it-IT" dirty="0">
                <a:latin typeface="Century Gothic" panose="020B0502020202020204" pitchFamily="34" charset="0"/>
              </a:rPr>
              <a:t> </a:t>
            </a:r>
            <a:r>
              <a:rPr lang="it-IT" dirty="0" err="1">
                <a:latin typeface="Century Gothic" panose="020B0502020202020204" pitchFamily="34" charset="0"/>
              </a:rPr>
              <a:t>chamber</a:t>
            </a:r>
            <a:endParaRPr lang="it-IT" dirty="0">
              <a:latin typeface="Century Gothic" panose="020B0502020202020204" pitchFamily="34" charset="0"/>
            </a:endParaRPr>
          </a:p>
          <a:p>
            <a:r>
              <a:rPr lang="it-IT" dirty="0">
                <a:latin typeface="Century Gothic" panose="020B0502020202020204" pitchFamily="34" charset="0"/>
              </a:rPr>
              <a:t>126 kcal/d </a:t>
            </a:r>
            <a:r>
              <a:rPr lang="it-IT" dirty="0" err="1">
                <a:latin typeface="Century Gothic" panose="020B0502020202020204" pitchFamily="34" charset="0"/>
              </a:rPr>
              <a:t>increase</a:t>
            </a:r>
            <a:r>
              <a:rPr lang="it-IT" dirty="0">
                <a:latin typeface="Century Gothic" panose="020B0502020202020204" pitchFamily="34" charset="0"/>
              </a:rPr>
              <a:t> in EE </a:t>
            </a:r>
            <a:r>
              <a:rPr lang="it-IT" dirty="0" err="1">
                <a:latin typeface="Century Gothic" panose="020B0502020202020204" pitchFamily="34" charset="0"/>
              </a:rPr>
              <a:t>related</a:t>
            </a:r>
            <a:r>
              <a:rPr lang="it-IT" dirty="0">
                <a:latin typeface="Century Gothic" panose="020B0502020202020204" pitchFamily="34" charset="0"/>
              </a:rPr>
              <a:t> to </a:t>
            </a:r>
            <a:r>
              <a:rPr lang="it-IT" dirty="0" err="1">
                <a:latin typeface="Century Gothic" panose="020B0502020202020204" pitchFamily="34" charset="0"/>
              </a:rPr>
              <a:t>physical</a:t>
            </a:r>
            <a:r>
              <a:rPr lang="it-IT" dirty="0">
                <a:latin typeface="Century Gothic" panose="020B0502020202020204" pitchFamily="34" charset="0"/>
              </a:rPr>
              <a:t> </a:t>
            </a:r>
            <a:r>
              <a:rPr lang="it-IT" dirty="0" err="1">
                <a:latin typeface="Century Gothic" panose="020B0502020202020204" pitchFamily="34" charset="0"/>
              </a:rPr>
              <a:t>activity</a:t>
            </a:r>
            <a:r>
              <a:rPr lang="it-IT" dirty="0">
                <a:latin typeface="Century Gothic" panose="020B0502020202020204" pitchFamily="34" charset="0"/>
              </a:rPr>
              <a:t> on the </a:t>
            </a:r>
            <a:r>
              <a:rPr lang="it-IT" dirty="0" err="1">
                <a:latin typeface="Century Gothic" panose="020B0502020202020204" pitchFamily="34" charset="0"/>
              </a:rPr>
              <a:t>days</a:t>
            </a:r>
            <a:r>
              <a:rPr lang="it-IT" dirty="0">
                <a:latin typeface="Century Gothic" panose="020B0502020202020204" pitchFamily="34" charset="0"/>
              </a:rPr>
              <a:t> </a:t>
            </a:r>
            <a:r>
              <a:rPr lang="it-IT" dirty="0" err="1">
                <a:latin typeface="Century Gothic" panose="020B0502020202020204" pitchFamily="34" charset="0"/>
              </a:rPr>
              <a:t>outside</a:t>
            </a:r>
            <a:r>
              <a:rPr lang="it-IT" dirty="0">
                <a:latin typeface="Century Gothic" panose="020B0502020202020204" pitchFamily="34" charset="0"/>
              </a:rPr>
              <a:t> the </a:t>
            </a:r>
            <a:r>
              <a:rPr lang="it-IT" dirty="0" err="1">
                <a:latin typeface="Century Gothic" panose="020B0502020202020204" pitchFamily="34" charset="0"/>
              </a:rPr>
              <a:t>chamber</a:t>
            </a:r>
            <a:r>
              <a:rPr lang="it-IT" dirty="0">
                <a:latin typeface="Century Gothic" panose="020B0502020202020204" pitchFamily="34" charset="0"/>
              </a:rPr>
              <a:t>  </a:t>
            </a:r>
          </a:p>
          <a:p>
            <a:endParaRPr lang="it-IT" dirty="0">
              <a:latin typeface="Century Gothic" panose="020B0502020202020204" pitchFamily="34" charset="0"/>
            </a:endParaRPr>
          </a:p>
        </p:txBody>
      </p:sp>
      <p:pic>
        <p:nvPicPr>
          <p:cNvPr id="12" name="Elemento grafico 11" descr="Perdita di peso con riempimento a tinta unita">
            <a:extLst>
              <a:ext uri="{FF2B5EF4-FFF2-40B4-BE49-F238E27FC236}">
                <a16:creationId xmlns:a16="http://schemas.microsoft.com/office/drawing/2014/main" id="{5A990B05-12BA-5847-B9C4-9B9AAB045B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03" y="1058739"/>
            <a:ext cx="1471127" cy="1471127"/>
          </a:xfrm>
          <a:prstGeom prst="rect">
            <a:avLst/>
          </a:prstGeom>
        </p:spPr>
      </p:pic>
      <p:sp>
        <p:nvSpPr>
          <p:cNvPr id="13" name="CasellaDiTesto 12">
            <a:extLst>
              <a:ext uri="{FF2B5EF4-FFF2-40B4-BE49-F238E27FC236}">
                <a16:creationId xmlns:a16="http://schemas.microsoft.com/office/drawing/2014/main" id="{E8165865-A342-7443-BDE6-70F01F953539}"/>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5175762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1784D40-5F33-7A4B-BB6A-8A733275CA13}"/>
              </a:ext>
            </a:extLst>
          </p:cNvPr>
          <p:cNvSpPr txBox="1"/>
          <p:nvPr/>
        </p:nvSpPr>
        <p:spPr>
          <a:xfrm>
            <a:off x="189721" y="2634259"/>
            <a:ext cx="11772782" cy="3046988"/>
          </a:xfrm>
          <a:prstGeom prst="rect">
            <a:avLst/>
          </a:prstGeom>
          <a:ln w="63500"/>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spcAft>
                <a:spcPts val="1200"/>
              </a:spcAft>
            </a:pPr>
            <a:r>
              <a:rPr lang="en-GB" sz="2400" dirty="0">
                <a:latin typeface="Century Gothic"/>
              </a:rPr>
              <a:t>COME LE KD AGISCONO SULLA PERDITA DI PESO?</a:t>
            </a:r>
          </a:p>
          <a:p>
            <a:pPr marL="285750" indent="-285750">
              <a:spcAft>
                <a:spcPts val="1200"/>
              </a:spcAft>
              <a:buFont typeface="Arial"/>
              <a:buChar char="•"/>
            </a:pPr>
            <a:r>
              <a:rPr lang="en-GB" sz="2400" dirty="0" err="1">
                <a:solidFill>
                  <a:schemeClr val="tx1"/>
                </a:solidFill>
                <a:latin typeface="Century Gothic"/>
              </a:rPr>
              <a:t>Riducono</a:t>
            </a:r>
            <a:r>
              <a:rPr lang="en-GB" sz="2400" dirty="0">
                <a:solidFill>
                  <a:schemeClr val="tx1"/>
                </a:solidFill>
                <a:latin typeface="Century Gothic"/>
              </a:rPr>
              <a:t> </a:t>
            </a:r>
            <a:r>
              <a:rPr lang="en-GB" sz="2400" dirty="0" err="1">
                <a:solidFill>
                  <a:schemeClr val="tx1"/>
                </a:solidFill>
                <a:latin typeface="Century Gothic"/>
              </a:rPr>
              <a:t>l’appetito</a:t>
            </a:r>
            <a:r>
              <a:rPr lang="en-GB" sz="2400" dirty="0">
                <a:solidFill>
                  <a:schemeClr val="tx1"/>
                </a:solidFill>
                <a:latin typeface="Century Gothic"/>
              </a:rPr>
              <a:t>: azione </a:t>
            </a:r>
            <a:r>
              <a:rPr lang="en-GB" sz="2400" dirty="0" err="1">
                <a:solidFill>
                  <a:schemeClr val="tx1"/>
                </a:solidFill>
                <a:latin typeface="Century Gothic"/>
              </a:rPr>
              <a:t>saziante</a:t>
            </a:r>
            <a:r>
              <a:rPr lang="en-GB" sz="2400" dirty="0">
                <a:solidFill>
                  <a:schemeClr val="tx1"/>
                </a:solidFill>
                <a:latin typeface="Century Gothic"/>
              </a:rPr>
              <a:t> </a:t>
            </a:r>
            <a:r>
              <a:rPr lang="en-GB" sz="2400" dirty="0" err="1">
                <a:solidFill>
                  <a:schemeClr val="tx1"/>
                </a:solidFill>
                <a:latin typeface="Century Gothic"/>
              </a:rPr>
              <a:t>proteine</a:t>
            </a:r>
            <a:r>
              <a:rPr lang="en-GB" sz="2400" dirty="0">
                <a:solidFill>
                  <a:schemeClr val="tx1"/>
                </a:solidFill>
                <a:latin typeface="Century Gothic"/>
              </a:rPr>
              <a:t>, </a:t>
            </a:r>
            <a:r>
              <a:rPr lang="en-GB" sz="2400" dirty="0" err="1">
                <a:solidFill>
                  <a:schemeClr val="tx1"/>
                </a:solidFill>
                <a:latin typeface="Century Gothic"/>
              </a:rPr>
              <a:t>grelina</a:t>
            </a:r>
            <a:r>
              <a:rPr lang="en-GB" sz="2400" dirty="0">
                <a:solidFill>
                  <a:schemeClr val="tx1"/>
                </a:solidFill>
                <a:latin typeface="Century Gothic"/>
              </a:rPr>
              <a:t>, </a:t>
            </a:r>
            <a:r>
              <a:rPr lang="en-GB" sz="2400" dirty="0" err="1">
                <a:solidFill>
                  <a:schemeClr val="tx1"/>
                </a:solidFill>
                <a:latin typeface="Century Gothic"/>
              </a:rPr>
              <a:t>effetto</a:t>
            </a:r>
            <a:r>
              <a:rPr lang="en-GB" sz="2400" dirty="0">
                <a:solidFill>
                  <a:schemeClr val="tx1"/>
                </a:solidFill>
                <a:latin typeface="Century Gothic"/>
              </a:rPr>
              <a:t> </a:t>
            </a:r>
            <a:r>
              <a:rPr lang="en-GB" sz="2400" dirty="0" err="1">
                <a:solidFill>
                  <a:schemeClr val="tx1"/>
                </a:solidFill>
                <a:latin typeface="Century Gothic"/>
              </a:rPr>
              <a:t>dei</a:t>
            </a:r>
            <a:r>
              <a:rPr lang="en-GB" sz="2400" dirty="0">
                <a:solidFill>
                  <a:schemeClr val="tx1"/>
                </a:solidFill>
                <a:latin typeface="Century Gothic"/>
              </a:rPr>
              <a:t> KBs </a:t>
            </a:r>
            <a:r>
              <a:rPr lang="en-GB" sz="3600" b="1" dirty="0">
                <a:solidFill>
                  <a:schemeClr val="accent6">
                    <a:lumMod val="75000"/>
                  </a:schemeClr>
                </a:solidFill>
                <a:latin typeface="Century Gothic"/>
              </a:rPr>
              <a:t>✓</a:t>
            </a:r>
            <a:endParaRPr lang="en-GB" sz="2400" b="1" dirty="0">
              <a:solidFill>
                <a:schemeClr val="accent6">
                  <a:lumMod val="75000"/>
                </a:schemeClr>
              </a:solidFill>
              <a:latin typeface="Century Gothic"/>
            </a:endParaRPr>
          </a:p>
          <a:p>
            <a:pPr marL="285750" indent="-285750">
              <a:spcAft>
                <a:spcPts val="1200"/>
              </a:spcAft>
              <a:buFont typeface="Arial"/>
              <a:buChar char="•"/>
            </a:pPr>
            <a:r>
              <a:rPr lang="en-GB" sz="2400" dirty="0" err="1">
                <a:solidFill>
                  <a:schemeClr val="tx1"/>
                </a:solidFill>
                <a:latin typeface="Century Gothic" panose="020B0502020202020204" pitchFamily="34" charset="0"/>
              </a:rPr>
              <a:t>Aumentano</a:t>
            </a:r>
            <a:r>
              <a:rPr lang="en-GB" sz="2400" dirty="0">
                <a:solidFill>
                  <a:schemeClr val="tx1"/>
                </a:solidFill>
                <a:latin typeface="Century Gothic" panose="020B0502020202020204" pitchFamily="34" charset="0"/>
              </a:rPr>
              <a:t> ox </a:t>
            </a:r>
            <a:r>
              <a:rPr lang="en-GB" sz="2400" dirty="0" err="1">
                <a:solidFill>
                  <a:schemeClr val="tx1"/>
                </a:solidFill>
                <a:latin typeface="Century Gothic" panose="020B0502020202020204" pitchFamily="34" charset="0"/>
              </a:rPr>
              <a:t>grassi</a:t>
            </a:r>
            <a:r>
              <a:rPr lang="en-GB" sz="2400" dirty="0">
                <a:solidFill>
                  <a:schemeClr val="tx1"/>
                </a:solidFill>
                <a:latin typeface="Century Gothic" panose="020B0502020202020204" pitchFamily="34" charset="0"/>
              </a:rPr>
              <a:t> e </a:t>
            </a:r>
            <a:r>
              <a:rPr lang="en-GB" sz="2400" dirty="0" err="1">
                <a:solidFill>
                  <a:schemeClr val="tx1"/>
                </a:solidFill>
                <a:latin typeface="Century Gothic" panose="020B0502020202020204" pitchFamily="34" charset="0"/>
              </a:rPr>
              <a:t>riducono</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lipogenesi</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indicato</a:t>
            </a:r>
            <a:r>
              <a:rPr lang="en-GB" sz="2400" dirty="0">
                <a:solidFill>
                  <a:schemeClr val="tx1"/>
                </a:solidFill>
                <a:latin typeface="Century Gothic" panose="020B0502020202020204" pitchFamily="34" charset="0"/>
              </a:rPr>
              <a:t> da </a:t>
            </a:r>
            <a:r>
              <a:rPr lang="en-GB" sz="2400" dirty="0" err="1">
                <a:solidFill>
                  <a:schemeClr val="tx1"/>
                </a:solidFill>
                <a:latin typeface="Century Gothic" panose="020B0502020202020204" pitchFamily="34" charset="0"/>
              </a:rPr>
              <a:t>riduzione</a:t>
            </a:r>
            <a:r>
              <a:rPr lang="en-GB" sz="2400" dirty="0">
                <a:solidFill>
                  <a:schemeClr val="tx1"/>
                </a:solidFill>
                <a:latin typeface="Century Gothic" panose="020B0502020202020204" pitchFamily="34" charset="0"/>
              </a:rPr>
              <a:t> RER) </a:t>
            </a:r>
            <a:r>
              <a:rPr lang="en-GB" sz="3600" dirty="0">
                <a:solidFill>
                  <a:schemeClr val="accent6">
                    <a:lumMod val="75000"/>
                  </a:schemeClr>
                </a:solidFill>
                <a:latin typeface="Century Gothic" panose="020B0502020202020204" pitchFamily="34" charset="0"/>
              </a:rPr>
              <a:t>✓</a:t>
            </a:r>
            <a:endParaRPr lang="en-GB" sz="2400" b="1" dirty="0">
              <a:solidFill>
                <a:schemeClr val="tx1"/>
              </a:solidFill>
              <a:latin typeface="Century Gothic" panose="020B0502020202020204" pitchFamily="34" charset="0"/>
            </a:endParaRPr>
          </a:p>
          <a:p>
            <a:pPr marL="285750" indent="-285750">
              <a:spcAft>
                <a:spcPts val="1200"/>
              </a:spcAft>
              <a:buFont typeface="Arial"/>
              <a:buChar char="•"/>
            </a:pPr>
            <a:r>
              <a:rPr lang="it-IT" sz="2400" dirty="0">
                <a:solidFill>
                  <a:schemeClr val="tx1"/>
                </a:solidFill>
                <a:latin typeface="Century Gothic" panose="020B0502020202020204" pitchFamily="34" charset="0"/>
              </a:rPr>
              <a:t>Aumento REE: Effetto termico delle proteine, spesa per la </a:t>
            </a:r>
            <a:r>
              <a:rPr lang="it-IT" sz="2400" dirty="0" err="1">
                <a:solidFill>
                  <a:schemeClr val="tx1"/>
                </a:solidFill>
                <a:latin typeface="Century Gothic" panose="020B0502020202020204" pitchFamily="34" charset="0"/>
              </a:rPr>
              <a:t>neoglucogenesi</a:t>
            </a:r>
            <a:r>
              <a:rPr lang="it-IT" sz="2400" dirty="0">
                <a:solidFill>
                  <a:schemeClr val="tx1"/>
                </a:solidFill>
                <a:latin typeface="Century Gothic" panose="020B0502020202020204" pitchFamily="34" charset="0"/>
              </a:rPr>
              <a:t> </a:t>
            </a:r>
            <a:r>
              <a:rPr lang="it-IT" sz="3200" dirty="0">
                <a:solidFill>
                  <a:srgbClr val="FF0000"/>
                </a:solidFill>
                <a:latin typeface="Century Gothic" panose="020B0502020202020204" pitchFamily="34" charset="0"/>
              </a:rPr>
              <a:t>?</a:t>
            </a:r>
            <a:endParaRPr lang="en-GB" sz="2400" b="1" dirty="0">
              <a:solidFill>
                <a:srgbClr val="FF0000"/>
              </a:solidFill>
              <a:latin typeface="Century Gothic" panose="020B0502020202020204" pitchFamily="34" charset="0"/>
            </a:endParaRPr>
          </a:p>
          <a:p>
            <a:pPr marL="285750" indent="-285750">
              <a:spcAft>
                <a:spcPts val="1200"/>
              </a:spcAft>
              <a:buFont typeface="Arial"/>
              <a:buChar char="•"/>
            </a:pPr>
            <a:endParaRPr lang="it-IT" sz="2400" dirty="0">
              <a:latin typeface="Century Gothic"/>
            </a:endParaRPr>
          </a:p>
        </p:txBody>
      </p:sp>
      <p:sp>
        <p:nvSpPr>
          <p:cNvPr id="6" name="CasellaDiTesto 5">
            <a:extLst>
              <a:ext uri="{FF2B5EF4-FFF2-40B4-BE49-F238E27FC236}">
                <a16:creationId xmlns:a16="http://schemas.microsoft.com/office/drawing/2014/main" id="{367352FB-2F96-C84B-BBF8-80FE13102787}"/>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pic>
        <p:nvPicPr>
          <p:cNvPr id="7" name="Elemento grafico 6" descr="Perdita di peso con riempimento a tinta unita">
            <a:extLst>
              <a:ext uri="{FF2B5EF4-FFF2-40B4-BE49-F238E27FC236}">
                <a16:creationId xmlns:a16="http://schemas.microsoft.com/office/drawing/2014/main" id="{3E8D1B4F-3DF0-3942-978F-BD1AF1C6B3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03" y="1058739"/>
            <a:ext cx="1471127" cy="1471127"/>
          </a:xfrm>
          <a:prstGeom prst="rect">
            <a:avLst/>
          </a:prstGeom>
        </p:spPr>
      </p:pic>
    </p:spTree>
    <p:extLst>
      <p:ext uri="{BB962C8B-B14F-4D97-AF65-F5344CB8AC3E}">
        <p14:creationId xmlns:p14="http://schemas.microsoft.com/office/powerpoint/2010/main" val="11162561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0B1CD9D-2E69-6740-B368-8B9A5E786800}"/>
              </a:ext>
            </a:extLst>
          </p:cNvPr>
          <p:cNvSpPr txBox="1"/>
          <p:nvPr/>
        </p:nvSpPr>
        <p:spPr>
          <a:xfrm>
            <a:off x="2283612" y="1997839"/>
            <a:ext cx="7874758" cy="2862322"/>
          </a:xfrm>
          <a:prstGeom prst="rect">
            <a:avLst/>
          </a:prstGeom>
          <a:ln w="63500"/>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spcAft>
                <a:spcPts val="1200"/>
              </a:spcAft>
              <a:buFont typeface="Arial" panose="020B0604020202020204" pitchFamily="34" charset="0"/>
              <a:buChar char="•"/>
            </a:pPr>
            <a:r>
              <a:rPr lang="en-US" sz="2800" dirty="0" err="1">
                <a:solidFill>
                  <a:schemeClr val="bg1">
                    <a:lumMod val="85000"/>
                  </a:schemeClr>
                </a:solidFill>
                <a:latin typeface="Century Gothic" panose="020B0502020202020204" pitchFamily="34" charset="0"/>
              </a:rPr>
              <a:t>Sovrappeso</a:t>
            </a:r>
            <a:r>
              <a:rPr lang="en-US" sz="2800" dirty="0">
                <a:solidFill>
                  <a:schemeClr val="bg1">
                    <a:lumMod val="85000"/>
                  </a:schemeClr>
                </a:solidFill>
                <a:latin typeface="Century Gothic" panose="020B0502020202020204" pitchFamily="34" charset="0"/>
              </a:rPr>
              <a:t> ed </a:t>
            </a:r>
            <a:r>
              <a:rPr lang="en-US" sz="2800" dirty="0" err="1">
                <a:solidFill>
                  <a:schemeClr val="bg1">
                    <a:lumMod val="85000"/>
                  </a:schemeClr>
                </a:solidFill>
                <a:latin typeface="Century Gothic" panose="020B0502020202020204" pitchFamily="34" charset="0"/>
              </a:rPr>
              <a:t>obesità</a:t>
            </a:r>
            <a:r>
              <a:rPr lang="en-US" sz="2800" dirty="0">
                <a:solidFill>
                  <a:schemeClr val="bg1">
                    <a:lumMod val="85000"/>
                  </a:schemeClr>
                </a:solidFill>
                <a:latin typeface="Century Gothic" panose="020B0502020202020204" pitchFamily="34" charset="0"/>
              </a:rPr>
              <a:t> (</a:t>
            </a:r>
            <a:r>
              <a:rPr lang="en-US" sz="2800" dirty="0" err="1">
                <a:solidFill>
                  <a:schemeClr val="bg1">
                    <a:lumMod val="85000"/>
                  </a:schemeClr>
                </a:solidFill>
                <a:latin typeface="Century Gothic" panose="020B0502020202020204" pitchFamily="34" charset="0"/>
              </a:rPr>
              <a:t>dimagrimento</a:t>
            </a:r>
            <a:r>
              <a:rPr lang="en-US" sz="2800" dirty="0">
                <a:solidFill>
                  <a:schemeClr val="bg1">
                    <a:lumMod val="85000"/>
                  </a:schemeClr>
                </a:solidFill>
                <a:latin typeface="Century Gothic" panose="020B0502020202020204" pitchFamily="34" charset="0"/>
              </a:rPr>
              <a:t>)</a:t>
            </a:r>
          </a:p>
          <a:p>
            <a:pPr marL="285750" indent="-285750">
              <a:spcAft>
                <a:spcPts val="1200"/>
              </a:spcAft>
              <a:buFont typeface="Arial" panose="020B0604020202020204" pitchFamily="34" charset="0"/>
              <a:buChar char="•"/>
            </a:pPr>
            <a:r>
              <a:rPr lang="en-US" sz="2800" dirty="0" err="1">
                <a:solidFill>
                  <a:schemeClr val="tx1"/>
                </a:solidFill>
                <a:latin typeface="Century Gothic" panose="020B0502020202020204" pitchFamily="34" charset="0"/>
              </a:rPr>
              <a:t>Diabete</a:t>
            </a:r>
            <a:r>
              <a:rPr lang="en-US" sz="2800" dirty="0">
                <a:solidFill>
                  <a:schemeClr val="tx1"/>
                </a:solidFill>
                <a:latin typeface="Century Gothic" panose="020B0502020202020204" pitchFamily="34" charset="0"/>
              </a:rPr>
              <a:t> di </a:t>
            </a:r>
            <a:r>
              <a:rPr lang="en-US" sz="2800" dirty="0" err="1">
                <a:solidFill>
                  <a:schemeClr val="tx1"/>
                </a:solidFill>
                <a:latin typeface="Century Gothic" panose="020B0502020202020204" pitchFamily="34" charset="0"/>
              </a:rPr>
              <a:t>tipo</a:t>
            </a:r>
            <a:r>
              <a:rPr lang="en-US" sz="2800" dirty="0">
                <a:solidFill>
                  <a:schemeClr val="tx1"/>
                </a:solidFill>
                <a:latin typeface="Century Gothic" panose="020B0502020202020204" pitchFamily="34" charset="0"/>
              </a:rPr>
              <a:t> 2</a:t>
            </a:r>
          </a:p>
          <a:p>
            <a:pPr marL="285750" indent="-285750">
              <a:spcAft>
                <a:spcPts val="1200"/>
              </a:spcAft>
              <a:buFont typeface="Arial" panose="020B0604020202020204" pitchFamily="34" charset="0"/>
              <a:buChar char="•"/>
            </a:pPr>
            <a:r>
              <a:rPr lang="en-US" sz="2800" dirty="0" err="1">
                <a:solidFill>
                  <a:schemeClr val="bg1">
                    <a:lumMod val="85000"/>
                  </a:schemeClr>
                </a:solidFill>
                <a:latin typeface="Century Gothic" panose="020B0502020202020204" pitchFamily="34" charset="0"/>
              </a:rPr>
              <a:t>Dislipidemia</a:t>
            </a:r>
            <a:endParaRPr lang="en-US" sz="2800" dirty="0">
              <a:solidFill>
                <a:schemeClr val="bg1">
                  <a:lumMod val="85000"/>
                </a:schemeClr>
              </a:solidFill>
              <a:latin typeface="Century Gothic" panose="020B0502020202020204" pitchFamily="34" charset="0"/>
            </a:endParaRPr>
          </a:p>
          <a:p>
            <a:pPr marL="285750" indent="-285750">
              <a:spcAft>
                <a:spcPts val="1200"/>
              </a:spcAft>
              <a:buFont typeface="Arial" panose="020B0604020202020204" pitchFamily="34" charset="0"/>
              <a:buChar char="•"/>
            </a:pPr>
            <a:r>
              <a:rPr lang="en-US" sz="2800" dirty="0">
                <a:solidFill>
                  <a:schemeClr val="bg1">
                    <a:lumMod val="85000"/>
                  </a:schemeClr>
                </a:solidFill>
                <a:latin typeface="Century Gothic" panose="020B0502020202020204" pitchFamily="34" charset="0"/>
              </a:rPr>
              <a:t>PCOS</a:t>
            </a:r>
          </a:p>
          <a:p>
            <a:pPr marL="285750" indent="-285750">
              <a:spcAft>
                <a:spcPts val="1200"/>
              </a:spcAft>
              <a:buFont typeface="Arial" panose="020B0604020202020204" pitchFamily="34" charset="0"/>
              <a:buChar char="•"/>
            </a:pPr>
            <a:endParaRPr lang="en-US" sz="2800" dirty="0">
              <a:latin typeface="Century Gothic" panose="020B0502020202020204" pitchFamily="34" charset="0"/>
            </a:endParaRPr>
          </a:p>
        </p:txBody>
      </p:sp>
      <p:pic>
        <p:nvPicPr>
          <p:cNvPr id="5" name="Elemento grafico 4" descr="Fetta di torta con riempimento a tinta unita">
            <a:extLst>
              <a:ext uri="{FF2B5EF4-FFF2-40B4-BE49-F238E27FC236}">
                <a16:creationId xmlns:a16="http://schemas.microsoft.com/office/drawing/2014/main" id="{AE08E5A0-FF28-324D-B008-A5EB5C13B6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6650" y="1221054"/>
            <a:ext cx="1553570" cy="1553570"/>
          </a:xfrm>
          <a:prstGeom prst="rect">
            <a:avLst/>
          </a:prstGeom>
        </p:spPr>
      </p:pic>
      <p:sp>
        <p:nvSpPr>
          <p:cNvPr id="7" name="CasellaDiTesto 6">
            <a:extLst>
              <a:ext uri="{FF2B5EF4-FFF2-40B4-BE49-F238E27FC236}">
                <a16:creationId xmlns:a16="http://schemas.microsoft.com/office/drawing/2014/main" id="{EBC9EE72-A805-6546-ABC2-66BBD289C294}"/>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19498760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a:extLst>
              <a:ext uri="{FF2B5EF4-FFF2-40B4-BE49-F238E27FC236}">
                <a16:creationId xmlns:a16="http://schemas.microsoft.com/office/drawing/2014/main" id="{39D3F338-6C5A-BF42-8934-EF1289C61626}"/>
              </a:ext>
            </a:extLst>
          </p:cNvPr>
          <p:cNvPicPr>
            <a:picLocks noChangeAspect="1"/>
          </p:cNvPicPr>
          <p:nvPr/>
        </p:nvPicPr>
        <p:blipFill>
          <a:blip r:embed="rId3"/>
          <a:stretch>
            <a:fillRect/>
          </a:stretch>
        </p:blipFill>
        <p:spPr>
          <a:xfrm>
            <a:off x="0" y="1697856"/>
            <a:ext cx="8581387" cy="4821590"/>
          </a:xfrm>
          <a:prstGeom prst="rect">
            <a:avLst/>
          </a:prstGeom>
        </p:spPr>
      </p:pic>
      <p:pic>
        <p:nvPicPr>
          <p:cNvPr id="19" name="Elemento grafico 18" descr="Fetta di torta con riempimento a tinta unita">
            <a:extLst>
              <a:ext uri="{FF2B5EF4-FFF2-40B4-BE49-F238E27FC236}">
                <a16:creationId xmlns:a16="http://schemas.microsoft.com/office/drawing/2014/main" id="{196B942C-C086-FE48-836F-6E962B95EF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31534" y="944379"/>
            <a:ext cx="1230457" cy="1230457"/>
          </a:xfrm>
          <a:prstGeom prst="rect">
            <a:avLst/>
          </a:prstGeom>
        </p:spPr>
      </p:pic>
      <p:sp>
        <p:nvSpPr>
          <p:cNvPr id="22" name="CasellaDiTesto 21">
            <a:extLst>
              <a:ext uri="{FF2B5EF4-FFF2-40B4-BE49-F238E27FC236}">
                <a16:creationId xmlns:a16="http://schemas.microsoft.com/office/drawing/2014/main" id="{0BF4BA2B-9A88-2F45-80A2-4E0D68F6547C}"/>
              </a:ext>
            </a:extLst>
          </p:cNvPr>
          <p:cNvSpPr txBox="1"/>
          <p:nvPr/>
        </p:nvSpPr>
        <p:spPr>
          <a:xfrm>
            <a:off x="2462820" y="6519446"/>
            <a:ext cx="7159429" cy="307777"/>
          </a:xfrm>
          <a:prstGeom prst="rect">
            <a:avLst/>
          </a:prstGeom>
          <a:noFill/>
        </p:spPr>
        <p:txBody>
          <a:bodyPr wrap="square" rtlCol="0">
            <a:spAutoFit/>
          </a:bodyPr>
          <a:lstStyle/>
          <a:p>
            <a:r>
              <a:rPr lang="it-IT" sz="1400" dirty="0" err="1">
                <a:latin typeface="Century Gothic" panose="020B0502020202020204" pitchFamily="34" charset="0"/>
              </a:rPr>
              <a:t>Athinarayanan</a:t>
            </a:r>
            <a:r>
              <a:rPr lang="it-IT" sz="1400" dirty="0">
                <a:latin typeface="Century Gothic" panose="020B0502020202020204" pitchFamily="34" charset="0"/>
              </a:rPr>
              <a:t> et al. Front </a:t>
            </a:r>
            <a:r>
              <a:rPr lang="it-IT" sz="1400" dirty="0" err="1">
                <a:latin typeface="Century Gothic" panose="020B0502020202020204" pitchFamily="34" charset="0"/>
              </a:rPr>
              <a:t>Endocrinol</a:t>
            </a:r>
            <a:r>
              <a:rPr lang="it-IT" sz="1400" dirty="0">
                <a:latin typeface="Century Gothic" panose="020B0502020202020204" pitchFamily="34" charset="0"/>
              </a:rPr>
              <a:t> 2019 </a:t>
            </a:r>
            <a:r>
              <a:rPr lang="it-IT" sz="1400" dirty="0" err="1">
                <a:latin typeface="Century Gothic" panose="020B0502020202020204" pitchFamily="34" charset="0"/>
              </a:rPr>
              <a:t>Jun</a:t>
            </a:r>
            <a:r>
              <a:rPr lang="it-IT" sz="1400" dirty="0">
                <a:latin typeface="Century Gothic" panose="020B0502020202020204" pitchFamily="34" charset="0"/>
              </a:rPr>
              <a:t> 5;10:348</a:t>
            </a:r>
            <a:endParaRPr lang="en-US" sz="1400" dirty="0">
              <a:latin typeface="Century Gothic" panose="020B0502020202020204" pitchFamily="34" charset="0"/>
            </a:endParaRPr>
          </a:p>
        </p:txBody>
      </p:sp>
      <p:sp>
        <p:nvSpPr>
          <p:cNvPr id="3" name="CasellaDiTesto 2">
            <a:extLst>
              <a:ext uri="{FF2B5EF4-FFF2-40B4-BE49-F238E27FC236}">
                <a16:creationId xmlns:a16="http://schemas.microsoft.com/office/drawing/2014/main" id="{C4CA07EB-F5D4-7C41-A4BA-0DB6C18C3E8D}"/>
              </a:ext>
            </a:extLst>
          </p:cNvPr>
          <p:cNvSpPr txBox="1"/>
          <p:nvPr/>
        </p:nvSpPr>
        <p:spPr>
          <a:xfrm>
            <a:off x="7959777" y="2585157"/>
            <a:ext cx="4232223" cy="2554545"/>
          </a:xfrm>
          <a:prstGeom prst="rect">
            <a:avLst/>
          </a:prstGeom>
          <a:noFill/>
        </p:spPr>
        <p:txBody>
          <a:bodyPr wrap="square" rtlCol="0">
            <a:spAutoFit/>
          </a:bodyPr>
          <a:lstStyle/>
          <a:p>
            <a:r>
              <a:rPr lang="it-IT" sz="2000" dirty="0">
                <a:effectLst/>
                <a:latin typeface="Century Gothic" panose="020B0502020202020204" pitchFamily="34" charset="0"/>
              </a:rPr>
              <a:t>T2D </a:t>
            </a:r>
            <a:r>
              <a:rPr lang="it-IT" sz="2000" dirty="0" err="1">
                <a:latin typeface="Century Gothic" panose="020B0502020202020204" pitchFamily="34" charset="0"/>
              </a:rPr>
              <a:t>subjects</a:t>
            </a:r>
            <a:endParaRPr lang="it-IT" sz="2000" dirty="0">
              <a:effectLst/>
              <a:latin typeface="Century Gothic" panose="020B0502020202020204" pitchFamily="34" charset="0"/>
            </a:endParaRPr>
          </a:p>
          <a:p>
            <a:r>
              <a:rPr lang="it-IT" sz="2000" dirty="0">
                <a:effectLst/>
                <a:latin typeface="Century Gothic" panose="020B0502020202020204" pitchFamily="34" charset="0"/>
              </a:rPr>
              <a:t>262 </a:t>
            </a:r>
            <a:r>
              <a:rPr lang="it-IT" sz="2000" dirty="0" err="1">
                <a:effectLst/>
                <a:latin typeface="Century Gothic" panose="020B0502020202020204" pitchFamily="34" charset="0"/>
              </a:rPr>
              <a:t>Continuous</a:t>
            </a:r>
            <a:r>
              <a:rPr lang="it-IT" sz="2000" dirty="0">
                <a:effectLst/>
                <a:latin typeface="Century Gothic" panose="020B0502020202020204" pitchFamily="34" charset="0"/>
              </a:rPr>
              <a:t> Care </a:t>
            </a:r>
            <a:r>
              <a:rPr lang="it-IT" sz="2000" dirty="0" err="1">
                <a:effectLst/>
                <a:latin typeface="Century Gothic" panose="020B0502020202020204" pitchFamily="34" charset="0"/>
              </a:rPr>
              <a:t>Intervention</a:t>
            </a:r>
            <a:r>
              <a:rPr lang="it-IT" sz="2000" dirty="0">
                <a:effectLst/>
                <a:latin typeface="Century Gothic" panose="020B0502020202020204" pitchFamily="34" charset="0"/>
              </a:rPr>
              <a:t> (CCI) BHB </a:t>
            </a:r>
            <a:r>
              <a:rPr lang="it-IT" sz="2000" dirty="0" err="1">
                <a:effectLst/>
                <a:latin typeface="Century Gothic" panose="020B0502020202020204" pitchFamily="34" charset="0"/>
              </a:rPr>
              <a:t>level</a:t>
            </a:r>
            <a:r>
              <a:rPr lang="it-IT" sz="2000" dirty="0">
                <a:effectLst/>
                <a:latin typeface="Century Gothic" panose="020B0502020202020204" pitchFamily="34" charset="0"/>
              </a:rPr>
              <a:t> of 0.5–3.0 </a:t>
            </a:r>
            <a:r>
              <a:rPr lang="it-IT" sz="2000" dirty="0" err="1">
                <a:effectLst/>
                <a:latin typeface="Century Gothic" panose="020B0502020202020204" pitchFamily="34" charset="0"/>
              </a:rPr>
              <a:t>mM</a:t>
            </a:r>
            <a:r>
              <a:rPr lang="it-IT" sz="2000" dirty="0">
                <a:effectLst/>
                <a:latin typeface="Century Gothic" panose="020B0502020202020204" pitchFamily="34" charset="0"/>
              </a:rPr>
              <a:t>/L</a:t>
            </a:r>
          </a:p>
          <a:p>
            <a:r>
              <a:rPr lang="it-IT" sz="2000" dirty="0">
                <a:effectLst/>
                <a:latin typeface="Century Gothic" panose="020B0502020202020204" pitchFamily="34" charset="0"/>
              </a:rPr>
              <a:t>87 ADA </a:t>
            </a:r>
            <a:r>
              <a:rPr lang="it-IT" sz="2000" dirty="0" err="1">
                <a:effectLst/>
                <a:latin typeface="Century Gothic" panose="020B0502020202020204" pitchFamily="34" charset="0"/>
              </a:rPr>
              <a:t>recommendations</a:t>
            </a:r>
            <a:endParaRPr lang="it-IT" sz="2000" dirty="0">
              <a:effectLst/>
              <a:latin typeface="Century Gothic" panose="020B0502020202020204" pitchFamily="34" charset="0"/>
            </a:endParaRPr>
          </a:p>
          <a:p>
            <a:endParaRPr lang="it-IT" sz="2000" dirty="0">
              <a:latin typeface="Century Gothic" panose="020B0502020202020204" pitchFamily="34" charset="0"/>
            </a:endParaRPr>
          </a:p>
          <a:p>
            <a:endParaRPr lang="it-IT" sz="2000" dirty="0">
              <a:latin typeface="Century Gothic" panose="020B0502020202020204" pitchFamily="34" charset="0"/>
            </a:endParaRPr>
          </a:p>
          <a:p>
            <a:r>
              <a:rPr lang="it-IT" sz="2000" dirty="0">
                <a:latin typeface="Century Gothic" panose="020B0502020202020204" pitchFamily="34" charset="0"/>
              </a:rPr>
              <a:t>		2 anni</a:t>
            </a:r>
            <a:endParaRPr lang="en-US" sz="2000" dirty="0">
              <a:latin typeface="Century Gothic" panose="020B0502020202020204" pitchFamily="34" charset="0"/>
            </a:endParaRPr>
          </a:p>
        </p:txBody>
      </p:sp>
      <p:sp>
        <p:nvSpPr>
          <p:cNvPr id="7" name="CasellaDiTesto 6">
            <a:extLst>
              <a:ext uri="{FF2B5EF4-FFF2-40B4-BE49-F238E27FC236}">
                <a16:creationId xmlns:a16="http://schemas.microsoft.com/office/drawing/2014/main" id="{2F20CF6B-CF0F-0449-B03F-00E8DB06F053}"/>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8927704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10CEF36-91B3-FF49-8A60-457E1DF8102D}"/>
              </a:ext>
            </a:extLst>
          </p:cNvPr>
          <p:cNvPicPr>
            <a:picLocks noChangeAspect="1"/>
          </p:cNvPicPr>
          <p:nvPr/>
        </p:nvPicPr>
        <p:blipFill>
          <a:blip r:embed="rId2"/>
          <a:stretch>
            <a:fillRect/>
          </a:stretch>
        </p:blipFill>
        <p:spPr>
          <a:xfrm>
            <a:off x="2921980" y="878837"/>
            <a:ext cx="6807200" cy="5511800"/>
          </a:xfrm>
          <a:prstGeom prst="rect">
            <a:avLst/>
          </a:prstGeom>
        </p:spPr>
      </p:pic>
      <p:sp>
        <p:nvSpPr>
          <p:cNvPr id="7" name="CasellaDiTesto 6">
            <a:extLst>
              <a:ext uri="{FF2B5EF4-FFF2-40B4-BE49-F238E27FC236}">
                <a16:creationId xmlns:a16="http://schemas.microsoft.com/office/drawing/2014/main" id="{979E6772-C679-8240-B242-A5DB13EBB52E}"/>
              </a:ext>
            </a:extLst>
          </p:cNvPr>
          <p:cNvSpPr txBox="1"/>
          <p:nvPr/>
        </p:nvSpPr>
        <p:spPr>
          <a:xfrm>
            <a:off x="4884225" y="6519446"/>
            <a:ext cx="4844955" cy="307777"/>
          </a:xfrm>
          <a:prstGeom prst="rect">
            <a:avLst/>
          </a:prstGeom>
          <a:noFill/>
        </p:spPr>
        <p:txBody>
          <a:bodyPr wrap="square" rtlCol="0">
            <a:spAutoFit/>
          </a:bodyPr>
          <a:lstStyle/>
          <a:p>
            <a:r>
              <a:rPr lang="it-IT" sz="1400" dirty="0" err="1">
                <a:latin typeface="Century Gothic" panose="020B0502020202020204" pitchFamily="34" charset="0"/>
              </a:rPr>
              <a:t>Goldenberg</a:t>
            </a:r>
            <a:r>
              <a:rPr lang="it-IT" sz="1400" dirty="0">
                <a:latin typeface="Century Gothic" panose="020B0502020202020204" pitchFamily="34" charset="0"/>
              </a:rPr>
              <a:t> et al. BMJ. 2021 </a:t>
            </a:r>
            <a:r>
              <a:rPr lang="it-IT" sz="1400" dirty="0" err="1">
                <a:latin typeface="Century Gothic" panose="020B0502020202020204" pitchFamily="34" charset="0"/>
              </a:rPr>
              <a:t>Jan</a:t>
            </a:r>
            <a:r>
              <a:rPr lang="it-IT" sz="1400" dirty="0">
                <a:latin typeface="Century Gothic" panose="020B0502020202020204" pitchFamily="34" charset="0"/>
              </a:rPr>
              <a:t> 13;372:m4743</a:t>
            </a:r>
            <a:endParaRPr lang="en-US" sz="1400" dirty="0">
              <a:latin typeface="Century Gothic" panose="020B0502020202020204" pitchFamily="34" charset="0"/>
            </a:endParaRPr>
          </a:p>
        </p:txBody>
      </p:sp>
      <p:pic>
        <p:nvPicPr>
          <p:cNvPr id="6" name="Elemento grafico 5" descr="Fetta di torta con riempimento a tinta unita">
            <a:extLst>
              <a:ext uri="{FF2B5EF4-FFF2-40B4-BE49-F238E27FC236}">
                <a16:creationId xmlns:a16="http://schemas.microsoft.com/office/drawing/2014/main" id="{B8853F88-CA6A-2141-8DE2-317DA0DC0A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650" y="1221054"/>
            <a:ext cx="1553570" cy="1553570"/>
          </a:xfrm>
          <a:prstGeom prst="rect">
            <a:avLst/>
          </a:prstGeom>
        </p:spPr>
      </p:pic>
      <p:sp>
        <p:nvSpPr>
          <p:cNvPr id="8" name="CasellaDiTesto 7">
            <a:extLst>
              <a:ext uri="{FF2B5EF4-FFF2-40B4-BE49-F238E27FC236}">
                <a16:creationId xmlns:a16="http://schemas.microsoft.com/office/drawing/2014/main" id="{A0E02967-CBAE-8841-A0E2-BD2E14961A81}"/>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1834977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775FEB3-8EC6-5A44-A3F2-08F7EADEA276}"/>
              </a:ext>
            </a:extLst>
          </p:cNvPr>
          <p:cNvPicPr>
            <a:picLocks noChangeAspect="1"/>
          </p:cNvPicPr>
          <p:nvPr/>
        </p:nvPicPr>
        <p:blipFill>
          <a:blip r:embed="rId2"/>
          <a:stretch>
            <a:fillRect/>
          </a:stretch>
        </p:blipFill>
        <p:spPr>
          <a:xfrm>
            <a:off x="796921" y="1662635"/>
            <a:ext cx="10947060" cy="4213509"/>
          </a:xfrm>
          <a:prstGeom prst="rect">
            <a:avLst/>
          </a:prstGeom>
        </p:spPr>
      </p:pic>
      <p:sp>
        <p:nvSpPr>
          <p:cNvPr id="6" name="CasellaDiTesto 5">
            <a:extLst>
              <a:ext uri="{FF2B5EF4-FFF2-40B4-BE49-F238E27FC236}">
                <a16:creationId xmlns:a16="http://schemas.microsoft.com/office/drawing/2014/main" id="{D437AE05-C80F-874C-A708-12D2F91EA940}"/>
              </a:ext>
            </a:extLst>
          </p:cNvPr>
          <p:cNvSpPr txBox="1"/>
          <p:nvPr/>
        </p:nvSpPr>
        <p:spPr>
          <a:xfrm>
            <a:off x="5280107" y="6533094"/>
            <a:ext cx="4844955" cy="307777"/>
          </a:xfrm>
          <a:prstGeom prst="rect">
            <a:avLst/>
          </a:prstGeom>
          <a:noFill/>
        </p:spPr>
        <p:txBody>
          <a:bodyPr wrap="square" rtlCol="0">
            <a:spAutoFit/>
          </a:bodyPr>
          <a:lstStyle/>
          <a:p>
            <a:r>
              <a:rPr lang="it-IT" sz="1400" dirty="0" err="1">
                <a:latin typeface="Century Gothic" panose="020B0502020202020204" pitchFamily="34" charset="0"/>
              </a:rPr>
              <a:t>Goldenberg</a:t>
            </a:r>
            <a:r>
              <a:rPr lang="it-IT" sz="1400" dirty="0">
                <a:latin typeface="Century Gothic" panose="020B0502020202020204" pitchFamily="34" charset="0"/>
              </a:rPr>
              <a:t> et al. BMJ. 2021 </a:t>
            </a:r>
            <a:r>
              <a:rPr lang="it-IT" sz="1400" dirty="0" err="1">
                <a:latin typeface="Century Gothic" panose="020B0502020202020204" pitchFamily="34" charset="0"/>
              </a:rPr>
              <a:t>Jan</a:t>
            </a:r>
            <a:r>
              <a:rPr lang="it-IT" sz="1400" dirty="0">
                <a:latin typeface="Century Gothic" panose="020B0502020202020204" pitchFamily="34" charset="0"/>
              </a:rPr>
              <a:t> 13;372:m4743</a:t>
            </a:r>
            <a:endParaRPr lang="en-US" sz="1400" dirty="0">
              <a:latin typeface="Century Gothic" panose="020B0502020202020204" pitchFamily="34" charset="0"/>
            </a:endParaRPr>
          </a:p>
        </p:txBody>
      </p:sp>
      <p:pic>
        <p:nvPicPr>
          <p:cNvPr id="9" name="Elemento grafico 8" descr="Fetta di torta con riempimento a tinta unita">
            <a:extLst>
              <a:ext uri="{FF2B5EF4-FFF2-40B4-BE49-F238E27FC236}">
                <a16:creationId xmlns:a16="http://schemas.microsoft.com/office/drawing/2014/main" id="{6C38206F-C871-F84F-A501-3A08B97F3D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153" y="1116123"/>
            <a:ext cx="1553570" cy="1553570"/>
          </a:xfrm>
          <a:prstGeom prst="rect">
            <a:avLst/>
          </a:prstGeom>
        </p:spPr>
      </p:pic>
      <p:sp>
        <p:nvSpPr>
          <p:cNvPr id="10" name="CasellaDiTesto 9">
            <a:extLst>
              <a:ext uri="{FF2B5EF4-FFF2-40B4-BE49-F238E27FC236}">
                <a16:creationId xmlns:a16="http://schemas.microsoft.com/office/drawing/2014/main" id="{7D2A0E99-8488-E144-985C-79BAEC15E6E5}"/>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1097943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CA48C4C-0642-624D-B21F-19487B5ABBC1}"/>
              </a:ext>
            </a:extLst>
          </p:cNvPr>
          <p:cNvSpPr txBox="1"/>
          <p:nvPr/>
        </p:nvSpPr>
        <p:spPr>
          <a:xfrm>
            <a:off x="2462820" y="206331"/>
            <a:ext cx="7266360" cy="523220"/>
          </a:xfrm>
          <a:prstGeom prst="rect">
            <a:avLst/>
          </a:prstGeom>
          <a:solidFill>
            <a:schemeClr val="accent6"/>
          </a:soli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it-IT" sz="2800" dirty="0">
                <a:latin typeface="Century Gothic"/>
                <a:cs typeface="Century Gothic"/>
              </a:rPr>
              <a:t>APPLICAZIONI TERAPEUTICHE DELLA KD</a:t>
            </a:r>
          </a:p>
        </p:txBody>
      </p:sp>
      <p:pic>
        <p:nvPicPr>
          <p:cNvPr id="3" name="Elemento grafico 2" descr="Fetta di torta con riempimento a tinta unita">
            <a:extLst>
              <a:ext uri="{FF2B5EF4-FFF2-40B4-BE49-F238E27FC236}">
                <a16:creationId xmlns:a16="http://schemas.microsoft.com/office/drawing/2014/main" id="{0250CCA9-1887-7B42-8489-0C9C8A551C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1582" y="206331"/>
            <a:ext cx="1553570" cy="1553570"/>
          </a:xfrm>
          <a:prstGeom prst="rect">
            <a:avLst/>
          </a:prstGeom>
        </p:spPr>
      </p:pic>
      <p:pic>
        <p:nvPicPr>
          <p:cNvPr id="4" name="Immagine 3">
            <a:extLst>
              <a:ext uri="{FF2B5EF4-FFF2-40B4-BE49-F238E27FC236}">
                <a16:creationId xmlns:a16="http://schemas.microsoft.com/office/drawing/2014/main" id="{0CD4E706-8D32-DC43-B719-D99B4188A6B9}"/>
              </a:ext>
            </a:extLst>
          </p:cNvPr>
          <p:cNvPicPr>
            <a:picLocks noChangeAspect="1"/>
          </p:cNvPicPr>
          <p:nvPr/>
        </p:nvPicPr>
        <p:blipFill>
          <a:blip r:embed="rId4"/>
          <a:stretch>
            <a:fillRect/>
          </a:stretch>
        </p:blipFill>
        <p:spPr>
          <a:xfrm>
            <a:off x="2983854" y="814949"/>
            <a:ext cx="5818951" cy="5623803"/>
          </a:xfrm>
          <a:prstGeom prst="rect">
            <a:avLst/>
          </a:prstGeom>
        </p:spPr>
      </p:pic>
      <p:sp>
        <p:nvSpPr>
          <p:cNvPr id="5" name="CasellaDiTesto 4">
            <a:extLst>
              <a:ext uri="{FF2B5EF4-FFF2-40B4-BE49-F238E27FC236}">
                <a16:creationId xmlns:a16="http://schemas.microsoft.com/office/drawing/2014/main" id="{419AEE89-2E51-A94B-AD84-3F87ABEF92EE}"/>
              </a:ext>
            </a:extLst>
          </p:cNvPr>
          <p:cNvSpPr txBox="1"/>
          <p:nvPr/>
        </p:nvSpPr>
        <p:spPr>
          <a:xfrm>
            <a:off x="5684892" y="6354873"/>
            <a:ext cx="4844955" cy="338554"/>
          </a:xfrm>
          <a:prstGeom prst="rect">
            <a:avLst/>
          </a:prstGeom>
          <a:noFill/>
        </p:spPr>
        <p:txBody>
          <a:bodyPr wrap="square" rtlCol="0">
            <a:spAutoFit/>
          </a:bodyPr>
          <a:lstStyle/>
          <a:p>
            <a:r>
              <a:rPr lang="it-IT" sz="1600" dirty="0" err="1">
                <a:latin typeface="Century Gothic" panose="020B0502020202020204" pitchFamily="34" charset="0"/>
              </a:rPr>
              <a:t>Goldenberg</a:t>
            </a:r>
            <a:r>
              <a:rPr lang="it-IT" sz="1600" dirty="0">
                <a:latin typeface="Century Gothic" panose="020B0502020202020204" pitchFamily="34" charset="0"/>
              </a:rPr>
              <a:t> et al. BMJ. 2021 </a:t>
            </a:r>
            <a:r>
              <a:rPr lang="it-IT" sz="1600" dirty="0" err="1">
                <a:latin typeface="Century Gothic" panose="020B0502020202020204" pitchFamily="34" charset="0"/>
              </a:rPr>
              <a:t>Jan</a:t>
            </a:r>
            <a:r>
              <a:rPr lang="it-IT" sz="1600" dirty="0">
                <a:latin typeface="Century Gothic" panose="020B0502020202020204" pitchFamily="34" charset="0"/>
              </a:rPr>
              <a:t> 13;372:m4743</a:t>
            </a:r>
            <a:endParaRPr lang="en-US" sz="1600" dirty="0">
              <a:latin typeface="Century Gothic" panose="020B0502020202020204" pitchFamily="34" charset="0"/>
            </a:endParaRPr>
          </a:p>
        </p:txBody>
      </p:sp>
    </p:spTree>
    <p:extLst>
      <p:ext uri="{BB962C8B-B14F-4D97-AF65-F5344CB8AC3E}">
        <p14:creationId xmlns:p14="http://schemas.microsoft.com/office/powerpoint/2010/main" val="39136572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0B1CD9D-2E69-6740-B368-8B9A5E786800}"/>
              </a:ext>
            </a:extLst>
          </p:cNvPr>
          <p:cNvSpPr txBox="1"/>
          <p:nvPr/>
        </p:nvSpPr>
        <p:spPr>
          <a:xfrm>
            <a:off x="2272182" y="1997839"/>
            <a:ext cx="7874758" cy="2862322"/>
          </a:xfrm>
          <a:prstGeom prst="rect">
            <a:avLst/>
          </a:prstGeom>
          <a:ln w="63500"/>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spcAft>
                <a:spcPts val="1200"/>
              </a:spcAft>
              <a:buFont typeface="Arial" panose="020B0604020202020204" pitchFamily="34" charset="0"/>
              <a:buChar char="•"/>
            </a:pPr>
            <a:r>
              <a:rPr lang="en-US" sz="2800" dirty="0" err="1">
                <a:solidFill>
                  <a:schemeClr val="bg1">
                    <a:lumMod val="85000"/>
                  </a:schemeClr>
                </a:solidFill>
                <a:latin typeface="Century Gothic" panose="020B0502020202020204" pitchFamily="34" charset="0"/>
              </a:rPr>
              <a:t>Sovrappeso</a:t>
            </a:r>
            <a:r>
              <a:rPr lang="en-US" sz="2800" dirty="0">
                <a:solidFill>
                  <a:schemeClr val="bg1">
                    <a:lumMod val="85000"/>
                  </a:schemeClr>
                </a:solidFill>
                <a:latin typeface="Century Gothic" panose="020B0502020202020204" pitchFamily="34" charset="0"/>
              </a:rPr>
              <a:t> ed </a:t>
            </a:r>
            <a:r>
              <a:rPr lang="en-US" sz="2800" dirty="0" err="1">
                <a:solidFill>
                  <a:schemeClr val="bg1">
                    <a:lumMod val="85000"/>
                  </a:schemeClr>
                </a:solidFill>
                <a:latin typeface="Century Gothic" panose="020B0502020202020204" pitchFamily="34" charset="0"/>
              </a:rPr>
              <a:t>obesità</a:t>
            </a:r>
            <a:r>
              <a:rPr lang="en-US" sz="2800" dirty="0">
                <a:solidFill>
                  <a:schemeClr val="bg1">
                    <a:lumMod val="85000"/>
                  </a:schemeClr>
                </a:solidFill>
                <a:latin typeface="Century Gothic" panose="020B0502020202020204" pitchFamily="34" charset="0"/>
              </a:rPr>
              <a:t> (</a:t>
            </a:r>
            <a:r>
              <a:rPr lang="en-US" sz="2800" dirty="0" err="1">
                <a:solidFill>
                  <a:schemeClr val="bg1">
                    <a:lumMod val="85000"/>
                  </a:schemeClr>
                </a:solidFill>
                <a:latin typeface="Century Gothic" panose="020B0502020202020204" pitchFamily="34" charset="0"/>
              </a:rPr>
              <a:t>dimagrimento</a:t>
            </a:r>
            <a:r>
              <a:rPr lang="en-US" sz="2800" dirty="0">
                <a:solidFill>
                  <a:schemeClr val="bg1">
                    <a:lumMod val="85000"/>
                  </a:schemeClr>
                </a:solidFill>
                <a:latin typeface="Century Gothic" panose="020B0502020202020204" pitchFamily="34" charset="0"/>
              </a:rPr>
              <a:t>)</a:t>
            </a:r>
          </a:p>
          <a:p>
            <a:pPr marL="285750" indent="-285750">
              <a:spcAft>
                <a:spcPts val="1200"/>
              </a:spcAft>
              <a:buFont typeface="Arial" panose="020B0604020202020204" pitchFamily="34" charset="0"/>
              <a:buChar char="•"/>
            </a:pPr>
            <a:r>
              <a:rPr lang="en-US" sz="2800" dirty="0" err="1">
                <a:solidFill>
                  <a:schemeClr val="bg1">
                    <a:lumMod val="85000"/>
                  </a:schemeClr>
                </a:solidFill>
                <a:latin typeface="Century Gothic" panose="020B0502020202020204" pitchFamily="34" charset="0"/>
              </a:rPr>
              <a:t>Diabete</a:t>
            </a:r>
            <a:r>
              <a:rPr lang="en-US" sz="2800" dirty="0">
                <a:solidFill>
                  <a:schemeClr val="bg1">
                    <a:lumMod val="85000"/>
                  </a:schemeClr>
                </a:solidFill>
                <a:latin typeface="Century Gothic" panose="020B0502020202020204" pitchFamily="34" charset="0"/>
              </a:rPr>
              <a:t> di </a:t>
            </a:r>
            <a:r>
              <a:rPr lang="en-US" sz="2800" dirty="0" err="1">
                <a:solidFill>
                  <a:schemeClr val="bg1">
                    <a:lumMod val="85000"/>
                  </a:schemeClr>
                </a:solidFill>
                <a:latin typeface="Century Gothic" panose="020B0502020202020204" pitchFamily="34" charset="0"/>
              </a:rPr>
              <a:t>tipo</a:t>
            </a:r>
            <a:r>
              <a:rPr lang="en-US" sz="2800" dirty="0">
                <a:solidFill>
                  <a:schemeClr val="bg1">
                    <a:lumMod val="85000"/>
                  </a:schemeClr>
                </a:solidFill>
                <a:latin typeface="Century Gothic" panose="020B0502020202020204" pitchFamily="34" charset="0"/>
              </a:rPr>
              <a:t> 2</a:t>
            </a:r>
          </a:p>
          <a:p>
            <a:pPr marL="285750" indent="-285750">
              <a:spcAft>
                <a:spcPts val="1200"/>
              </a:spcAft>
              <a:buFont typeface="Arial" panose="020B0604020202020204" pitchFamily="34" charset="0"/>
              <a:buChar char="•"/>
            </a:pPr>
            <a:r>
              <a:rPr lang="en-US" sz="2800" dirty="0" err="1">
                <a:solidFill>
                  <a:schemeClr val="tx1"/>
                </a:solidFill>
                <a:latin typeface="Century Gothic" panose="020B0502020202020204" pitchFamily="34" charset="0"/>
              </a:rPr>
              <a:t>Dislipidemia</a:t>
            </a:r>
            <a:endParaRPr lang="en-US" sz="2800" dirty="0">
              <a:solidFill>
                <a:schemeClr val="tx1"/>
              </a:solidFill>
              <a:latin typeface="Century Gothic" panose="020B0502020202020204" pitchFamily="34" charset="0"/>
            </a:endParaRPr>
          </a:p>
          <a:p>
            <a:pPr marL="285750" indent="-285750">
              <a:spcAft>
                <a:spcPts val="1200"/>
              </a:spcAft>
              <a:buFont typeface="Arial" panose="020B0604020202020204" pitchFamily="34" charset="0"/>
              <a:buChar char="•"/>
            </a:pPr>
            <a:r>
              <a:rPr lang="en-US" sz="2800" dirty="0">
                <a:solidFill>
                  <a:schemeClr val="bg1">
                    <a:lumMod val="85000"/>
                  </a:schemeClr>
                </a:solidFill>
                <a:latin typeface="Century Gothic" panose="020B0502020202020204" pitchFamily="34" charset="0"/>
              </a:rPr>
              <a:t>PCOS</a:t>
            </a:r>
          </a:p>
          <a:p>
            <a:pPr marL="285750" indent="-285750">
              <a:spcAft>
                <a:spcPts val="1200"/>
              </a:spcAft>
              <a:buFont typeface="Arial" panose="020B0604020202020204" pitchFamily="34" charset="0"/>
              <a:buChar char="•"/>
            </a:pPr>
            <a:endParaRPr lang="en-US" sz="2800" dirty="0">
              <a:latin typeface="Century Gothic" panose="020B0502020202020204" pitchFamily="34" charset="0"/>
            </a:endParaRPr>
          </a:p>
        </p:txBody>
      </p:sp>
      <p:pic>
        <p:nvPicPr>
          <p:cNvPr id="5" name="Immagine 4">
            <a:extLst>
              <a:ext uri="{FF2B5EF4-FFF2-40B4-BE49-F238E27FC236}">
                <a16:creationId xmlns:a16="http://schemas.microsoft.com/office/drawing/2014/main" id="{C8983DDC-10FD-2D46-9C15-A15889ACD441}"/>
              </a:ext>
            </a:extLst>
          </p:cNvPr>
          <p:cNvPicPr>
            <a:picLocks noChangeAspect="1"/>
          </p:cNvPicPr>
          <p:nvPr/>
        </p:nvPicPr>
        <p:blipFill>
          <a:blip r:embed="rId2"/>
          <a:stretch>
            <a:fillRect/>
          </a:stretch>
        </p:blipFill>
        <p:spPr>
          <a:xfrm>
            <a:off x="152623" y="1195819"/>
            <a:ext cx="1308411" cy="1040547"/>
          </a:xfrm>
          <a:prstGeom prst="rect">
            <a:avLst/>
          </a:prstGeom>
        </p:spPr>
      </p:pic>
      <p:sp>
        <p:nvSpPr>
          <p:cNvPr id="7" name="CasellaDiTesto 6">
            <a:extLst>
              <a:ext uri="{FF2B5EF4-FFF2-40B4-BE49-F238E27FC236}">
                <a16:creationId xmlns:a16="http://schemas.microsoft.com/office/drawing/2014/main" id="{B5B7F5BF-05DA-9F41-93D8-078BA70B4E17}"/>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16534023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CB22688C-7BD5-3444-A8F2-4C0B8AFD2B1D}"/>
              </a:ext>
            </a:extLst>
          </p:cNvPr>
          <p:cNvPicPr>
            <a:picLocks noChangeAspect="1"/>
          </p:cNvPicPr>
          <p:nvPr/>
        </p:nvPicPr>
        <p:blipFill rotWithShape="1">
          <a:blip r:embed="rId2"/>
          <a:srcRect l="1972" t="52127" r="7680"/>
          <a:stretch/>
        </p:blipFill>
        <p:spPr>
          <a:xfrm>
            <a:off x="655873" y="1712158"/>
            <a:ext cx="10371518" cy="3937880"/>
          </a:xfrm>
          <a:prstGeom prst="rect">
            <a:avLst/>
          </a:prstGeom>
        </p:spPr>
      </p:pic>
      <p:sp>
        <p:nvSpPr>
          <p:cNvPr id="8" name="CasellaDiTesto 7">
            <a:extLst>
              <a:ext uri="{FF2B5EF4-FFF2-40B4-BE49-F238E27FC236}">
                <a16:creationId xmlns:a16="http://schemas.microsoft.com/office/drawing/2014/main" id="{1765C5F4-FE92-5841-BC52-ADA8DAD2B1DE}"/>
              </a:ext>
            </a:extLst>
          </p:cNvPr>
          <p:cNvSpPr txBox="1"/>
          <p:nvPr/>
        </p:nvSpPr>
        <p:spPr>
          <a:xfrm>
            <a:off x="2748626" y="6519446"/>
            <a:ext cx="7231225" cy="307777"/>
          </a:xfrm>
          <a:prstGeom prst="rect">
            <a:avLst/>
          </a:prstGeom>
          <a:noFill/>
        </p:spPr>
        <p:txBody>
          <a:bodyPr wrap="square" rtlCol="0">
            <a:spAutoFit/>
          </a:bodyPr>
          <a:lstStyle/>
          <a:p>
            <a:r>
              <a:rPr lang="it-IT" sz="1400" dirty="0" err="1">
                <a:latin typeface="Century Gothic" panose="020B0502020202020204" pitchFamily="34" charset="0"/>
              </a:rPr>
              <a:t>Bueno</a:t>
            </a:r>
            <a:r>
              <a:rPr lang="it-IT" sz="1400" dirty="0">
                <a:latin typeface="Century Gothic" panose="020B0502020202020204" pitchFamily="34" charset="0"/>
              </a:rPr>
              <a:t> et al. Br </a:t>
            </a:r>
            <a:r>
              <a:rPr lang="it-IT" sz="1400" dirty="0" err="1">
                <a:latin typeface="Century Gothic" panose="020B0502020202020204" pitchFamily="34" charset="0"/>
              </a:rPr>
              <a:t>J</a:t>
            </a:r>
            <a:r>
              <a:rPr lang="it-IT" sz="1400" dirty="0">
                <a:latin typeface="Century Gothic" panose="020B0502020202020204" pitchFamily="34" charset="0"/>
              </a:rPr>
              <a:t> </a:t>
            </a:r>
            <a:r>
              <a:rPr lang="it-IT" sz="1400" dirty="0" err="1">
                <a:latin typeface="Century Gothic" panose="020B0502020202020204" pitchFamily="34" charset="0"/>
              </a:rPr>
              <a:t>Nutr</a:t>
            </a:r>
            <a:r>
              <a:rPr lang="it-IT" sz="1400" dirty="0">
                <a:latin typeface="Century Gothic" panose="020B0502020202020204" pitchFamily="34" charset="0"/>
              </a:rPr>
              <a:t>. 2013 Oct;110(7):1178-87</a:t>
            </a:r>
          </a:p>
        </p:txBody>
      </p:sp>
      <p:pic>
        <p:nvPicPr>
          <p:cNvPr id="9" name="Immagine 8">
            <a:extLst>
              <a:ext uri="{FF2B5EF4-FFF2-40B4-BE49-F238E27FC236}">
                <a16:creationId xmlns:a16="http://schemas.microsoft.com/office/drawing/2014/main" id="{A08AC9D0-5858-4844-A3FB-7EED721F0509}"/>
              </a:ext>
            </a:extLst>
          </p:cNvPr>
          <p:cNvPicPr>
            <a:picLocks noChangeAspect="1"/>
          </p:cNvPicPr>
          <p:nvPr/>
        </p:nvPicPr>
        <p:blipFill>
          <a:blip r:embed="rId3"/>
          <a:stretch>
            <a:fillRect/>
          </a:stretch>
        </p:blipFill>
        <p:spPr>
          <a:xfrm>
            <a:off x="152623" y="1195819"/>
            <a:ext cx="1308411" cy="1040547"/>
          </a:xfrm>
          <a:prstGeom prst="rect">
            <a:avLst/>
          </a:prstGeom>
        </p:spPr>
      </p:pic>
      <p:sp>
        <p:nvSpPr>
          <p:cNvPr id="10" name="CasellaDiTesto 9">
            <a:extLst>
              <a:ext uri="{FF2B5EF4-FFF2-40B4-BE49-F238E27FC236}">
                <a16:creationId xmlns:a16="http://schemas.microsoft.com/office/drawing/2014/main" id="{FA44BFDD-3B16-E04F-AE59-4BF5E1A30592}"/>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25517531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3DE70F8-ED9C-644C-BFE0-9DAF709AB893}"/>
              </a:ext>
            </a:extLst>
          </p:cNvPr>
          <p:cNvPicPr>
            <a:picLocks noChangeAspect="1"/>
          </p:cNvPicPr>
          <p:nvPr/>
        </p:nvPicPr>
        <p:blipFill>
          <a:blip r:embed="rId2"/>
          <a:stretch>
            <a:fillRect/>
          </a:stretch>
        </p:blipFill>
        <p:spPr>
          <a:xfrm>
            <a:off x="2464068" y="875222"/>
            <a:ext cx="7263863" cy="5334943"/>
          </a:xfrm>
          <a:prstGeom prst="rect">
            <a:avLst/>
          </a:prstGeom>
        </p:spPr>
      </p:pic>
      <p:sp>
        <p:nvSpPr>
          <p:cNvPr id="5" name="CasellaDiTesto 4">
            <a:extLst>
              <a:ext uri="{FF2B5EF4-FFF2-40B4-BE49-F238E27FC236}">
                <a16:creationId xmlns:a16="http://schemas.microsoft.com/office/drawing/2014/main" id="{F1E3C6BE-469F-7540-B579-7380CF100383}"/>
              </a:ext>
            </a:extLst>
          </p:cNvPr>
          <p:cNvSpPr txBox="1"/>
          <p:nvPr/>
        </p:nvSpPr>
        <p:spPr>
          <a:xfrm>
            <a:off x="5276556" y="6538673"/>
            <a:ext cx="4852058" cy="307777"/>
          </a:xfrm>
          <a:prstGeom prst="rect">
            <a:avLst/>
          </a:prstGeom>
          <a:noFill/>
        </p:spPr>
        <p:txBody>
          <a:bodyPr wrap="square" rtlCol="0">
            <a:spAutoFit/>
          </a:bodyPr>
          <a:lstStyle/>
          <a:p>
            <a:r>
              <a:rPr lang="it-IT" sz="1400" dirty="0" err="1">
                <a:latin typeface="Century Gothic" panose="020B0502020202020204" pitchFamily="34" charset="0"/>
              </a:rPr>
              <a:t>Bueno</a:t>
            </a:r>
            <a:r>
              <a:rPr lang="it-IT" sz="1400" dirty="0">
                <a:latin typeface="Century Gothic" panose="020B0502020202020204" pitchFamily="34" charset="0"/>
              </a:rPr>
              <a:t> et al. Br </a:t>
            </a:r>
            <a:r>
              <a:rPr lang="it-IT" sz="1400" dirty="0" err="1">
                <a:latin typeface="Century Gothic" panose="020B0502020202020204" pitchFamily="34" charset="0"/>
              </a:rPr>
              <a:t>J</a:t>
            </a:r>
            <a:r>
              <a:rPr lang="it-IT" sz="1400" dirty="0">
                <a:latin typeface="Century Gothic" panose="020B0502020202020204" pitchFamily="34" charset="0"/>
              </a:rPr>
              <a:t> </a:t>
            </a:r>
            <a:r>
              <a:rPr lang="it-IT" sz="1400" dirty="0" err="1">
                <a:latin typeface="Century Gothic" panose="020B0502020202020204" pitchFamily="34" charset="0"/>
              </a:rPr>
              <a:t>Nutr</a:t>
            </a:r>
            <a:r>
              <a:rPr lang="it-IT" sz="1400" dirty="0">
                <a:latin typeface="Century Gothic" panose="020B0502020202020204" pitchFamily="34" charset="0"/>
              </a:rPr>
              <a:t>. 2013 Oct;110(7):1178-87</a:t>
            </a:r>
          </a:p>
        </p:txBody>
      </p:sp>
      <p:pic>
        <p:nvPicPr>
          <p:cNvPr id="6" name="Immagine 5">
            <a:extLst>
              <a:ext uri="{FF2B5EF4-FFF2-40B4-BE49-F238E27FC236}">
                <a16:creationId xmlns:a16="http://schemas.microsoft.com/office/drawing/2014/main" id="{93F0A505-18F7-9E4A-9620-61977E4CF6B2}"/>
              </a:ext>
            </a:extLst>
          </p:cNvPr>
          <p:cNvPicPr>
            <a:picLocks noChangeAspect="1"/>
          </p:cNvPicPr>
          <p:nvPr/>
        </p:nvPicPr>
        <p:blipFill>
          <a:blip r:embed="rId3"/>
          <a:stretch>
            <a:fillRect/>
          </a:stretch>
        </p:blipFill>
        <p:spPr>
          <a:xfrm>
            <a:off x="152623" y="1195819"/>
            <a:ext cx="1308411" cy="1040547"/>
          </a:xfrm>
          <a:prstGeom prst="rect">
            <a:avLst/>
          </a:prstGeom>
        </p:spPr>
      </p:pic>
      <p:sp>
        <p:nvSpPr>
          <p:cNvPr id="7" name="CasellaDiTesto 6">
            <a:extLst>
              <a:ext uri="{FF2B5EF4-FFF2-40B4-BE49-F238E27FC236}">
                <a16:creationId xmlns:a16="http://schemas.microsoft.com/office/drawing/2014/main" id="{BE7B51F7-190C-D24B-883C-80EB402A0A10}"/>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158897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2C1A7D7-D9BE-C345-AC96-F7DA225F4032}"/>
              </a:ext>
            </a:extLst>
          </p:cNvPr>
          <p:cNvPicPr>
            <a:picLocks noChangeAspect="1"/>
          </p:cNvPicPr>
          <p:nvPr/>
        </p:nvPicPr>
        <p:blipFill>
          <a:blip r:embed="rId2"/>
          <a:stretch>
            <a:fillRect/>
          </a:stretch>
        </p:blipFill>
        <p:spPr>
          <a:xfrm>
            <a:off x="2746397" y="1502234"/>
            <a:ext cx="6223000" cy="4667250"/>
          </a:xfrm>
          <a:prstGeom prst="rect">
            <a:avLst/>
          </a:prstGeom>
        </p:spPr>
      </p:pic>
      <p:sp>
        <p:nvSpPr>
          <p:cNvPr id="3" name="CasellaDiTesto 2">
            <a:extLst>
              <a:ext uri="{FF2B5EF4-FFF2-40B4-BE49-F238E27FC236}">
                <a16:creationId xmlns:a16="http://schemas.microsoft.com/office/drawing/2014/main" id="{D2A95298-A9F6-4947-AEB5-BC6FB4EBBD20}"/>
              </a:ext>
            </a:extLst>
          </p:cNvPr>
          <p:cNvSpPr txBox="1"/>
          <p:nvPr/>
        </p:nvSpPr>
        <p:spPr>
          <a:xfrm>
            <a:off x="686306" y="4115508"/>
            <a:ext cx="3435350" cy="523220"/>
          </a:xfrm>
          <a:prstGeom prst="rect">
            <a:avLst/>
          </a:prstGeom>
          <a:noFill/>
        </p:spPr>
        <p:txBody>
          <a:bodyPr wrap="square" rtlCol="0">
            <a:spAutoFit/>
          </a:bodyPr>
          <a:lstStyle/>
          <a:p>
            <a:pPr algn="ctr"/>
            <a:r>
              <a:rPr lang="it-IT" sz="2800" spc="1200" dirty="0">
                <a:latin typeface="Century Gothic" panose="020B0502020202020204" pitchFamily="34" charset="0"/>
              </a:rPr>
              <a:t>DIGIUNO</a:t>
            </a:r>
          </a:p>
        </p:txBody>
      </p:sp>
      <p:sp>
        <p:nvSpPr>
          <p:cNvPr id="4" name="CasellaDiTesto 3">
            <a:extLst>
              <a:ext uri="{FF2B5EF4-FFF2-40B4-BE49-F238E27FC236}">
                <a16:creationId xmlns:a16="http://schemas.microsoft.com/office/drawing/2014/main" id="{A634963F-729F-C44D-8DA8-AEFB515DAE3C}"/>
              </a:ext>
            </a:extLst>
          </p:cNvPr>
          <p:cNvSpPr txBox="1"/>
          <p:nvPr/>
        </p:nvSpPr>
        <p:spPr>
          <a:xfrm>
            <a:off x="5091155" y="1339478"/>
            <a:ext cx="6770988" cy="523220"/>
          </a:xfrm>
          <a:prstGeom prst="rect">
            <a:avLst/>
          </a:prstGeom>
          <a:noFill/>
        </p:spPr>
        <p:txBody>
          <a:bodyPr wrap="square" rtlCol="0">
            <a:spAutoFit/>
          </a:bodyPr>
          <a:lstStyle/>
          <a:p>
            <a:pPr algn="ctr"/>
            <a:r>
              <a:rPr lang="it-IT" sz="2800" spc="1200" dirty="0">
                <a:latin typeface="Century Gothic" panose="020B0502020202020204" pitchFamily="34" charset="0"/>
              </a:rPr>
              <a:t>DIETA CHETOGENICA</a:t>
            </a:r>
          </a:p>
        </p:txBody>
      </p:sp>
      <p:sp>
        <p:nvSpPr>
          <p:cNvPr id="6" name="CasellaDiTesto 5">
            <a:extLst>
              <a:ext uri="{FF2B5EF4-FFF2-40B4-BE49-F238E27FC236}">
                <a16:creationId xmlns:a16="http://schemas.microsoft.com/office/drawing/2014/main" id="{BB0FDF04-0F29-7243-B81C-EDBB465FA1A6}"/>
              </a:ext>
            </a:extLst>
          </p:cNvPr>
          <p:cNvSpPr txBox="1"/>
          <p:nvPr/>
        </p:nvSpPr>
        <p:spPr>
          <a:xfrm>
            <a:off x="1448224" y="2153866"/>
            <a:ext cx="4451386" cy="954107"/>
          </a:xfrm>
          <a:prstGeom prst="rect">
            <a:avLst/>
          </a:prstGeom>
          <a:noFill/>
        </p:spPr>
        <p:txBody>
          <a:bodyPr wrap="square" rtlCol="0">
            <a:spAutoFit/>
          </a:bodyPr>
          <a:lstStyle/>
          <a:p>
            <a:pPr algn="ctr"/>
            <a:r>
              <a:rPr lang="it-IT" sz="2800" spc="1200" dirty="0">
                <a:latin typeface="Century Gothic" panose="020B0502020202020204" pitchFamily="34" charset="0"/>
              </a:rPr>
              <a:t>RESTRIZIONE CALORICA</a:t>
            </a:r>
          </a:p>
        </p:txBody>
      </p:sp>
      <p:sp>
        <p:nvSpPr>
          <p:cNvPr id="7" name="CasellaDiTesto 6">
            <a:extLst>
              <a:ext uri="{FF2B5EF4-FFF2-40B4-BE49-F238E27FC236}">
                <a16:creationId xmlns:a16="http://schemas.microsoft.com/office/drawing/2014/main" id="{535D9CE4-F7FD-D347-B92D-608E2AFC8DCF}"/>
              </a:ext>
            </a:extLst>
          </p:cNvPr>
          <p:cNvSpPr txBox="1"/>
          <p:nvPr/>
        </p:nvSpPr>
        <p:spPr>
          <a:xfrm>
            <a:off x="3690651" y="209320"/>
            <a:ext cx="7810959" cy="584775"/>
          </a:xfrm>
          <a:prstGeom prst="rect">
            <a:avLst/>
          </a:prstGeom>
          <a:noFill/>
        </p:spPr>
        <p:txBody>
          <a:bodyPr wrap="square" rtlCol="0">
            <a:spAutoFit/>
          </a:bodyPr>
          <a:lstStyle/>
          <a:p>
            <a:r>
              <a:rPr lang="it-IT" sz="3200" dirty="0">
                <a:solidFill>
                  <a:schemeClr val="bg1"/>
                </a:solidFill>
                <a:latin typeface="Century Gothic"/>
                <a:cs typeface="Century Gothic"/>
              </a:rPr>
              <a:t>SEPARATI ALLA NASCITA…</a:t>
            </a:r>
            <a:endParaRPr lang="en-US" sz="3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753972772"/>
      </p:ext>
    </p:extLst>
  </p:cSld>
  <p:clrMapOvr>
    <a:masterClrMapping/>
  </p:clrMapOvr>
  <mc:AlternateContent xmlns:mc="http://schemas.openxmlformats.org/markup-compatibility/2006" xmlns:p14="http://schemas.microsoft.com/office/powerpoint/2010/main">
    <mc:Choice Requires="p14">
      <p:transition spd="slow" p14:dur="2000" advTm="2136"/>
    </mc:Choice>
    <mc:Fallback xmlns="">
      <p:transition spd="slow" advTm="2136"/>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ttore 2 9">
            <a:extLst>
              <a:ext uri="{FF2B5EF4-FFF2-40B4-BE49-F238E27FC236}">
                <a16:creationId xmlns:a16="http://schemas.microsoft.com/office/drawing/2014/main" id="{66E35930-3F17-9044-9A20-2C02AAB157CF}"/>
              </a:ext>
            </a:extLst>
          </p:cNvPr>
          <p:cNvCxnSpPr/>
          <p:nvPr/>
        </p:nvCxnSpPr>
        <p:spPr>
          <a:xfrm>
            <a:off x="6996547" y="2921502"/>
            <a:ext cx="2416629" cy="0"/>
          </a:xfrm>
          <a:prstGeom prst="straightConnector1">
            <a:avLst/>
          </a:prstGeom>
          <a:ln>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40" name="Figura a mano libera 39">
            <a:extLst>
              <a:ext uri="{FF2B5EF4-FFF2-40B4-BE49-F238E27FC236}">
                <a16:creationId xmlns:a16="http://schemas.microsoft.com/office/drawing/2014/main" id="{FB9B26B0-C626-B845-88F6-756900ECF077}"/>
              </a:ext>
            </a:extLst>
          </p:cNvPr>
          <p:cNvSpPr/>
          <p:nvPr/>
        </p:nvSpPr>
        <p:spPr>
          <a:xfrm>
            <a:off x="8242185" y="2445619"/>
            <a:ext cx="765287" cy="690465"/>
          </a:xfrm>
          <a:custGeom>
            <a:avLst/>
            <a:gdLst>
              <a:gd name="connsiteX0" fmla="*/ 709304 w 765287"/>
              <a:gd name="connsiteY0" fmla="*/ 0 h 690465"/>
              <a:gd name="connsiteX1" fmla="*/ 177 w 765287"/>
              <a:gd name="connsiteY1" fmla="*/ 457200 h 690465"/>
              <a:gd name="connsiteX2" fmla="*/ 765287 w 765287"/>
              <a:gd name="connsiteY2" fmla="*/ 690465 h 690465"/>
            </a:gdLst>
            <a:ahLst/>
            <a:cxnLst>
              <a:cxn ang="0">
                <a:pos x="connsiteX0" y="connsiteY0"/>
              </a:cxn>
              <a:cxn ang="0">
                <a:pos x="connsiteX1" y="connsiteY1"/>
              </a:cxn>
              <a:cxn ang="0">
                <a:pos x="connsiteX2" y="connsiteY2"/>
              </a:cxn>
            </a:cxnLst>
            <a:rect l="l" t="t" r="r" b="b"/>
            <a:pathLst>
              <a:path w="765287" h="690465">
                <a:moveTo>
                  <a:pt x="709304" y="0"/>
                </a:moveTo>
                <a:cubicBezTo>
                  <a:pt x="350075" y="171061"/>
                  <a:pt x="-9153" y="342123"/>
                  <a:pt x="177" y="457200"/>
                </a:cubicBezTo>
                <a:cubicBezTo>
                  <a:pt x="9507" y="572277"/>
                  <a:pt x="387397" y="631371"/>
                  <a:pt x="765287" y="690465"/>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Century Gothic" panose="020B0502020202020204" pitchFamily="34" charset="0"/>
            </a:endParaRPr>
          </a:p>
        </p:txBody>
      </p:sp>
      <p:sp>
        <p:nvSpPr>
          <p:cNvPr id="41" name="CasellaDiTesto 40">
            <a:extLst>
              <a:ext uri="{FF2B5EF4-FFF2-40B4-BE49-F238E27FC236}">
                <a16:creationId xmlns:a16="http://schemas.microsoft.com/office/drawing/2014/main" id="{404A7785-BD1B-2046-9342-2197A7F9C262}"/>
              </a:ext>
            </a:extLst>
          </p:cNvPr>
          <p:cNvSpPr txBox="1"/>
          <p:nvPr/>
        </p:nvSpPr>
        <p:spPr>
          <a:xfrm>
            <a:off x="9086606" y="2260479"/>
            <a:ext cx="858416" cy="261610"/>
          </a:xfrm>
          <a:prstGeom prst="rect">
            <a:avLst/>
          </a:prstGeom>
          <a:noFill/>
        </p:spPr>
        <p:txBody>
          <a:bodyPr wrap="square" rtlCol="0">
            <a:spAutoFit/>
          </a:bodyPr>
          <a:lstStyle/>
          <a:p>
            <a:r>
              <a:rPr lang="it-IT" sz="1100" dirty="0">
                <a:latin typeface="Century Gothic" panose="020B0502020202020204" pitchFamily="34" charset="0"/>
              </a:rPr>
              <a:t>2 NADPH</a:t>
            </a:r>
          </a:p>
        </p:txBody>
      </p:sp>
      <p:sp>
        <p:nvSpPr>
          <p:cNvPr id="42" name="CasellaDiTesto 41">
            <a:extLst>
              <a:ext uri="{FF2B5EF4-FFF2-40B4-BE49-F238E27FC236}">
                <a16:creationId xmlns:a16="http://schemas.microsoft.com/office/drawing/2014/main" id="{713DFDE7-3880-8144-956D-CBBDD2E1FBE6}"/>
              </a:ext>
            </a:extLst>
          </p:cNvPr>
          <p:cNvSpPr txBox="1"/>
          <p:nvPr/>
        </p:nvSpPr>
        <p:spPr>
          <a:xfrm>
            <a:off x="9049460" y="3084702"/>
            <a:ext cx="1651518" cy="261610"/>
          </a:xfrm>
          <a:prstGeom prst="rect">
            <a:avLst/>
          </a:prstGeom>
          <a:noFill/>
        </p:spPr>
        <p:txBody>
          <a:bodyPr wrap="square" rtlCol="0">
            <a:spAutoFit/>
          </a:bodyPr>
          <a:lstStyle/>
          <a:p>
            <a:r>
              <a:rPr lang="it-IT" sz="1100" dirty="0">
                <a:latin typeface="Century Gothic" panose="020B0502020202020204" pitchFamily="34" charset="0"/>
              </a:rPr>
              <a:t>2 NADP</a:t>
            </a:r>
            <a:r>
              <a:rPr lang="it-IT" sz="1100" baseline="30000" dirty="0">
                <a:latin typeface="Century Gothic" panose="020B0502020202020204" pitchFamily="34" charset="0"/>
              </a:rPr>
              <a:t>+</a:t>
            </a:r>
            <a:r>
              <a:rPr lang="it-IT" sz="1100" dirty="0">
                <a:latin typeface="Century Gothic" panose="020B0502020202020204" pitchFamily="34" charset="0"/>
              </a:rPr>
              <a:t> + </a:t>
            </a:r>
            <a:r>
              <a:rPr lang="it-IT" sz="1100" dirty="0" err="1">
                <a:latin typeface="Century Gothic" panose="020B0502020202020204" pitchFamily="34" charset="0"/>
              </a:rPr>
              <a:t>CoA</a:t>
            </a:r>
            <a:r>
              <a:rPr lang="it-IT" sz="1100" dirty="0">
                <a:latin typeface="Century Gothic" panose="020B0502020202020204" pitchFamily="34" charset="0"/>
              </a:rPr>
              <a:t>-SH</a:t>
            </a:r>
          </a:p>
        </p:txBody>
      </p:sp>
      <p:cxnSp>
        <p:nvCxnSpPr>
          <p:cNvPr id="51" name="Connettore 2 50">
            <a:extLst>
              <a:ext uri="{FF2B5EF4-FFF2-40B4-BE49-F238E27FC236}">
                <a16:creationId xmlns:a16="http://schemas.microsoft.com/office/drawing/2014/main" id="{B4D12DEC-B67B-5847-BDEF-E5524EE61A7D}"/>
              </a:ext>
            </a:extLst>
          </p:cNvPr>
          <p:cNvCxnSpPr>
            <a:cxnSpLocks/>
          </p:cNvCxnSpPr>
          <p:nvPr/>
        </p:nvCxnSpPr>
        <p:spPr>
          <a:xfrm>
            <a:off x="9128449" y="5233684"/>
            <a:ext cx="0" cy="4399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uppo 1">
            <a:extLst>
              <a:ext uri="{FF2B5EF4-FFF2-40B4-BE49-F238E27FC236}">
                <a16:creationId xmlns:a16="http://schemas.microsoft.com/office/drawing/2014/main" id="{64A81236-2CAB-BB4C-AAD3-57A98BBD6534}"/>
              </a:ext>
            </a:extLst>
          </p:cNvPr>
          <p:cNvGrpSpPr/>
          <p:nvPr/>
        </p:nvGrpSpPr>
        <p:grpSpPr>
          <a:xfrm>
            <a:off x="805711" y="1015177"/>
            <a:ext cx="10580578" cy="5412741"/>
            <a:chOff x="762672" y="895256"/>
            <a:chExt cx="10580578" cy="5412741"/>
          </a:xfrm>
        </p:grpSpPr>
        <p:pic>
          <p:nvPicPr>
            <p:cNvPr id="3" name="Picture 5">
              <a:extLst>
                <a:ext uri="{FF2B5EF4-FFF2-40B4-BE49-F238E27FC236}">
                  <a16:creationId xmlns:a16="http://schemas.microsoft.com/office/drawing/2014/main" id="{CCCA9AE4-226E-F441-848C-13D87CCFC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72" y="895256"/>
              <a:ext cx="7650892" cy="54127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Connettore 2 5">
              <a:extLst>
                <a:ext uri="{FF2B5EF4-FFF2-40B4-BE49-F238E27FC236}">
                  <a16:creationId xmlns:a16="http://schemas.microsoft.com/office/drawing/2014/main" id="{09E18F4C-0DFC-1B41-BC66-14EB54AA0B2B}"/>
                </a:ext>
              </a:extLst>
            </p:cNvPr>
            <p:cNvCxnSpPr>
              <a:cxnSpLocks/>
            </p:cNvCxnSpPr>
            <p:nvPr/>
          </p:nvCxnSpPr>
          <p:spPr>
            <a:xfrm flipH="1">
              <a:off x="5794311" y="1234186"/>
              <a:ext cx="2001550" cy="76776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E8F02DAD-33D6-AA42-84F9-4C338A37877B}"/>
                </a:ext>
              </a:extLst>
            </p:cNvPr>
            <p:cNvSpPr txBox="1"/>
            <p:nvPr/>
          </p:nvSpPr>
          <p:spPr>
            <a:xfrm>
              <a:off x="7807023" y="946351"/>
              <a:ext cx="296971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1400" dirty="0">
                  <a:latin typeface="Century Gothic" panose="020B0502020202020204" pitchFamily="34" charset="0"/>
                </a:rPr>
                <a:t>Enzima limitante il processo</a:t>
              </a:r>
            </a:p>
          </p:txBody>
        </p:sp>
        <p:sp>
          <p:nvSpPr>
            <p:cNvPr id="8" name="CasellaDiTesto 7">
              <a:extLst>
                <a:ext uri="{FF2B5EF4-FFF2-40B4-BE49-F238E27FC236}">
                  <a16:creationId xmlns:a16="http://schemas.microsoft.com/office/drawing/2014/main" id="{DFAFB893-1662-6C4C-B775-805A561117E2}"/>
                </a:ext>
              </a:extLst>
            </p:cNvPr>
            <p:cNvSpPr txBox="1"/>
            <p:nvPr/>
          </p:nvSpPr>
          <p:spPr>
            <a:xfrm>
              <a:off x="7640361" y="2663165"/>
              <a:ext cx="1651518" cy="461665"/>
            </a:xfrm>
            <a:prstGeom prst="rect">
              <a:avLst/>
            </a:prstGeom>
            <a:noFill/>
          </p:spPr>
          <p:txBody>
            <a:bodyPr wrap="square" rtlCol="0">
              <a:spAutoFit/>
            </a:bodyPr>
            <a:lstStyle/>
            <a:p>
              <a:r>
                <a:rPr lang="it-IT" sz="1200" dirty="0" err="1">
                  <a:solidFill>
                    <a:srgbClr val="C50000"/>
                  </a:solidFill>
                  <a:latin typeface="Century Gothic" panose="020B0502020202020204" pitchFamily="34" charset="0"/>
                  <a:cs typeface="Calibri" panose="020F0502020204030204" pitchFamily="34" charset="0"/>
                </a:rPr>
                <a:t>HMGCoA</a:t>
              </a:r>
              <a:r>
                <a:rPr lang="it-IT" sz="1200" dirty="0">
                  <a:solidFill>
                    <a:srgbClr val="C50000"/>
                  </a:solidFill>
                  <a:latin typeface="Century Gothic" panose="020B0502020202020204" pitchFamily="34" charset="0"/>
                  <a:cs typeface="Calibri" panose="020F0502020204030204" pitchFamily="34" charset="0"/>
                </a:rPr>
                <a:t> </a:t>
              </a:r>
              <a:r>
                <a:rPr lang="it-IT" sz="1200" dirty="0" err="1">
                  <a:solidFill>
                    <a:srgbClr val="C50000"/>
                  </a:solidFill>
                  <a:latin typeface="Century Gothic" panose="020B0502020202020204" pitchFamily="34" charset="0"/>
                  <a:cs typeface="Calibri" panose="020F0502020204030204" pitchFamily="34" charset="0"/>
                </a:rPr>
                <a:t>reductase</a:t>
              </a:r>
              <a:endParaRPr lang="it-IT" sz="1200" dirty="0">
                <a:solidFill>
                  <a:srgbClr val="C50000"/>
                </a:solidFill>
                <a:latin typeface="Century Gothic" panose="020B0502020202020204" pitchFamily="34" charset="0"/>
                <a:cs typeface="Calibri" panose="020F0502020204030204" pitchFamily="34" charset="0"/>
              </a:endParaRPr>
            </a:p>
          </p:txBody>
        </p:sp>
        <p:cxnSp>
          <p:nvCxnSpPr>
            <p:cNvPr id="44" name="Connettore 2 43">
              <a:extLst>
                <a:ext uri="{FF2B5EF4-FFF2-40B4-BE49-F238E27FC236}">
                  <a16:creationId xmlns:a16="http://schemas.microsoft.com/office/drawing/2014/main" id="{5F90E8E3-2C6A-7E43-B828-BE48F32C75BF}"/>
                </a:ext>
              </a:extLst>
            </p:cNvPr>
            <p:cNvCxnSpPr>
              <a:cxnSpLocks/>
            </p:cNvCxnSpPr>
            <p:nvPr/>
          </p:nvCxnSpPr>
          <p:spPr>
            <a:xfrm>
              <a:off x="7761658" y="3062970"/>
              <a:ext cx="1027779" cy="10891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CasellaDiTesto 44">
              <a:extLst>
                <a:ext uri="{FF2B5EF4-FFF2-40B4-BE49-F238E27FC236}">
                  <a16:creationId xmlns:a16="http://schemas.microsoft.com/office/drawing/2014/main" id="{AF6BD3B7-DE4B-4645-A839-E2F4EEEFBEBF}"/>
                </a:ext>
              </a:extLst>
            </p:cNvPr>
            <p:cNvSpPr txBox="1"/>
            <p:nvPr/>
          </p:nvSpPr>
          <p:spPr>
            <a:xfrm>
              <a:off x="8430814" y="4105332"/>
              <a:ext cx="1651518" cy="369332"/>
            </a:xfrm>
            <a:prstGeom prst="rect">
              <a:avLst/>
            </a:prstGeom>
            <a:noFill/>
          </p:spPr>
          <p:txBody>
            <a:bodyPr wrap="square" rtlCol="0">
              <a:spAutoFit/>
            </a:bodyPr>
            <a:lstStyle/>
            <a:p>
              <a:r>
                <a:rPr lang="it-IT" dirty="0" err="1">
                  <a:latin typeface="Century Gothic" panose="020B0502020202020204" pitchFamily="34" charset="0"/>
                </a:rPr>
                <a:t>mevalonato</a:t>
              </a:r>
              <a:endParaRPr lang="it-IT" dirty="0">
                <a:latin typeface="Century Gothic" panose="020B0502020202020204" pitchFamily="34" charset="0"/>
              </a:endParaRPr>
            </a:p>
          </p:txBody>
        </p:sp>
        <p:cxnSp>
          <p:nvCxnSpPr>
            <p:cNvPr id="46" name="Connettore 2 45">
              <a:extLst>
                <a:ext uri="{FF2B5EF4-FFF2-40B4-BE49-F238E27FC236}">
                  <a16:creationId xmlns:a16="http://schemas.microsoft.com/office/drawing/2014/main" id="{FFAA6831-7D23-D542-8EEB-34D1DC124AF6}"/>
                </a:ext>
              </a:extLst>
            </p:cNvPr>
            <p:cNvCxnSpPr>
              <a:cxnSpLocks/>
            </p:cNvCxnSpPr>
            <p:nvPr/>
          </p:nvCxnSpPr>
          <p:spPr>
            <a:xfrm>
              <a:off x="9139335" y="4474664"/>
              <a:ext cx="0" cy="4399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CasellaDiTesto 49">
              <a:extLst>
                <a:ext uri="{FF2B5EF4-FFF2-40B4-BE49-F238E27FC236}">
                  <a16:creationId xmlns:a16="http://schemas.microsoft.com/office/drawing/2014/main" id="{3D65F8B4-4B9E-874A-A63D-F93089D3A782}"/>
                </a:ext>
              </a:extLst>
            </p:cNvPr>
            <p:cNvSpPr txBox="1"/>
            <p:nvPr/>
          </p:nvSpPr>
          <p:spPr>
            <a:xfrm>
              <a:off x="8576850" y="4864352"/>
              <a:ext cx="1224958" cy="369332"/>
            </a:xfrm>
            <a:prstGeom prst="rect">
              <a:avLst/>
            </a:prstGeom>
            <a:noFill/>
          </p:spPr>
          <p:txBody>
            <a:bodyPr wrap="square" rtlCol="0">
              <a:spAutoFit/>
            </a:bodyPr>
            <a:lstStyle/>
            <a:p>
              <a:r>
                <a:rPr lang="it-IT" dirty="0" err="1">
                  <a:latin typeface="Century Gothic" panose="020B0502020202020204" pitchFamily="34" charset="0"/>
                </a:rPr>
                <a:t>squalene</a:t>
              </a:r>
              <a:endParaRPr lang="it-IT" dirty="0">
                <a:latin typeface="Century Gothic" panose="020B0502020202020204" pitchFamily="34" charset="0"/>
              </a:endParaRPr>
            </a:p>
          </p:txBody>
        </p:sp>
        <p:sp>
          <p:nvSpPr>
            <p:cNvPr id="53" name="CasellaDiTesto 52">
              <a:extLst>
                <a:ext uri="{FF2B5EF4-FFF2-40B4-BE49-F238E27FC236}">
                  <a16:creationId xmlns:a16="http://schemas.microsoft.com/office/drawing/2014/main" id="{A4C30938-74A7-E54A-8F26-B24F74EB0C2F}"/>
                </a:ext>
              </a:extLst>
            </p:cNvPr>
            <p:cNvSpPr txBox="1"/>
            <p:nvPr/>
          </p:nvSpPr>
          <p:spPr>
            <a:xfrm>
              <a:off x="8440144" y="5673386"/>
              <a:ext cx="1574856" cy="369332"/>
            </a:xfrm>
            <a:prstGeom prst="rect">
              <a:avLst/>
            </a:prstGeom>
            <a:noFill/>
          </p:spPr>
          <p:txBody>
            <a:bodyPr wrap="square" rtlCol="0">
              <a:spAutoFit/>
            </a:bodyPr>
            <a:lstStyle/>
            <a:p>
              <a:r>
                <a:rPr lang="it-IT" dirty="0">
                  <a:latin typeface="Century Gothic" panose="020B0502020202020204" pitchFamily="34" charset="0"/>
                </a:rPr>
                <a:t>colesterolo</a:t>
              </a:r>
            </a:p>
          </p:txBody>
        </p:sp>
        <p:sp>
          <p:nvSpPr>
            <p:cNvPr id="54" name="Ovale 53">
              <a:extLst>
                <a:ext uri="{FF2B5EF4-FFF2-40B4-BE49-F238E27FC236}">
                  <a16:creationId xmlns:a16="http://schemas.microsoft.com/office/drawing/2014/main" id="{CB0019D3-EEE5-DD43-87A2-B3841E8AB48C}"/>
                </a:ext>
              </a:extLst>
            </p:cNvPr>
            <p:cNvSpPr/>
            <p:nvPr/>
          </p:nvSpPr>
          <p:spPr>
            <a:xfrm>
              <a:off x="7775742" y="1289329"/>
              <a:ext cx="1651518" cy="4270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latin typeface="Century Gothic" panose="020B0502020202020204" pitchFamily="34" charset="0"/>
                </a:rPr>
                <a:t>INSULIN</a:t>
              </a:r>
            </a:p>
          </p:txBody>
        </p:sp>
        <p:cxnSp>
          <p:nvCxnSpPr>
            <p:cNvPr id="55" name="Connettore 2 54">
              <a:extLst>
                <a:ext uri="{FF2B5EF4-FFF2-40B4-BE49-F238E27FC236}">
                  <a16:creationId xmlns:a16="http://schemas.microsoft.com/office/drawing/2014/main" id="{8B6C7E5B-9BDA-4543-96A9-9130BCF50C0B}"/>
                </a:ext>
              </a:extLst>
            </p:cNvPr>
            <p:cNvCxnSpPr>
              <a:cxnSpLocks/>
            </p:cNvCxnSpPr>
            <p:nvPr/>
          </p:nvCxnSpPr>
          <p:spPr>
            <a:xfrm flipH="1">
              <a:off x="7984140" y="1738075"/>
              <a:ext cx="479116" cy="947529"/>
            </a:xfrm>
            <a:prstGeom prst="straightConnector1">
              <a:avLst/>
            </a:prstGeom>
            <a:ln w="38100">
              <a:solidFill>
                <a:schemeClr val="accent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2" name="Ovale 61">
              <a:extLst>
                <a:ext uri="{FF2B5EF4-FFF2-40B4-BE49-F238E27FC236}">
                  <a16:creationId xmlns:a16="http://schemas.microsoft.com/office/drawing/2014/main" id="{4C290F35-4295-1843-BFFF-829E543910FE}"/>
                </a:ext>
              </a:extLst>
            </p:cNvPr>
            <p:cNvSpPr/>
            <p:nvPr/>
          </p:nvSpPr>
          <p:spPr>
            <a:xfrm>
              <a:off x="7618836" y="2342154"/>
              <a:ext cx="365304" cy="27699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it-IT" dirty="0">
                  <a:latin typeface="Century Gothic" panose="020B0502020202020204" pitchFamily="34" charset="0"/>
                </a:rPr>
                <a:t>+</a:t>
              </a:r>
            </a:p>
          </p:txBody>
        </p:sp>
        <p:sp>
          <p:nvSpPr>
            <p:cNvPr id="64" name="Ovale 63">
              <a:extLst>
                <a:ext uri="{FF2B5EF4-FFF2-40B4-BE49-F238E27FC236}">
                  <a16:creationId xmlns:a16="http://schemas.microsoft.com/office/drawing/2014/main" id="{5CE5A549-DCB6-B244-9145-0345E8C6DC50}"/>
                </a:ext>
              </a:extLst>
            </p:cNvPr>
            <p:cNvSpPr/>
            <p:nvPr/>
          </p:nvSpPr>
          <p:spPr>
            <a:xfrm>
              <a:off x="9691732" y="1333647"/>
              <a:ext cx="1651518" cy="42702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latin typeface="Century Gothic" panose="020B0502020202020204" pitchFamily="34" charset="0"/>
                </a:rPr>
                <a:t>SREBP</a:t>
              </a:r>
            </a:p>
          </p:txBody>
        </p:sp>
        <p:sp>
          <p:nvSpPr>
            <p:cNvPr id="66" name="Ovale 65">
              <a:extLst>
                <a:ext uri="{FF2B5EF4-FFF2-40B4-BE49-F238E27FC236}">
                  <a16:creationId xmlns:a16="http://schemas.microsoft.com/office/drawing/2014/main" id="{6D1AC673-7274-0F43-848B-571781828B67}"/>
                </a:ext>
              </a:extLst>
            </p:cNvPr>
            <p:cNvSpPr/>
            <p:nvPr/>
          </p:nvSpPr>
          <p:spPr>
            <a:xfrm>
              <a:off x="8359738" y="2135377"/>
              <a:ext cx="365304" cy="27699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it-IT" dirty="0">
                  <a:latin typeface="Century Gothic" panose="020B0502020202020204" pitchFamily="34" charset="0"/>
                </a:rPr>
                <a:t>-</a:t>
              </a:r>
            </a:p>
          </p:txBody>
        </p:sp>
        <p:grpSp>
          <p:nvGrpSpPr>
            <p:cNvPr id="74" name="Gruppo 73">
              <a:extLst>
                <a:ext uri="{FF2B5EF4-FFF2-40B4-BE49-F238E27FC236}">
                  <a16:creationId xmlns:a16="http://schemas.microsoft.com/office/drawing/2014/main" id="{8C1BD60C-4973-914F-8747-2ABC88BBBF74}"/>
                </a:ext>
              </a:extLst>
            </p:cNvPr>
            <p:cNvGrpSpPr/>
            <p:nvPr/>
          </p:nvGrpSpPr>
          <p:grpSpPr>
            <a:xfrm>
              <a:off x="8296401" y="1820499"/>
              <a:ext cx="2098594" cy="827407"/>
              <a:chOff x="8296401" y="1820499"/>
              <a:chExt cx="2098594" cy="827407"/>
            </a:xfrm>
          </p:grpSpPr>
          <p:cxnSp>
            <p:nvCxnSpPr>
              <p:cNvPr id="65" name="Connettore 2 64">
                <a:extLst>
                  <a:ext uri="{FF2B5EF4-FFF2-40B4-BE49-F238E27FC236}">
                    <a16:creationId xmlns:a16="http://schemas.microsoft.com/office/drawing/2014/main" id="{C72E518A-4562-F14F-A07E-7B46DAF26786}"/>
                  </a:ext>
                </a:extLst>
              </p:cNvPr>
              <p:cNvCxnSpPr>
                <a:cxnSpLocks/>
              </p:cNvCxnSpPr>
              <p:nvPr/>
            </p:nvCxnSpPr>
            <p:spPr>
              <a:xfrm flipH="1">
                <a:off x="8388719" y="1820499"/>
                <a:ext cx="2006276" cy="743343"/>
              </a:xfrm>
              <a:prstGeom prst="straightConnector1">
                <a:avLst/>
              </a:prstGeom>
              <a:ln w="3810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8" name="Connettore 2 67">
                <a:extLst>
                  <a:ext uri="{FF2B5EF4-FFF2-40B4-BE49-F238E27FC236}">
                    <a16:creationId xmlns:a16="http://schemas.microsoft.com/office/drawing/2014/main" id="{116E36E6-63F5-5A42-9ECC-9EEDC571A54C}"/>
                  </a:ext>
                </a:extLst>
              </p:cNvPr>
              <p:cNvCxnSpPr>
                <a:cxnSpLocks/>
              </p:cNvCxnSpPr>
              <p:nvPr/>
            </p:nvCxnSpPr>
            <p:spPr>
              <a:xfrm flipH="1" flipV="1">
                <a:off x="8296401" y="2478929"/>
                <a:ext cx="143744" cy="168977"/>
              </a:xfrm>
              <a:prstGeom prst="straightConnector1">
                <a:avLst/>
              </a:prstGeom>
              <a:ln w="38100">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cxnSp>
        </p:grpSp>
      </p:grpSp>
      <p:pic>
        <p:nvPicPr>
          <p:cNvPr id="25" name="Immagine 24">
            <a:extLst>
              <a:ext uri="{FF2B5EF4-FFF2-40B4-BE49-F238E27FC236}">
                <a16:creationId xmlns:a16="http://schemas.microsoft.com/office/drawing/2014/main" id="{7A9C5A24-1E82-EF43-92BE-6F0303DBFA00}"/>
              </a:ext>
            </a:extLst>
          </p:cNvPr>
          <p:cNvPicPr>
            <a:picLocks noChangeAspect="1"/>
          </p:cNvPicPr>
          <p:nvPr/>
        </p:nvPicPr>
        <p:blipFill>
          <a:blip r:embed="rId4"/>
          <a:stretch>
            <a:fillRect/>
          </a:stretch>
        </p:blipFill>
        <p:spPr>
          <a:xfrm>
            <a:off x="152623" y="1195819"/>
            <a:ext cx="1308411" cy="1040547"/>
          </a:xfrm>
          <a:prstGeom prst="rect">
            <a:avLst/>
          </a:prstGeom>
        </p:spPr>
      </p:pic>
      <p:sp>
        <p:nvSpPr>
          <p:cNvPr id="26" name="CasellaDiTesto 25">
            <a:extLst>
              <a:ext uri="{FF2B5EF4-FFF2-40B4-BE49-F238E27FC236}">
                <a16:creationId xmlns:a16="http://schemas.microsoft.com/office/drawing/2014/main" id="{360D927E-FE6E-4243-B3E0-0F1AB45182B4}"/>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8713033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60776461-71E8-9F4D-847D-6E92BCD18607}"/>
              </a:ext>
            </a:extLst>
          </p:cNvPr>
          <p:cNvPicPr>
            <a:picLocks noChangeAspect="1"/>
          </p:cNvPicPr>
          <p:nvPr/>
        </p:nvPicPr>
        <p:blipFill>
          <a:blip r:embed="rId3"/>
          <a:stretch>
            <a:fillRect/>
          </a:stretch>
        </p:blipFill>
        <p:spPr>
          <a:xfrm>
            <a:off x="212583" y="2322322"/>
            <a:ext cx="4687214" cy="3035016"/>
          </a:xfrm>
          <a:prstGeom prst="rect">
            <a:avLst/>
          </a:prstGeom>
        </p:spPr>
      </p:pic>
      <p:sp>
        <p:nvSpPr>
          <p:cNvPr id="7" name="CasellaDiTesto 6">
            <a:extLst>
              <a:ext uri="{FF2B5EF4-FFF2-40B4-BE49-F238E27FC236}">
                <a16:creationId xmlns:a16="http://schemas.microsoft.com/office/drawing/2014/main" id="{E8C9A1EA-9054-4943-B829-D700489729D3}"/>
              </a:ext>
            </a:extLst>
          </p:cNvPr>
          <p:cNvSpPr txBox="1"/>
          <p:nvPr/>
        </p:nvSpPr>
        <p:spPr>
          <a:xfrm>
            <a:off x="1109272" y="6591078"/>
            <a:ext cx="5768454" cy="307777"/>
          </a:xfrm>
          <a:prstGeom prst="rect">
            <a:avLst/>
          </a:prstGeom>
          <a:noFill/>
        </p:spPr>
        <p:txBody>
          <a:bodyPr wrap="square" rtlCol="0">
            <a:spAutoFit/>
          </a:bodyPr>
          <a:lstStyle/>
          <a:p>
            <a:r>
              <a:rPr lang="it-IT" sz="1400" dirty="0" err="1">
                <a:latin typeface="Century Gothic" panose="020B0502020202020204" pitchFamily="34" charset="0"/>
              </a:rPr>
              <a:t>Dashti</a:t>
            </a:r>
            <a:r>
              <a:rPr lang="it-IT" sz="1400" dirty="0">
                <a:latin typeface="Century Gothic" panose="020B0502020202020204" pitchFamily="34" charset="0"/>
              </a:rPr>
              <a:t> et al. </a:t>
            </a:r>
            <a:r>
              <a:rPr lang="it-IT" sz="1400" dirty="0" err="1">
                <a:latin typeface="Century Gothic" panose="020B0502020202020204" pitchFamily="34" charset="0"/>
              </a:rPr>
              <a:t>Mol</a:t>
            </a:r>
            <a:r>
              <a:rPr lang="it-IT" sz="1400" dirty="0">
                <a:latin typeface="Century Gothic" panose="020B0502020202020204" pitchFamily="34" charset="0"/>
              </a:rPr>
              <a:t> Cell </a:t>
            </a:r>
            <a:r>
              <a:rPr lang="it-IT" sz="1400" dirty="0" err="1">
                <a:latin typeface="Century Gothic" panose="020B0502020202020204" pitchFamily="34" charset="0"/>
              </a:rPr>
              <a:t>Biochem</a:t>
            </a:r>
            <a:r>
              <a:rPr lang="it-IT" sz="1400" dirty="0">
                <a:latin typeface="Century Gothic" panose="020B0502020202020204" pitchFamily="34" charset="0"/>
              </a:rPr>
              <a:t>. 2006 Jun;286(1-2):1-9</a:t>
            </a:r>
            <a:endParaRPr lang="en-US" sz="1400" dirty="0">
              <a:latin typeface="Century Gothic" panose="020B0502020202020204" pitchFamily="34" charset="0"/>
            </a:endParaRPr>
          </a:p>
        </p:txBody>
      </p:sp>
      <p:pic>
        <p:nvPicPr>
          <p:cNvPr id="10" name="Immagine 9">
            <a:extLst>
              <a:ext uri="{FF2B5EF4-FFF2-40B4-BE49-F238E27FC236}">
                <a16:creationId xmlns:a16="http://schemas.microsoft.com/office/drawing/2014/main" id="{3F505B99-2FA2-7B4D-8EE1-954AA2BD9135}"/>
              </a:ext>
            </a:extLst>
          </p:cNvPr>
          <p:cNvPicPr>
            <a:picLocks noChangeAspect="1"/>
          </p:cNvPicPr>
          <p:nvPr/>
        </p:nvPicPr>
        <p:blipFill>
          <a:blip r:embed="rId4"/>
          <a:stretch>
            <a:fillRect/>
          </a:stretch>
        </p:blipFill>
        <p:spPr>
          <a:xfrm>
            <a:off x="5811643" y="928898"/>
            <a:ext cx="2463753" cy="5662180"/>
          </a:xfrm>
          <a:prstGeom prst="rect">
            <a:avLst/>
          </a:prstGeom>
        </p:spPr>
      </p:pic>
      <p:pic>
        <p:nvPicPr>
          <p:cNvPr id="11" name="Immagine 10">
            <a:extLst>
              <a:ext uri="{FF2B5EF4-FFF2-40B4-BE49-F238E27FC236}">
                <a16:creationId xmlns:a16="http://schemas.microsoft.com/office/drawing/2014/main" id="{8E99AA71-AFC4-984D-8CDF-BD69D9B201B0}"/>
              </a:ext>
            </a:extLst>
          </p:cNvPr>
          <p:cNvPicPr>
            <a:picLocks noChangeAspect="1"/>
          </p:cNvPicPr>
          <p:nvPr/>
        </p:nvPicPr>
        <p:blipFill>
          <a:blip r:embed="rId5"/>
          <a:stretch>
            <a:fillRect/>
          </a:stretch>
        </p:blipFill>
        <p:spPr>
          <a:xfrm>
            <a:off x="8153264" y="1461069"/>
            <a:ext cx="3733800" cy="2489200"/>
          </a:xfrm>
          <a:prstGeom prst="rect">
            <a:avLst/>
          </a:prstGeom>
        </p:spPr>
      </p:pic>
      <p:sp>
        <p:nvSpPr>
          <p:cNvPr id="12" name="CasellaDiTesto 11">
            <a:extLst>
              <a:ext uri="{FF2B5EF4-FFF2-40B4-BE49-F238E27FC236}">
                <a16:creationId xmlns:a16="http://schemas.microsoft.com/office/drawing/2014/main" id="{6BEBA262-164C-C142-BFC8-57609F7E9DFD}"/>
              </a:ext>
            </a:extLst>
          </p:cNvPr>
          <p:cNvSpPr txBox="1"/>
          <p:nvPr/>
        </p:nvSpPr>
        <p:spPr>
          <a:xfrm>
            <a:off x="6678645" y="6560301"/>
            <a:ext cx="4009831" cy="307777"/>
          </a:xfrm>
          <a:prstGeom prst="rect">
            <a:avLst/>
          </a:prstGeom>
          <a:noFill/>
        </p:spPr>
        <p:txBody>
          <a:bodyPr wrap="square" rtlCol="0">
            <a:spAutoFit/>
          </a:bodyPr>
          <a:lstStyle/>
          <a:p>
            <a:r>
              <a:rPr lang="it-IT" sz="1400" dirty="0">
                <a:latin typeface="Century Gothic" panose="020B0502020202020204" pitchFamily="34" charset="0"/>
              </a:rPr>
              <a:t>Paoli et al </a:t>
            </a:r>
            <a:r>
              <a:rPr lang="ro-RO" sz="1400" dirty="0">
                <a:latin typeface="Century Gothic" panose="020B0502020202020204" pitchFamily="34" charset="0"/>
              </a:rPr>
              <a:t>Nutr J.   2011 Oct 12;10:112</a:t>
            </a:r>
            <a:endParaRPr lang="it-IT" sz="1400" dirty="0">
              <a:latin typeface="Century Gothic" panose="020B0502020202020204" pitchFamily="34" charset="0"/>
            </a:endParaRPr>
          </a:p>
        </p:txBody>
      </p:sp>
      <p:pic>
        <p:nvPicPr>
          <p:cNvPr id="9" name="Immagine 8">
            <a:extLst>
              <a:ext uri="{FF2B5EF4-FFF2-40B4-BE49-F238E27FC236}">
                <a16:creationId xmlns:a16="http://schemas.microsoft.com/office/drawing/2014/main" id="{C1C3FB68-1E88-CE4C-9E20-5C8335BF2DEB}"/>
              </a:ext>
            </a:extLst>
          </p:cNvPr>
          <p:cNvPicPr>
            <a:picLocks noChangeAspect="1"/>
          </p:cNvPicPr>
          <p:nvPr/>
        </p:nvPicPr>
        <p:blipFill>
          <a:blip r:embed="rId6"/>
          <a:stretch>
            <a:fillRect/>
          </a:stretch>
        </p:blipFill>
        <p:spPr>
          <a:xfrm>
            <a:off x="152623" y="1195819"/>
            <a:ext cx="1308411" cy="1040547"/>
          </a:xfrm>
          <a:prstGeom prst="rect">
            <a:avLst/>
          </a:prstGeom>
        </p:spPr>
      </p:pic>
      <p:sp>
        <p:nvSpPr>
          <p:cNvPr id="13" name="CasellaDiTesto 12">
            <a:extLst>
              <a:ext uri="{FF2B5EF4-FFF2-40B4-BE49-F238E27FC236}">
                <a16:creationId xmlns:a16="http://schemas.microsoft.com/office/drawing/2014/main" id="{0D714906-43CC-EF44-A7A1-B7F0AA3A2A09}"/>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41133664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96E0AEC-9F8E-6048-A543-DF9D71F92D9B}"/>
              </a:ext>
            </a:extLst>
          </p:cNvPr>
          <p:cNvSpPr txBox="1"/>
          <p:nvPr/>
        </p:nvSpPr>
        <p:spPr>
          <a:xfrm>
            <a:off x="2462820" y="206331"/>
            <a:ext cx="7266360" cy="523220"/>
          </a:xfrm>
          <a:prstGeom prst="rect">
            <a:avLst/>
          </a:prstGeom>
          <a:solidFill>
            <a:schemeClr val="accent6"/>
          </a:soli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it-IT" sz="2800" dirty="0">
                <a:latin typeface="Century Gothic"/>
                <a:cs typeface="Century Gothic"/>
              </a:rPr>
              <a:t>APPLICAZIONI TERAPEUTICHE DELLA KD</a:t>
            </a:r>
          </a:p>
        </p:txBody>
      </p:sp>
      <p:pic>
        <p:nvPicPr>
          <p:cNvPr id="3" name="Immagine 2">
            <a:extLst>
              <a:ext uri="{FF2B5EF4-FFF2-40B4-BE49-F238E27FC236}">
                <a16:creationId xmlns:a16="http://schemas.microsoft.com/office/drawing/2014/main" id="{B478B8B0-6BAF-7142-BD0F-E67E3C1AFF57}"/>
              </a:ext>
            </a:extLst>
          </p:cNvPr>
          <p:cNvPicPr>
            <a:picLocks noChangeAspect="1"/>
          </p:cNvPicPr>
          <p:nvPr/>
        </p:nvPicPr>
        <p:blipFill>
          <a:blip r:embed="rId3"/>
          <a:stretch>
            <a:fillRect/>
          </a:stretch>
        </p:blipFill>
        <p:spPr>
          <a:xfrm>
            <a:off x="212583" y="671611"/>
            <a:ext cx="1308411" cy="1040547"/>
          </a:xfrm>
          <a:prstGeom prst="rect">
            <a:avLst/>
          </a:prstGeom>
        </p:spPr>
      </p:pic>
      <p:pic>
        <p:nvPicPr>
          <p:cNvPr id="4" name="Immagine 3">
            <a:extLst>
              <a:ext uri="{FF2B5EF4-FFF2-40B4-BE49-F238E27FC236}">
                <a16:creationId xmlns:a16="http://schemas.microsoft.com/office/drawing/2014/main" id="{F49B6863-1DF9-174A-A1A9-A9BC0F41A513}"/>
              </a:ext>
            </a:extLst>
          </p:cNvPr>
          <p:cNvPicPr>
            <a:picLocks noChangeAspect="1"/>
          </p:cNvPicPr>
          <p:nvPr/>
        </p:nvPicPr>
        <p:blipFill>
          <a:blip r:embed="rId4"/>
          <a:stretch>
            <a:fillRect/>
          </a:stretch>
        </p:blipFill>
        <p:spPr>
          <a:xfrm>
            <a:off x="5709767" y="2224222"/>
            <a:ext cx="6153974" cy="2942138"/>
          </a:xfrm>
          <a:prstGeom prst="rect">
            <a:avLst/>
          </a:prstGeom>
        </p:spPr>
      </p:pic>
      <p:pic>
        <p:nvPicPr>
          <p:cNvPr id="5" name="Immagine 4">
            <a:extLst>
              <a:ext uri="{FF2B5EF4-FFF2-40B4-BE49-F238E27FC236}">
                <a16:creationId xmlns:a16="http://schemas.microsoft.com/office/drawing/2014/main" id="{847B50A9-A342-EA44-96CE-75E6927183BB}"/>
              </a:ext>
            </a:extLst>
          </p:cNvPr>
          <p:cNvPicPr>
            <a:picLocks noChangeAspect="1"/>
          </p:cNvPicPr>
          <p:nvPr/>
        </p:nvPicPr>
        <p:blipFill>
          <a:blip r:embed="rId5"/>
          <a:stretch>
            <a:fillRect/>
          </a:stretch>
        </p:blipFill>
        <p:spPr>
          <a:xfrm>
            <a:off x="646176" y="2074672"/>
            <a:ext cx="5359070" cy="3402584"/>
          </a:xfrm>
          <a:prstGeom prst="rect">
            <a:avLst/>
          </a:prstGeom>
        </p:spPr>
      </p:pic>
      <p:sp>
        <p:nvSpPr>
          <p:cNvPr id="6" name="CasellaDiTesto 5">
            <a:extLst>
              <a:ext uri="{FF2B5EF4-FFF2-40B4-BE49-F238E27FC236}">
                <a16:creationId xmlns:a16="http://schemas.microsoft.com/office/drawing/2014/main" id="{8709CF80-33C4-4A41-9D77-959BD0D5C226}"/>
              </a:ext>
            </a:extLst>
          </p:cNvPr>
          <p:cNvSpPr txBox="1"/>
          <p:nvPr/>
        </p:nvSpPr>
        <p:spPr>
          <a:xfrm>
            <a:off x="3438144" y="5696712"/>
            <a:ext cx="5221224" cy="338554"/>
          </a:xfrm>
          <a:prstGeom prst="rect">
            <a:avLst/>
          </a:prstGeom>
          <a:noFill/>
        </p:spPr>
        <p:txBody>
          <a:bodyPr wrap="square" rtlCol="0">
            <a:spAutoFit/>
          </a:bodyPr>
          <a:lstStyle/>
          <a:p>
            <a:r>
              <a:rPr lang="it-IT" sz="1600" dirty="0" err="1">
                <a:latin typeface="Century Gothic" panose="020B0502020202020204" pitchFamily="34" charset="0"/>
              </a:rPr>
              <a:t>Sharman</a:t>
            </a:r>
            <a:r>
              <a:rPr lang="it-IT" sz="1600" dirty="0">
                <a:latin typeface="Century Gothic" panose="020B0502020202020204" pitchFamily="34" charset="0"/>
              </a:rPr>
              <a:t> et al. </a:t>
            </a:r>
            <a:r>
              <a:rPr lang="it-IT" sz="1600" dirty="0" err="1">
                <a:latin typeface="Century Gothic" panose="020B0502020202020204" pitchFamily="34" charset="0"/>
              </a:rPr>
              <a:t>J</a:t>
            </a:r>
            <a:r>
              <a:rPr lang="it-IT" sz="1600" dirty="0">
                <a:latin typeface="Century Gothic" panose="020B0502020202020204" pitchFamily="34" charset="0"/>
              </a:rPr>
              <a:t> </a:t>
            </a:r>
            <a:r>
              <a:rPr lang="it-IT" sz="1600" dirty="0" err="1">
                <a:latin typeface="Century Gothic" panose="020B0502020202020204" pitchFamily="34" charset="0"/>
              </a:rPr>
              <a:t>Nutr</a:t>
            </a:r>
            <a:r>
              <a:rPr lang="it-IT" sz="1600" dirty="0">
                <a:latin typeface="Century Gothic" panose="020B0502020202020204" pitchFamily="34" charset="0"/>
              </a:rPr>
              <a:t>. 2002 Jul;132(7):1879-85.</a:t>
            </a:r>
          </a:p>
        </p:txBody>
      </p:sp>
    </p:spTree>
    <p:extLst>
      <p:ext uri="{BB962C8B-B14F-4D97-AF65-F5344CB8AC3E}">
        <p14:creationId xmlns:p14="http://schemas.microsoft.com/office/powerpoint/2010/main" val="28156710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6D0EBFF-EA6D-0740-B1A5-DAE95F09475D}"/>
              </a:ext>
            </a:extLst>
          </p:cNvPr>
          <p:cNvPicPr>
            <a:picLocks noChangeAspect="1"/>
          </p:cNvPicPr>
          <p:nvPr/>
        </p:nvPicPr>
        <p:blipFill>
          <a:blip r:embed="rId3"/>
          <a:stretch>
            <a:fillRect/>
          </a:stretch>
        </p:blipFill>
        <p:spPr>
          <a:xfrm>
            <a:off x="677837" y="1191884"/>
            <a:ext cx="6272019" cy="4772188"/>
          </a:xfrm>
          <a:prstGeom prst="rect">
            <a:avLst/>
          </a:prstGeom>
        </p:spPr>
      </p:pic>
      <p:sp>
        <p:nvSpPr>
          <p:cNvPr id="3" name="CasellaDiTesto 2">
            <a:extLst>
              <a:ext uri="{FF2B5EF4-FFF2-40B4-BE49-F238E27FC236}">
                <a16:creationId xmlns:a16="http://schemas.microsoft.com/office/drawing/2014/main" id="{01CB4A0D-A01C-B647-BDFC-767C770C64A0}"/>
              </a:ext>
            </a:extLst>
          </p:cNvPr>
          <p:cNvSpPr txBox="1"/>
          <p:nvPr/>
        </p:nvSpPr>
        <p:spPr>
          <a:xfrm>
            <a:off x="2462820" y="206331"/>
            <a:ext cx="7266360" cy="523220"/>
          </a:xfrm>
          <a:prstGeom prst="rect">
            <a:avLst/>
          </a:prstGeom>
          <a:solidFill>
            <a:schemeClr val="accent6"/>
          </a:soli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it-IT" sz="2800" dirty="0">
                <a:latin typeface="Century Gothic"/>
                <a:cs typeface="Century Gothic"/>
              </a:rPr>
              <a:t>APPLICAZIONI TERAPEUTICHE DELLA KD</a:t>
            </a:r>
          </a:p>
        </p:txBody>
      </p:sp>
      <p:pic>
        <p:nvPicPr>
          <p:cNvPr id="4" name="Immagine 3">
            <a:extLst>
              <a:ext uri="{FF2B5EF4-FFF2-40B4-BE49-F238E27FC236}">
                <a16:creationId xmlns:a16="http://schemas.microsoft.com/office/drawing/2014/main" id="{F996E576-6506-934C-BE11-1F2717D6AB2C}"/>
              </a:ext>
            </a:extLst>
          </p:cNvPr>
          <p:cNvPicPr>
            <a:picLocks noChangeAspect="1"/>
          </p:cNvPicPr>
          <p:nvPr/>
        </p:nvPicPr>
        <p:blipFill>
          <a:blip r:embed="rId4"/>
          <a:stretch>
            <a:fillRect/>
          </a:stretch>
        </p:blipFill>
        <p:spPr>
          <a:xfrm>
            <a:off x="212583" y="671611"/>
            <a:ext cx="1308411" cy="1040547"/>
          </a:xfrm>
          <a:prstGeom prst="rect">
            <a:avLst/>
          </a:prstGeom>
        </p:spPr>
      </p:pic>
      <p:pic>
        <p:nvPicPr>
          <p:cNvPr id="5" name="Immagine 4">
            <a:extLst>
              <a:ext uri="{FF2B5EF4-FFF2-40B4-BE49-F238E27FC236}">
                <a16:creationId xmlns:a16="http://schemas.microsoft.com/office/drawing/2014/main" id="{96CA7240-BAB6-6F4A-A815-92A539A29074}"/>
              </a:ext>
            </a:extLst>
          </p:cNvPr>
          <p:cNvPicPr>
            <a:picLocks noChangeAspect="1"/>
          </p:cNvPicPr>
          <p:nvPr/>
        </p:nvPicPr>
        <p:blipFill rotWithShape="1">
          <a:blip r:embed="rId5"/>
          <a:srcRect t="22121" b="16256"/>
          <a:stretch/>
        </p:blipFill>
        <p:spPr>
          <a:xfrm>
            <a:off x="5008729" y="3237946"/>
            <a:ext cx="6441744" cy="2812490"/>
          </a:xfrm>
          <a:prstGeom prst="rect">
            <a:avLst/>
          </a:prstGeom>
        </p:spPr>
      </p:pic>
      <p:sp>
        <p:nvSpPr>
          <p:cNvPr id="6" name="CasellaDiTesto 5">
            <a:extLst>
              <a:ext uri="{FF2B5EF4-FFF2-40B4-BE49-F238E27FC236}">
                <a16:creationId xmlns:a16="http://schemas.microsoft.com/office/drawing/2014/main" id="{E7C9B0F5-490F-C94B-9F47-9192C8E676BD}"/>
              </a:ext>
            </a:extLst>
          </p:cNvPr>
          <p:cNvSpPr txBox="1"/>
          <p:nvPr/>
        </p:nvSpPr>
        <p:spPr>
          <a:xfrm>
            <a:off x="6492221" y="1191884"/>
            <a:ext cx="5415887" cy="954107"/>
          </a:xfrm>
          <a:prstGeom prst="rect">
            <a:avLst/>
          </a:prstGeom>
          <a:noFill/>
        </p:spPr>
        <p:txBody>
          <a:bodyPr wrap="square" rtlCol="0">
            <a:spAutoFit/>
          </a:bodyPr>
          <a:lstStyle/>
          <a:p>
            <a:pPr algn="ctr"/>
            <a:r>
              <a:rPr lang="en-US" sz="2800" dirty="0">
                <a:latin typeface="Century Gothic" panose="020B0502020202020204" pitchFamily="34" charset="0"/>
              </a:rPr>
              <a:t>Size of LDL may be more important than concentration</a:t>
            </a:r>
          </a:p>
        </p:txBody>
      </p:sp>
      <p:sp>
        <p:nvSpPr>
          <p:cNvPr id="7" name="CasellaDiTesto 6">
            <a:extLst>
              <a:ext uri="{FF2B5EF4-FFF2-40B4-BE49-F238E27FC236}">
                <a16:creationId xmlns:a16="http://schemas.microsoft.com/office/drawing/2014/main" id="{94F9ECC2-3883-4940-BB59-FE7B77AB452B}"/>
              </a:ext>
            </a:extLst>
          </p:cNvPr>
          <p:cNvSpPr txBox="1"/>
          <p:nvPr/>
        </p:nvSpPr>
        <p:spPr>
          <a:xfrm>
            <a:off x="866788" y="5964072"/>
            <a:ext cx="4729682" cy="338554"/>
          </a:xfrm>
          <a:prstGeom prst="rect">
            <a:avLst/>
          </a:prstGeom>
          <a:noFill/>
        </p:spPr>
        <p:txBody>
          <a:bodyPr wrap="square" rtlCol="0">
            <a:spAutoFit/>
          </a:bodyPr>
          <a:lstStyle/>
          <a:p>
            <a:r>
              <a:rPr lang="it-IT" sz="1600" dirty="0" err="1">
                <a:latin typeface="Century Gothic" panose="020B0502020202020204" pitchFamily="34" charset="0"/>
              </a:rPr>
              <a:t>Volek</a:t>
            </a:r>
            <a:r>
              <a:rPr lang="it-IT" sz="1600" dirty="0">
                <a:latin typeface="Century Gothic" panose="020B0502020202020204" pitchFamily="34" charset="0"/>
              </a:rPr>
              <a:t> et al. </a:t>
            </a:r>
            <a:r>
              <a:rPr lang="it-IT" sz="1600" dirty="0" err="1">
                <a:latin typeface="Century Gothic" panose="020B0502020202020204" pitchFamily="34" charset="0"/>
              </a:rPr>
              <a:t>J</a:t>
            </a:r>
            <a:r>
              <a:rPr lang="it-IT" sz="1600" dirty="0">
                <a:latin typeface="Century Gothic" panose="020B0502020202020204" pitchFamily="34" charset="0"/>
              </a:rPr>
              <a:t> </a:t>
            </a:r>
            <a:r>
              <a:rPr lang="it-IT" sz="1600" dirty="0" err="1">
                <a:latin typeface="Century Gothic" panose="020B0502020202020204" pitchFamily="34" charset="0"/>
              </a:rPr>
              <a:t>Nutr</a:t>
            </a:r>
            <a:r>
              <a:rPr lang="it-IT" sz="1600" dirty="0">
                <a:latin typeface="Century Gothic" panose="020B0502020202020204" pitchFamily="34" charset="0"/>
              </a:rPr>
              <a:t>. 2005 Jun;135(6):1339-42</a:t>
            </a:r>
            <a:endParaRPr lang="en-US" sz="1600" dirty="0">
              <a:latin typeface="Century Gothic" panose="020B0502020202020204" pitchFamily="34" charset="0"/>
            </a:endParaRPr>
          </a:p>
        </p:txBody>
      </p:sp>
    </p:spTree>
    <p:extLst>
      <p:ext uri="{BB962C8B-B14F-4D97-AF65-F5344CB8AC3E}">
        <p14:creationId xmlns:p14="http://schemas.microsoft.com/office/powerpoint/2010/main" val="34599133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0B1CD9D-2E69-6740-B368-8B9A5E786800}"/>
              </a:ext>
            </a:extLst>
          </p:cNvPr>
          <p:cNvSpPr txBox="1"/>
          <p:nvPr/>
        </p:nvSpPr>
        <p:spPr>
          <a:xfrm>
            <a:off x="2272182" y="1997839"/>
            <a:ext cx="7874758" cy="2862322"/>
          </a:xfrm>
          <a:prstGeom prst="rect">
            <a:avLst/>
          </a:prstGeom>
          <a:ln w="63500"/>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spcAft>
                <a:spcPts val="1200"/>
              </a:spcAft>
              <a:buFont typeface="Arial" panose="020B0604020202020204" pitchFamily="34" charset="0"/>
              <a:buChar char="•"/>
            </a:pPr>
            <a:r>
              <a:rPr lang="en-US" sz="2800" dirty="0" err="1">
                <a:solidFill>
                  <a:schemeClr val="bg1">
                    <a:lumMod val="85000"/>
                  </a:schemeClr>
                </a:solidFill>
                <a:latin typeface="Century Gothic" panose="020B0502020202020204" pitchFamily="34" charset="0"/>
              </a:rPr>
              <a:t>Sovrappeso</a:t>
            </a:r>
            <a:r>
              <a:rPr lang="en-US" sz="2800" dirty="0">
                <a:solidFill>
                  <a:schemeClr val="bg1">
                    <a:lumMod val="85000"/>
                  </a:schemeClr>
                </a:solidFill>
                <a:latin typeface="Century Gothic" panose="020B0502020202020204" pitchFamily="34" charset="0"/>
              </a:rPr>
              <a:t> ed </a:t>
            </a:r>
            <a:r>
              <a:rPr lang="en-US" sz="2800" dirty="0" err="1">
                <a:solidFill>
                  <a:schemeClr val="bg1">
                    <a:lumMod val="85000"/>
                  </a:schemeClr>
                </a:solidFill>
                <a:latin typeface="Century Gothic" panose="020B0502020202020204" pitchFamily="34" charset="0"/>
              </a:rPr>
              <a:t>obesità</a:t>
            </a:r>
            <a:r>
              <a:rPr lang="en-US" sz="2800" dirty="0">
                <a:solidFill>
                  <a:schemeClr val="bg1">
                    <a:lumMod val="85000"/>
                  </a:schemeClr>
                </a:solidFill>
                <a:latin typeface="Century Gothic" panose="020B0502020202020204" pitchFamily="34" charset="0"/>
              </a:rPr>
              <a:t> (</a:t>
            </a:r>
            <a:r>
              <a:rPr lang="en-US" sz="2800" dirty="0" err="1">
                <a:solidFill>
                  <a:schemeClr val="bg1">
                    <a:lumMod val="85000"/>
                  </a:schemeClr>
                </a:solidFill>
                <a:latin typeface="Century Gothic" panose="020B0502020202020204" pitchFamily="34" charset="0"/>
              </a:rPr>
              <a:t>dimagrimento</a:t>
            </a:r>
            <a:r>
              <a:rPr lang="en-US" sz="2800" dirty="0">
                <a:solidFill>
                  <a:schemeClr val="bg1">
                    <a:lumMod val="85000"/>
                  </a:schemeClr>
                </a:solidFill>
                <a:latin typeface="Century Gothic" panose="020B0502020202020204" pitchFamily="34" charset="0"/>
              </a:rPr>
              <a:t>)</a:t>
            </a:r>
          </a:p>
          <a:p>
            <a:pPr marL="285750" indent="-285750">
              <a:spcAft>
                <a:spcPts val="1200"/>
              </a:spcAft>
              <a:buFont typeface="Arial" panose="020B0604020202020204" pitchFamily="34" charset="0"/>
              <a:buChar char="•"/>
            </a:pPr>
            <a:r>
              <a:rPr lang="en-US" sz="2800" dirty="0" err="1">
                <a:solidFill>
                  <a:schemeClr val="bg1">
                    <a:lumMod val="85000"/>
                  </a:schemeClr>
                </a:solidFill>
                <a:latin typeface="Century Gothic" panose="020B0502020202020204" pitchFamily="34" charset="0"/>
              </a:rPr>
              <a:t>Diabete</a:t>
            </a:r>
            <a:r>
              <a:rPr lang="en-US" sz="2800" dirty="0">
                <a:solidFill>
                  <a:schemeClr val="bg1">
                    <a:lumMod val="85000"/>
                  </a:schemeClr>
                </a:solidFill>
                <a:latin typeface="Century Gothic" panose="020B0502020202020204" pitchFamily="34" charset="0"/>
              </a:rPr>
              <a:t> di </a:t>
            </a:r>
            <a:r>
              <a:rPr lang="en-US" sz="2800" dirty="0" err="1">
                <a:solidFill>
                  <a:schemeClr val="bg1">
                    <a:lumMod val="85000"/>
                  </a:schemeClr>
                </a:solidFill>
                <a:latin typeface="Century Gothic" panose="020B0502020202020204" pitchFamily="34" charset="0"/>
              </a:rPr>
              <a:t>tipo</a:t>
            </a:r>
            <a:r>
              <a:rPr lang="en-US" sz="2800" dirty="0">
                <a:solidFill>
                  <a:schemeClr val="bg1">
                    <a:lumMod val="85000"/>
                  </a:schemeClr>
                </a:solidFill>
                <a:latin typeface="Century Gothic" panose="020B0502020202020204" pitchFamily="34" charset="0"/>
              </a:rPr>
              <a:t> 2</a:t>
            </a:r>
          </a:p>
          <a:p>
            <a:pPr marL="285750" indent="-285750">
              <a:spcAft>
                <a:spcPts val="1200"/>
              </a:spcAft>
              <a:buFont typeface="Arial" panose="020B0604020202020204" pitchFamily="34" charset="0"/>
              <a:buChar char="•"/>
            </a:pPr>
            <a:r>
              <a:rPr lang="en-US" sz="2800" dirty="0" err="1">
                <a:solidFill>
                  <a:schemeClr val="bg1">
                    <a:lumMod val="85000"/>
                  </a:schemeClr>
                </a:solidFill>
                <a:latin typeface="Century Gothic" panose="020B0502020202020204" pitchFamily="34" charset="0"/>
              </a:rPr>
              <a:t>Dislipidemia</a:t>
            </a:r>
            <a:endParaRPr lang="en-US" sz="2800" dirty="0">
              <a:solidFill>
                <a:schemeClr val="bg1">
                  <a:lumMod val="85000"/>
                </a:schemeClr>
              </a:solidFill>
              <a:latin typeface="Century Gothic" panose="020B0502020202020204" pitchFamily="34" charset="0"/>
            </a:endParaRPr>
          </a:p>
          <a:p>
            <a:pPr marL="285750" indent="-285750">
              <a:spcAft>
                <a:spcPts val="1200"/>
              </a:spcAft>
              <a:buFont typeface="Arial" panose="020B0604020202020204" pitchFamily="34" charset="0"/>
              <a:buChar char="•"/>
            </a:pPr>
            <a:r>
              <a:rPr lang="en-US" sz="2800" dirty="0">
                <a:solidFill>
                  <a:schemeClr val="tx1"/>
                </a:solidFill>
                <a:latin typeface="Century Gothic" panose="020B0502020202020204" pitchFamily="34" charset="0"/>
              </a:rPr>
              <a:t>PCOS</a:t>
            </a:r>
          </a:p>
          <a:p>
            <a:pPr marL="285750" indent="-285750">
              <a:spcAft>
                <a:spcPts val="1200"/>
              </a:spcAft>
              <a:buFont typeface="Arial" panose="020B0604020202020204" pitchFamily="34" charset="0"/>
              <a:buChar char="•"/>
            </a:pPr>
            <a:endParaRPr lang="en-US" sz="2800" dirty="0">
              <a:latin typeface="Century Gothic" panose="020B0502020202020204" pitchFamily="34" charset="0"/>
            </a:endParaRPr>
          </a:p>
        </p:txBody>
      </p:sp>
      <p:pic>
        <p:nvPicPr>
          <p:cNvPr id="6" name="Elemento grafico 5" descr="Gruppo di donne con riempimento a tinta unita">
            <a:extLst>
              <a:ext uri="{FF2B5EF4-FFF2-40B4-BE49-F238E27FC236}">
                <a16:creationId xmlns:a16="http://schemas.microsoft.com/office/drawing/2014/main" id="{F85B6B16-42E7-8CE6-F18E-4BC7C117C9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151" y="1210672"/>
            <a:ext cx="1122218" cy="1122218"/>
          </a:xfrm>
          <a:prstGeom prst="rect">
            <a:avLst/>
          </a:prstGeom>
        </p:spPr>
      </p:pic>
      <p:sp>
        <p:nvSpPr>
          <p:cNvPr id="7" name="CasellaDiTesto 6">
            <a:extLst>
              <a:ext uri="{FF2B5EF4-FFF2-40B4-BE49-F238E27FC236}">
                <a16:creationId xmlns:a16="http://schemas.microsoft.com/office/drawing/2014/main" id="{05EB9FC4-6FA3-D04B-A936-24FB7508A7C5}"/>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19560281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ADCD1EC3-1569-C047-9826-E374E9776FED}"/>
              </a:ext>
            </a:extLst>
          </p:cNvPr>
          <p:cNvSpPr txBox="1"/>
          <p:nvPr/>
        </p:nvSpPr>
        <p:spPr>
          <a:xfrm>
            <a:off x="815260" y="1723624"/>
            <a:ext cx="3962400" cy="427809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latin typeface="Century Gothic" panose="020B0502020202020204" pitchFamily="34" charset="0"/>
              </a:rPr>
              <a:t>La </a:t>
            </a:r>
            <a:r>
              <a:rPr lang="en-US" dirty="0" err="1">
                <a:latin typeface="Century Gothic" panose="020B0502020202020204" pitchFamily="34" charset="0"/>
              </a:rPr>
              <a:t>sindrome</a:t>
            </a:r>
            <a:r>
              <a:rPr lang="en-US" dirty="0">
                <a:latin typeface="Century Gothic" panose="020B0502020202020204" pitchFamily="34" charset="0"/>
              </a:rPr>
              <a:t> </a:t>
            </a:r>
            <a:r>
              <a:rPr lang="en-US" dirty="0" err="1">
                <a:latin typeface="Century Gothic" panose="020B0502020202020204" pitchFamily="34" charset="0"/>
              </a:rPr>
              <a:t>dell'ovaio</a:t>
            </a:r>
            <a:r>
              <a:rPr lang="en-US" dirty="0">
                <a:latin typeface="Century Gothic" panose="020B0502020202020204" pitchFamily="34" charset="0"/>
              </a:rPr>
              <a:t> </a:t>
            </a:r>
            <a:r>
              <a:rPr lang="en-US" dirty="0" err="1">
                <a:latin typeface="Century Gothic" panose="020B0502020202020204" pitchFamily="34" charset="0"/>
              </a:rPr>
              <a:t>policistico</a:t>
            </a:r>
            <a:r>
              <a:rPr lang="en-US" dirty="0">
                <a:latin typeface="Century Gothic" panose="020B0502020202020204" pitchFamily="34" charset="0"/>
              </a:rPr>
              <a:t> (PCOS) </a:t>
            </a:r>
            <a:r>
              <a:rPr lang="en-US" dirty="0" err="1">
                <a:latin typeface="Century Gothic" panose="020B0502020202020204" pitchFamily="34" charset="0"/>
              </a:rPr>
              <a:t>è</a:t>
            </a:r>
            <a:r>
              <a:rPr lang="en-US" dirty="0">
                <a:latin typeface="Century Gothic" panose="020B0502020202020204" pitchFamily="34" charset="0"/>
              </a:rPr>
              <a:t> la </a:t>
            </a:r>
            <a:r>
              <a:rPr lang="en-US" dirty="0" err="1">
                <a:latin typeface="Century Gothic" panose="020B0502020202020204" pitchFamily="34" charset="0"/>
              </a:rPr>
              <a:t>patologia</a:t>
            </a:r>
            <a:r>
              <a:rPr lang="en-US" dirty="0">
                <a:latin typeface="Century Gothic" panose="020B0502020202020204" pitchFamily="34" charset="0"/>
              </a:rPr>
              <a:t> </a:t>
            </a:r>
            <a:r>
              <a:rPr lang="en-US" dirty="0" err="1">
                <a:latin typeface="Century Gothic" panose="020B0502020202020204" pitchFamily="34" charset="0"/>
              </a:rPr>
              <a:t>endocrina</a:t>
            </a:r>
            <a:r>
              <a:rPr lang="en-US" dirty="0">
                <a:latin typeface="Century Gothic" panose="020B0502020202020204" pitchFamily="34" charset="0"/>
              </a:rPr>
              <a:t> </a:t>
            </a:r>
            <a:r>
              <a:rPr lang="en-US" dirty="0" err="1">
                <a:latin typeface="Century Gothic" panose="020B0502020202020204" pitchFamily="34" charset="0"/>
              </a:rPr>
              <a:t>più</a:t>
            </a:r>
            <a:r>
              <a:rPr lang="en-US" dirty="0">
                <a:latin typeface="Century Gothic" panose="020B0502020202020204" pitchFamily="34" charset="0"/>
              </a:rPr>
              <a:t> </a:t>
            </a:r>
            <a:r>
              <a:rPr lang="en-US" dirty="0" err="1">
                <a:latin typeface="Century Gothic" panose="020B0502020202020204" pitchFamily="34" charset="0"/>
              </a:rPr>
              <a:t>comune</a:t>
            </a:r>
            <a:r>
              <a:rPr lang="en-US" dirty="0">
                <a:latin typeface="Century Gothic" panose="020B0502020202020204" pitchFamily="34" charset="0"/>
              </a:rPr>
              <a:t> </a:t>
            </a:r>
            <a:r>
              <a:rPr lang="en-US" dirty="0" err="1">
                <a:latin typeface="Century Gothic" panose="020B0502020202020204" pitchFamily="34" charset="0"/>
              </a:rPr>
              <a:t>nel</a:t>
            </a:r>
            <a:r>
              <a:rPr lang="en-US" dirty="0">
                <a:latin typeface="Century Gothic" panose="020B0502020202020204" pitchFamily="34" charset="0"/>
              </a:rPr>
              <a:t> </a:t>
            </a:r>
            <a:r>
              <a:rPr lang="en-US" dirty="0" err="1">
                <a:latin typeface="Century Gothic" panose="020B0502020202020204" pitchFamily="34" charset="0"/>
              </a:rPr>
              <a:t>sesso</a:t>
            </a:r>
            <a:r>
              <a:rPr lang="en-US" dirty="0">
                <a:latin typeface="Century Gothic" panose="020B0502020202020204" pitchFamily="34" charset="0"/>
              </a:rPr>
              <a:t> </a:t>
            </a:r>
            <a:r>
              <a:rPr lang="en-US" dirty="0" err="1">
                <a:latin typeface="Century Gothic" panose="020B0502020202020204" pitchFamily="34" charset="0"/>
              </a:rPr>
              <a:t>femminile</a:t>
            </a:r>
            <a:r>
              <a:rPr lang="en-US" dirty="0">
                <a:latin typeface="Century Gothic" panose="020B0502020202020204" pitchFamily="34" charset="0"/>
              </a:rPr>
              <a:t> </a:t>
            </a:r>
            <a:r>
              <a:rPr lang="en-US" dirty="0" err="1">
                <a:latin typeface="Century Gothic" panose="020B0502020202020204" pitchFamily="34" charset="0"/>
              </a:rPr>
              <a:t>durante</a:t>
            </a:r>
            <a:r>
              <a:rPr lang="en-US" dirty="0">
                <a:latin typeface="Century Gothic" panose="020B0502020202020204" pitchFamily="34" charset="0"/>
              </a:rPr>
              <a:t> </a:t>
            </a:r>
            <a:r>
              <a:rPr lang="en-US" dirty="0" err="1">
                <a:latin typeface="Century Gothic" panose="020B0502020202020204" pitchFamily="34" charset="0"/>
              </a:rPr>
              <a:t>l'età</a:t>
            </a:r>
            <a:r>
              <a:rPr lang="en-US" dirty="0">
                <a:latin typeface="Century Gothic" panose="020B0502020202020204" pitchFamily="34" charset="0"/>
              </a:rPr>
              <a:t> fertile.</a:t>
            </a:r>
          </a:p>
          <a:p>
            <a:pPr marL="285750" indent="-285750">
              <a:spcAft>
                <a:spcPts val="1200"/>
              </a:spcAft>
              <a:buFont typeface="Arial" panose="020B0604020202020204" pitchFamily="34" charset="0"/>
              <a:buChar char="•"/>
            </a:pPr>
            <a:r>
              <a:rPr lang="en-US" dirty="0" err="1">
                <a:latin typeface="Century Gothic" panose="020B0502020202020204" pitchFamily="34" charset="0"/>
              </a:rPr>
              <a:t>È</a:t>
            </a:r>
            <a:r>
              <a:rPr lang="en-US" dirty="0">
                <a:latin typeface="Century Gothic" panose="020B0502020202020204" pitchFamily="34" charset="0"/>
              </a:rPr>
              <a:t> </a:t>
            </a:r>
            <a:r>
              <a:rPr lang="en-US" dirty="0" err="1">
                <a:latin typeface="Century Gothic" panose="020B0502020202020204" pitchFamily="34" charset="0"/>
              </a:rPr>
              <a:t>caratterizzata</a:t>
            </a:r>
            <a:r>
              <a:rPr lang="en-US" dirty="0">
                <a:latin typeface="Century Gothic" panose="020B0502020202020204" pitchFamily="34" charset="0"/>
              </a:rPr>
              <a:t> </a:t>
            </a:r>
            <a:r>
              <a:rPr lang="en-US" dirty="0" err="1">
                <a:latin typeface="Century Gothic" panose="020B0502020202020204" pitchFamily="34" charset="0"/>
              </a:rPr>
              <a:t>clinicamente</a:t>
            </a:r>
            <a:r>
              <a:rPr lang="en-US" dirty="0">
                <a:latin typeface="Century Gothic" panose="020B0502020202020204" pitchFamily="34" charset="0"/>
              </a:rPr>
              <a:t> da oligo ad </a:t>
            </a:r>
            <a:r>
              <a:rPr lang="en-US" dirty="0" err="1">
                <a:latin typeface="Century Gothic" panose="020B0502020202020204" pitchFamily="34" charset="0"/>
              </a:rPr>
              <a:t>anovulazione</a:t>
            </a:r>
            <a:r>
              <a:rPr lang="en-US" dirty="0">
                <a:latin typeface="Century Gothic" panose="020B0502020202020204" pitchFamily="34" charset="0"/>
              </a:rPr>
              <a:t>, </a:t>
            </a:r>
            <a:r>
              <a:rPr lang="en-US" dirty="0" err="1">
                <a:latin typeface="Century Gothic" panose="020B0502020202020204" pitchFamily="34" charset="0"/>
              </a:rPr>
              <a:t>iperandrogenismo</a:t>
            </a:r>
            <a:r>
              <a:rPr lang="en-US" dirty="0">
                <a:latin typeface="Century Gothic" panose="020B0502020202020204" pitchFamily="34" charset="0"/>
              </a:rPr>
              <a:t> e la </a:t>
            </a:r>
            <a:r>
              <a:rPr lang="en-US" dirty="0" err="1">
                <a:latin typeface="Century Gothic" panose="020B0502020202020204" pitchFamily="34" charset="0"/>
              </a:rPr>
              <a:t>presenza</a:t>
            </a:r>
            <a:r>
              <a:rPr lang="en-US" dirty="0">
                <a:latin typeface="Century Gothic" panose="020B0502020202020204" pitchFamily="34" charset="0"/>
              </a:rPr>
              <a:t> di </a:t>
            </a:r>
            <a:r>
              <a:rPr lang="en-US" dirty="0" err="1">
                <a:latin typeface="Century Gothic" panose="020B0502020202020204" pitchFamily="34" charset="0"/>
              </a:rPr>
              <a:t>ovaie</a:t>
            </a:r>
            <a:r>
              <a:rPr lang="en-US" dirty="0">
                <a:latin typeface="Century Gothic" panose="020B0502020202020204" pitchFamily="34" charset="0"/>
              </a:rPr>
              <a:t> </a:t>
            </a:r>
            <a:r>
              <a:rPr lang="en-US" dirty="0" err="1">
                <a:latin typeface="Century Gothic" panose="020B0502020202020204" pitchFamily="34" charset="0"/>
              </a:rPr>
              <a:t>policistiche</a:t>
            </a:r>
            <a:endParaRPr lang="en-US" dirty="0">
              <a:latin typeface="Century Gothic" panose="020B0502020202020204" pitchFamily="34" charset="0"/>
            </a:endParaRPr>
          </a:p>
          <a:p>
            <a:pPr marL="285750" indent="-285750">
              <a:spcAft>
                <a:spcPts val="1200"/>
              </a:spcAft>
              <a:buFont typeface="Arial" panose="020B0604020202020204" pitchFamily="34" charset="0"/>
              <a:buChar char="•"/>
            </a:pPr>
            <a:r>
              <a:rPr lang="en-US" dirty="0" err="1">
                <a:latin typeface="Century Gothic" panose="020B0502020202020204" pitchFamily="34" charset="0"/>
              </a:rPr>
              <a:t>È</a:t>
            </a:r>
            <a:r>
              <a:rPr lang="en-US" dirty="0">
                <a:latin typeface="Century Gothic" panose="020B0502020202020204" pitchFamily="34" charset="0"/>
              </a:rPr>
              <a:t> </a:t>
            </a:r>
            <a:r>
              <a:rPr lang="en-US" dirty="0" err="1">
                <a:latin typeface="Century Gothic" panose="020B0502020202020204" pitchFamily="34" charset="0"/>
              </a:rPr>
              <a:t>associata</a:t>
            </a:r>
            <a:r>
              <a:rPr lang="en-US" dirty="0">
                <a:latin typeface="Century Gothic" panose="020B0502020202020204" pitchFamily="34" charset="0"/>
              </a:rPr>
              <a:t> con un </a:t>
            </a:r>
            <a:r>
              <a:rPr lang="en-US" dirty="0" err="1">
                <a:latin typeface="Century Gothic" panose="020B0502020202020204" pitchFamily="34" charset="0"/>
              </a:rPr>
              <a:t>aumento</a:t>
            </a:r>
            <a:r>
              <a:rPr lang="en-US" dirty="0">
                <a:latin typeface="Century Gothic" panose="020B0502020202020204" pitchFamily="34" charset="0"/>
              </a:rPr>
              <a:t> </a:t>
            </a:r>
            <a:r>
              <a:rPr lang="en-US" dirty="0" err="1">
                <a:latin typeface="Century Gothic" panose="020B0502020202020204" pitchFamily="34" charset="0"/>
              </a:rPr>
              <a:t>della</a:t>
            </a:r>
            <a:r>
              <a:rPr lang="en-US" dirty="0">
                <a:latin typeface="Century Gothic" panose="020B0502020202020204" pitchFamily="34" charset="0"/>
              </a:rPr>
              <a:t> </a:t>
            </a:r>
            <a:r>
              <a:rPr lang="en-US" dirty="0" err="1">
                <a:latin typeface="Century Gothic" panose="020B0502020202020204" pitchFamily="34" charset="0"/>
              </a:rPr>
              <a:t>prevalenza</a:t>
            </a:r>
            <a:r>
              <a:rPr lang="en-US" dirty="0">
                <a:latin typeface="Century Gothic" panose="020B0502020202020204" pitchFamily="34" charset="0"/>
              </a:rPr>
              <a:t> </a:t>
            </a:r>
            <a:r>
              <a:rPr lang="en-US" dirty="0" err="1">
                <a:latin typeface="Century Gothic" panose="020B0502020202020204" pitchFamily="34" charset="0"/>
              </a:rPr>
              <a:t>della</a:t>
            </a:r>
            <a:r>
              <a:rPr lang="en-US" dirty="0">
                <a:latin typeface="Century Gothic" panose="020B0502020202020204" pitchFamily="34" charset="0"/>
              </a:rPr>
              <a:t> </a:t>
            </a:r>
            <a:r>
              <a:rPr lang="en-US" dirty="0" err="1">
                <a:latin typeface="Century Gothic" panose="020B0502020202020204" pitchFamily="34" charset="0"/>
              </a:rPr>
              <a:t>sindrome</a:t>
            </a:r>
            <a:r>
              <a:rPr lang="en-US" dirty="0">
                <a:latin typeface="Century Gothic" panose="020B0502020202020204" pitchFamily="34" charset="0"/>
              </a:rPr>
              <a:t> </a:t>
            </a:r>
            <a:r>
              <a:rPr lang="en-US" dirty="0" err="1">
                <a:latin typeface="Century Gothic" panose="020B0502020202020204" pitchFamily="34" charset="0"/>
              </a:rPr>
              <a:t>metabolica</a:t>
            </a:r>
            <a:r>
              <a:rPr lang="en-US" dirty="0">
                <a:latin typeface="Century Gothic" panose="020B0502020202020204" pitchFamily="34" charset="0"/>
              </a:rPr>
              <a:t>, </a:t>
            </a:r>
            <a:r>
              <a:rPr lang="en-US" dirty="0" err="1">
                <a:latin typeface="Century Gothic" panose="020B0502020202020204" pitchFamily="34" charset="0"/>
              </a:rPr>
              <a:t>patologie</a:t>
            </a:r>
            <a:r>
              <a:rPr lang="en-US" dirty="0">
                <a:latin typeface="Century Gothic" panose="020B0502020202020204" pitchFamily="34" charset="0"/>
              </a:rPr>
              <a:t> </a:t>
            </a:r>
            <a:r>
              <a:rPr lang="en-US" dirty="0" err="1">
                <a:latin typeface="Century Gothic" panose="020B0502020202020204" pitchFamily="34" charset="0"/>
              </a:rPr>
              <a:t>cardiovoscolari</a:t>
            </a:r>
            <a:r>
              <a:rPr lang="en-US" dirty="0">
                <a:latin typeface="Century Gothic" panose="020B0502020202020204" pitchFamily="34" charset="0"/>
              </a:rPr>
              <a:t> e T2D</a:t>
            </a:r>
          </a:p>
        </p:txBody>
      </p:sp>
      <p:pic>
        <p:nvPicPr>
          <p:cNvPr id="20482" name="Picture 2" descr="Polycystic ovary syndrome: insight into pathogenesis and a common  association with insulin resistance | RCP Journals">
            <a:extLst>
              <a:ext uri="{FF2B5EF4-FFF2-40B4-BE49-F238E27FC236}">
                <a16:creationId xmlns:a16="http://schemas.microsoft.com/office/drawing/2014/main" id="{637D614D-D682-424D-9C4A-DC9AB73154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7660" y="1484943"/>
            <a:ext cx="7136487" cy="4755456"/>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9A4AD6EF-1594-BF4A-9421-CB0209A79AEC}"/>
              </a:ext>
            </a:extLst>
          </p:cNvPr>
          <p:cNvSpPr txBox="1"/>
          <p:nvPr/>
        </p:nvSpPr>
        <p:spPr>
          <a:xfrm>
            <a:off x="4953264" y="6523470"/>
            <a:ext cx="5957454" cy="307777"/>
          </a:xfrm>
          <a:prstGeom prst="rect">
            <a:avLst/>
          </a:prstGeom>
          <a:noFill/>
        </p:spPr>
        <p:txBody>
          <a:bodyPr wrap="square" rtlCol="0">
            <a:spAutoFit/>
          </a:bodyPr>
          <a:lstStyle/>
          <a:p>
            <a:r>
              <a:rPr lang="it-IT" sz="1400" dirty="0" err="1">
                <a:latin typeface="Century Gothic" panose="020B0502020202020204" pitchFamily="34" charset="0"/>
              </a:rPr>
              <a:t>Barber</a:t>
            </a:r>
            <a:r>
              <a:rPr lang="it-IT" sz="1400" dirty="0">
                <a:latin typeface="Century Gothic" panose="020B0502020202020204" pitchFamily="34" charset="0"/>
              </a:rPr>
              <a:t> et al.  </a:t>
            </a:r>
            <a:r>
              <a:rPr lang="it-IT" sz="1400" dirty="0" err="1">
                <a:latin typeface="Century Gothic" panose="020B0502020202020204" pitchFamily="34" charset="0"/>
              </a:rPr>
              <a:t>Clin</a:t>
            </a:r>
            <a:r>
              <a:rPr lang="it-IT" sz="1400" dirty="0">
                <a:latin typeface="Century Gothic" panose="020B0502020202020204" pitchFamily="34" charset="0"/>
              </a:rPr>
              <a:t> </a:t>
            </a:r>
            <a:r>
              <a:rPr lang="it-IT" sz="1400" dirty="0" err="1">
                <a:latin typeface="Century Gothic" panose="020B0502020202020204" pitchFamily="34" charset="0"/>
              </a:rPr>
              <a:t>Med</a:t>
            </a:r>
            <a:r>
              <a:rPr lang="it-IT" sz="1400" dirty="0">
                <a:latin typeface="Century Gothic" panose="020B0502020202020204" pitchFamily="34" charset="0"/>
              </a:rPr>
              <a:t> (</a:t>
            </a:r>
            <a:r>
              <a:rPr lang="it-IT" sz="1400" dirty="0" err="1">
                <a:latin typeface="Century Gothic" panose="020B0502020202020204" pitchFamily="34" charset="0"/>
              </a:rPr>
              <a:t>Lond</a:t>
            </a:r>
            <a:r>
              <a:rPr lang="it-IT" sz="1400" dirty="0">
                <a:latin typeface="Century Gothic" panose="020B0502020202020204" pitchFamily="34" charset="0"/>
              </a:rPr>
              <a:t>). 2016 Jun;16(3):262-6</a:t>
            </a:r>
            <a:endParaRPr lang="en-US" sz="1400" dirty="0">
              <a:latin typeface="Century Gothic" panose="020B0502020202020204" pitchFamily="34" charset="0"/>
            </a:endParaRPr>
          </a:p>
        </p:txBody>
      </p:sp>
      <p:pic>
        <p:nvPicPr>
          <p:cNvPr id="9" name="Elemento grafico 8" descr="Gruppo di donne con riempimento a tinta unita">
            <a:extLst>
              <a:ext uri="{FF2B5EF4-FFF2-40B4-BE49-F238E27FC236}">
                <a16:creationId xmlns:a16="http://schemas.microsoft.com/office/drawing/2014/main" id="{18AFF283-E58B-5A45-8521-7579184EC2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043175"/>
            <a:ext cx="1122218" cy="1122218"/>
          </a:xfrm>
          <a:prstGeom prst="rect">
            <a:avLst/>
          </a:prstGeom>
        </p:spPr>
      </p:pic>
      <p:sp>
        <p:nvSpPr>
          <p:cNvPr id="10" name="CasellaDiTesto 9">
            <a:extLst>
              <a:ext uri="{FF2B5EF4-FFF2-40B4-BE49-F238E27FC236}">
                <a16:creationId xmlns:a16="http://schemas.microsoft.com/office/drawing/2014/main" id="{CCA24273-84EC-D147-93F5-FADD9488DAC3}"/>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24705311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ACEAA39-D127-1047-9531-AA4B38C5BCA2}"/>
              </a:ext>
            </a:extLst>
          </p:cNvPr>
          <p:cNvPicPr>
            <a:picLocks noChangeAspect="1"/>
          </p:cNvPicPr>
          <p:nvPr/>
        </p:nvPicPr>
        <p:blipFill rotWithShape="1">
          <a:blip r:embed="rId2"/>
          <a:srcRect b="6653"/>
          <a:stretch/>
        </p:blipFill>
        <p:spPr>
          <a:xfrm>
            <a:off x="466109" y="1531825"/>
            <a:ext cx="4968736" cy="4883232"/>
          </a:xfrm>
          <a:prstGeom prst="rect">
            <a:avLst/>
          </a:prstGeom>
        </p:spPr>
      </p:pic>
      <p:pic>
        <p:nvPicPr>
          <p:cNvPr id="5" name="Immagine 4">
            <a:extLst>
              <a:ext uri="{FF2B5EF4-FFF2-40B4-BE49-F238E27FC236}">
                <a16:creationId xmlns:a16="http://schemas.microsoft.com/office/drawing/2014/main" id="{C54B73D7-2048-3B40-8721-9A91075E2016}"/>
              </a:ext>
            </a:extLst>
          </p:cNvPr>
          <p:cNvPicPr>
            <a:picLocks noChangeAspect="1"/>
          </p:cNvPicPr>
          <p:nvPr/>
        </p:nvPicPr>
        <p:blipFill rotWithShape="1">
          <a:blip r:embed="rId3"/>
          <a:srcRect b="9009"/>
          <a:stretch/>
        </p:blipFill>
        <p:spPr>
          <a:xfrm>
            <a:off x="5551294" y="1163302"/>
            <a:ext cx="6174598" cy="5222508"/>
          </a:xfrm>
          <a:prstGeom prst="rect">
            <a:avLst/>
          </a:prstGeom>
        </p:spPr>
      </p:pic>
      <p:sp>
        <p:nvSpPr>
          <p:cNvPr id="6" name="CasellaDiTesto 5">
            <a:extLst>
              <a:ext uri="{FF2B5EF4-FFF2-40B4-BE49-F238E27FC236}">
                <a16:creationId xmlns:a16="http://schemas.microsoft.com/office/drawing/2014/main" id="{645DB4B1-15EB-0449-93BE-D6B799D43062}"/>
              </a:ext>
            </a:extLst>
          </p:cNvPr>
          <p:cNvSpPr txBox="1"/>
          <p:nvPr/>
        </p:nvSpPr>
        <p:spPr>
          <a:xfrm>
            <a:off x="1363980" y="6519446"/>
            <a:ext cx="4732020" cy="307777"/>
          </a:xfrm>
          <a:prstGeom prst="rect">
            <a:avLst/>
          </a:prstGeom>
          <a:noFill/>
        </p:spPr>
        <p:txBody>
          <a:bodyPr wrap="square" rtlCol="0">
            <a:spAutoFit/>
          </a:bodyPr>
          <a:lstStyle/>
          <a:p>
            <a:r>
              <a:rPr lang="it-IT" sz="1400" dirty="0">
                <a:latin typeface="Century Gothic" panose="020B0502020202020204" pitchFamily="34" charset="0"/>
              </a:rPr>
              <a:t>Paoli et al. </a:t>
            </a:r>
            <a:r>
              <a:rPr lang="it-IT" sz="1400" dirty="0" err="1">
                <a:latin typeface="Century Gothic" panose="020B0502020202020204" pitchFamily="34" charset="0"/>
              </a:rPr>
              <a:t>J</a:t>
            </a:r>
            <a:r>
              <a:rPr lang="it-IT" sz="1400" dirty="0">
                <a:latin typeface="Century Gothic" panose="020B0502020202020204" pitchFamily="34" charset="0"/>
              </a:rPr>
              <a:t> </a:t>
            </a:r>
            <a:r>
              <a:rPr lang="it-IT" sz="1400" dirty="0" err="1">
                <a:latin typeface="Century Gothic" panose="020B0502020202020204" pitchFamily="34" charset="0"/>
              </a:rPr>
              <a:t>Transl</a:t>
            </a:r>
            <a:r>
              <a:rPr lang="it-IT" sz="1400" dirty="0">
                <a:latin typeface="Century Gothic" panose="020B0502020202020204" pitchFamily="34" charset="0"/>
              </a:rPr>
              <a:t> </a:t>
            </a:r>
            <a:r>
              <a:rPr lang="it-IT" sz="1400" dirty="0" err="1">
                <a:latin typeface="Century Gothic" panose="020B0502020202020204" pitchFamily="34" charset="0"/>
              </a:rPr>
              <a:t>Med</a:t>
            </a:r>
            <a:r>
              <a:rPr lang="it-IT" sz="1400" dirty="0">
                <a:latin typeface="Century Gothic" panose="020B0502020202020204" pitchFamily="34" charset="0"/>
              </a:rPr>
              <a:t> 2020  18:104</a:t>
            </a:r>
          </a:p>
        </p:txBody>
      </p:sp>
      <p:pic>
        <p:nvPicPr>
          <p:cNvPr id="7" name="Elemento grafico 6" descr="Gruppo di donne con riempimento a tinta unita">
            <a:extLst>
              <a:ext uri="{FF2B5EF4-FFF2-40B4-BE49-F238E27FC236}">
                <a16:creationId xmlns:a16="http://schemas.microsoft.com/office/drawing/2014/main" id="{E7BBD3EA-C010-254A-BD03-1D679BA4F5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043175"/>
            <a:ext cx="1122218" cy="1122218"/>
          </a:xfrm>
          <a:prstGeom prst="rect">
            <a:avLst/>
          </a:prstGeom>
        </p:spPr>
      </p:pic>
      <p:sp>
        <p:nvSpPr>
          <p:cNvPr id="8" name="CasellaDiTesto 7">
            <a:extLst>
              <a:ext uri="{FF2B5EF4-FFF2-40B4-BE49-F238E27FC236}">
                <a16:creationId xmlns:a16="http://schemas.microsoft.com/office/drawing/2014/main" id="{AC8B815F-0C55-6344-905F-77DAF24BFD70}"/>
              </a:ext>
            </a:extLst>
          </p:cNvPr>
          <p:cNvSpPr txBox="1"/>
          <p:nvPr/>
        </p:nvSpPr>
        <p:spPr>
          <a:xfrm>
            <a:off x="3661189" y="165253"/>
            <a:ext cx="8082792" cy="584775"/>
          </a:xfrm>
          <a:prstGeom prst="rect">
            <a:avLst/>
          </a:prstGeom>
          <a:noFill/>
        </p:spPr>
        <p:txBody>
          <a:bodyPr wrap="square" rtlCol="0">
            <a:spAutoFit/>
          </a:bodyPr>
          <a:lstStyle/>
          <a:p>
            <a:pPr algn="ctr"/>
            <a:r>
              <a:rPr lang="it-IT" sz="3200" dirty="0">
                <a:solidFill>
                  <a:schemeClr val="bg1"/>
                </a:solidFill>
                <a:latin typeface="Century Gothic"/>
                <a:cs typeface="Century Gothic"/>
              </a:rPr>
              <a:t>APPLICAZIONI TERAPEUTICHE DELLA KD</a:t>
            </a:r>
          </a:p>
        </p:txBody>
      </p:sp>
    </p:spTree>
    <p:extLst>
      <p:ext uri="{BB962C8B-B14F-4D97-AF65-F5344CB8AC3E}">
        <p14:creationId xmlns:p14="http://schemas.microsoft.com/office/powerpoint/2010/main" val="10131888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ECEC4F8-4819-DF41-B907-280F1378C49D}"/>
              </a:ext>
            </a:extLst>
          </p:cNvPr>
          <p:cNvPicPr>
            <a:picLocks noChangeAspect="1"/>
          </p:cNvPicPr>
          <p:nvPr/>
        </p:nvPicPr>
        <p:blipFill rotWithShape="1">
          <a:blip r:embed="rId2"/>
          <a:srcRect t="48399" r="73778"/>
          <a:stretch/>
        </p:blipFill>
        <p:spPr>
          <a:xfrm>
            <a:off x="1986219" y="1002676"/>
            <a:ext cx="2072039" cy="2352719"/>
          </a:xfrm>
          <a:prstGeom prst="rect">
            <a:avLst/>
          </a:prstGeom>
          <a:ln>
            <a:noFill/>
          </a:ln>
        </p:spPr>
        <p:style>
          <a:lnRef idx="2">
            <a:schemeClr val="dk1"/>
          </a:lnRef>
          <a:fillRef idx="1">
            <a:schemeClr val="lt1"/>
          </a:fillRef>
          <a:effectRef idx="0">
            <a:schemeClr val="dk1"/>
          </a:effectRef>
          <a:fontRef idx="minor">
            <a:schemeClr val="dk1"/>
          </a:fontRef>
        </p:style>
      </p:pic>
      <p:pic>
        <p:nvPicPr>
          <p:cNvPr id="3" name="Immagine 2">
            <a:extLst>
              <a:ext uri="{FF2B5EF4-FFF2-40B4-BE49-F238E27FC236}">
                <a16:creationId xmlns:a16="http://schemas.microsoft.com/office/drawing/2014/main" id="{3B837739-B99E-4C40-9EC2-A0E1230C87C7}"/>
              </a:ext>
            </a:extLst>
          </p:cNvPr>
          <p:cNvPicPr>
            <a:picLocks noChangeAspect="1"/>
          </p:cNvPicPr>
          <p:nvPr/>
        </p:nvPicPr>
        <p:blipFill>
          <a:blip r:embed="rId3"/>
          <a:stretch>
            <a:fillRect/>
          </a:stretch>
        </p:blipFill>
        <p:spPr>
          <a:xfrm>
            <a:off x="2165365" y="2986447"/>
            <a:ext cx="7836858" cy="3448218"/>
          </a:xfrm>
          <a:prstGeom prst="rect">
            <a:avLst/>
          </a:prstGeom>
        </p:spPr>
      </p:pic>
      <p:pic>
        <p:nvPicPr>
          <p:cNvPr id="4" name="Immagine 3">
            <a:extLst>
              <a:ext uri="{FF2B5EF4-FFF2-40B4-BE49-F238E27FC236}">
                <a16:creationId xmlns:a16="http://schemas.microsoft.com/office/drawing/2014/main" id="{54F2745F-7771-CB45-B9C7-6788DC92D22A}"/>
              </a:ext>
            </a:extLst>
          </p:cNvPr>
          <p:cNvPicPr>
            <a:picLocks noChangeAspect="1"/>
          </p:cNvPicPr>
          <p:nvPr/>
        </p:nvPicPr>
        <p:blipFill>
          <a:blip r:embed="rId4"/>
          <a:stretch>
            <a:fillRect/>
          </a:stretch>
        </p:blipFill>
        <p:spPr>
          <a:xfrm>
            <a:off x="6954585" y="1495255"/>
            <a:ext cx="3399374" cy="2982384"/>
          </a:xfrm>
          <a:prstGeom prst="rect">
            <a:avLst/>
          </a:prstGeom>
        </p:spPr>
      </p:pic>
    </p:spTree>
    <p:extLst>
      <p:ext uri="{BB962C8B-B14F-4D97-AF65-F5344CB8AC3E}">
        <p14:creationId xmlns:p14="http://schemas.microsoft.com/office/powerpoint/2010/main" val="1260923978"/>
      </p:ext>
    </p:extLst>
  </p:cSld>
  <p:clrMapOvr>
    <a:masterClrMapping/>
  </p:clrMapOvr>
</p:sld>
</file>

<file path=ppt/slides/slide7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4E1C2F26-7CFF-AA34-0EB5-BB83424D8A71}"/>
              </a:ext>
            </a:extLst>
          </p:cNvPr>
          <p:cNvSpPr txBox="1"/>
          <p:nvPr/>
        </p:nvSpPr>
        <p:spPr>
          <a:xfrm>
            <a:off x="7026962" y="1505664"/>
            <a:ext cx="3982358" cy="2308324"/>
          </a:xfrm>
          <a:prstGeom prst="rect">
            <a:avLst/>
          </a:prstGeom>
          <a:noFill/>
        </p:spPr>
        <p:txBody>
          <a:bodyPr wrap="square">
            <a:spAutoFit/>
          </a:bodyPr>
          <a:lstStyle/>
          <a:p>
            <a:r>
              <a:rPr dirty="0" lang="it-IT" sz="2400">
                <a:latin charset="0" panose="020B0502020202020204" pitchFamily="34" typeface="Century Gothic"/>
              </a:rPr>
              <a:t>Il microbiota rappresenta la popolazione di microrganismi (batteri, funghi, protozoi e virus) che colonizza un ambiente (i.e.: intestino)</a:t>
            </a:r>
          </a:p>
        </p:txBody>
      </p:sp>
      <p:sp>
        <p:nvSpPr>
          <p:cNvPr id="9" name="CasellaDiTesto 8">
            <a:extLst>
              <a:ext uri="{FF2B5EF4-FFF2-40B4-BE49-F238E27FC236}">
                <a16:creationId xmlns:a16="http://schemas.microsoft.com/office/drawing/2014/main" id="{C7530BF7-A696-A506-D605-112DEEBB835A}"/>
              </a:ext>
            </a:extLst>
          </p:cNvPr>
          <p:cNvSpPr txBox="1"/>
          <p:nvPr/>
        </p:nvSpPr>
        <p:spPr>
          <a:xfrm>
            <a:off x="7026962" y="4125407"/>
            <a:ext cx="4098713" cy="1569660"/>
          </a:xfrm>
          <a:prstGeom prst="rect">
            <a:avLst/>
          </a:prstGeom>
          <a:noFill/>
        </p:spPr>
        <p:txBody>
          <a:bodyPr wrap="square">
            <a:spAutoFit/>
          </a:bodyPr>
          <a:lstStyle/>
          <a:p>
            <a:r>
              <a:rPr dirty="0" lang="it-IT" sz="2400">
                <a:latin charset="0" panose="020B0502020202020204" pitchFamily="34" typeface="Century Gothic"/>
              </a:rPr>
              <a:t>Il</a:t>
            </a:r>
            <a:r>
              <a:rPr dirty="0" lang="it-IT" strike="noStrike" sz="2400" u="none">
                <a:effectLst/>
                <a:latin charset="0" panose="020B0502020202020204" pitchFamily="34" typeface="Century Gothic"/>
              </a:rPr>
              <a:t> microbioma rappresenta la totalità del patrimonio genetico espresso dal microbiota.</a:t>
            </a:r>
            <a:endParaRPr dirty="0" lang="it-IT" sz="2400">
              <a:latin charset="0" panose="020B0502020202020204" pitchFamily="34" typeface="Century Gothic"/>
            </a:endParaRPr>
          </a:p>
        </p:txBody>
      </p:sp>
      <p:pic>
        <p:nvPicPr>
          <p:cNvPr descr="Cultivate a Healthy Gut Microbiome | Fueled By Science" id="1026" name="Picture 2">
            <a:extLst>
              <a:ext uri="{FF2B5EF4-FFF2-40B4-BE49-F238E27FC236}">
                <a16:creationId xmlns:a16="http://schemas.microsoft.com/office/drawing/2014/main" id="{35A7FE48-5226-AA48-BC73-73962D23DB92}"/>
              </a:ext>
            </a:extLst>
          </p:cNvPr>
          <p:cNvPicPr>
            <a:picLocks noChangeArrowheads="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8400" y="1007347"/>
            <a:ext cx="4712380" cy="5378463"/>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0A7CAE42-01BC-F348-ACDE-817B04D833AD}"/>
              </a:ext>
            </a:extLst>
          </p:cNvPr>
          <p:cNvPicPr>
            <a:picLocks noChangeAspect="1"/>
          </p:cNvPicPr>
          <p:nvPr/>
        </p:nvPicPr>
        <p:blipFill rotWithShape="1">
          <a:blip r:embed="rId3"/>
          <a:srcRect b="-108" r="94"/>
          <a:stretch/>
        </p:blipFill>
        <p:spPr>
          <a:xfrm rot="1519508">
            <a:off x="255021" y="1251808"/>
            <a:ext cx="1071024" cy="1060414"/>
          </a:xfrm>
          <a:prstGeom prst="ellipse">
            <a:avLst/>
          </a:prstGeom>
        </p:spPr>
      </p:pic>
      <p:sp>
        <p:nvSpPr>
          <p:cNvPr id="12" name="CasellaDiTesto 11">
            <a:extLst>
              <a:ext uri="{FF2B5EF4-FFF2-40B4-BE49-F238E27FC236}">
                <a16:creationId xmlns:a16="http://schemas.microsoft.com/office/drawing/2014/main" id="{14FCE815-6BF0-A942-A755-BF6DA413D17C}"/>
              </a:ext>
            </a:extLst>
          </p:cNvPr>
          <p:cNvSpPr txBox="1"/>
          <p:nvPr/>
        </p:nvSpPr>
        <p:spPr>
          <a:xfrm>
            <a:off x="3241964" y="221673"/>
            <a:ext cx="8797636" cy="584775"/>
          </a:xfrm>
          <a:prstGeom prst="rect">
            <a:avLst/>
          </a:prstGeom>
          <a:noFill/>
        </p:spPr>
        <p:txBody>
          <a:bodyPr rtlCol="0" wrap="square">
            <a:spAutoFit/>
          </a:bodyPr>
          <a:lstStyle/>
          <a:p>
            <a:pPr algn="ctr"/>
            <a:r>
              <a:rPr dirty="0" lang="it-IT" sz="3200">
                <a:solidFill>
                  <a:schemeClr val="bg1"/>
                </a:solidFill>
                <a:latin charset="0" panose="020B0502020202020204" pitchFamily="34" typeface="Century Gothic"/>
                <a:cs charset="0" panose="020F0502020204030204" pitchFamily="34" typeface="Calibri"/>
              </a:rPr>
              <a:t>KD E MICROBIOTA</a:t>
            </a:r>
          </a:p>
        </p:txBody>
      </p:sp>
    </p:spTree>
    <p:extLst>
      <p:ext uri="{BB962C8B-B14F-4D97-AF65-F5344CB8AC3E}">
        <p14:creationId xmlns:p14="http://schemas.microsoft.com/office/powerpoint/2010/main" val="2601083849"/>
      </p:ext>
    </p:extLst>
  </p:cSld>
  <p:clrMapOvr>
    <a:masterClrMapping/>
  </p:clrMapOvr>
</p:sld>
</file>

<file path=ppt/slides/slide7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9806A20F-A75A-826C-D582-3984EA3DB1E5}"/>
              </a:ext>
            </a:extLst>
          </p:cNvPr>
          <p:cNvSpPr txBox="1"/>
          <p:nvPr/>
        </p:nvSpPr>
        <p:spPr>
          <a:xfrm>
            <a:off x="5464073" y="1034906"/>
            <a:ext cx="6537270" cy="5324535"/>
          </a:xfrm>
          <a:prstGeom prst="rect">
            <a:avLst/>
          </a:prstGeom>
          <a:noFill/>
        </p:spPr>
        <p:txBody>
          <a:bodyPr wrap="square">
            <a:spAutoFit/>
          </a:bodyPr>
          <a:lstStyle/>
          <a:p>
            <a:endParaRPr dirty="0" lang="it-IT" sz="2000">
              <a:solidFill>
                <a:srgbClr val="941100"/>
              </a:solidFill>
              <a:latin charset="0" panose="020B0502020202020204" pitchFamily="34" typeface="Century Gothic"/>
              <a:ea charset="-127" panose="020B0503020000020004" pitchFamily="34" typeface="Malgun Gothic"/>
            </a:endParaRPr>
          </a:p>
          <a:p>
            <a:pPr indent="-285750" marL="285750">
              <a:buFont charset="2" pitchFamily="2" typeface="Wingdings"/>
              <a:buChar char="§"/>
            </a:pPr>
            <a:r>
              <a:rPr dirty="0" lang="it-IT" sz="2000">
                <a:latin charset="0" panose="020B0502020202020204" pitchFamily="34" typeface="Century Gothic"/>
                <a:ea charset="-127" panose="020B0503020000020004" pitchFamily="34" typeface="Malgun Gothic"/>
              </a:rPr>
              <a:t>Utilizza l’energia proveniente dal cibo</a:t>
            </a:r>
          </a:p>
          <a:p>
            <a:pPr indent="-285750" marL="285750">
              <a:buFont charset="2" pitchFamily="2" typeface="Wingdings"/>
              <a:buChar char="§"/>
            </a:pPr>
            <a:endParaRPr dirty="0" lang="it-IT" sz="2000">
              <a:latin charset="0" panose="020B0502020202020204" pitchFamily="34" typeface="Century Gothic"/>
              <a:ea charset="-127" panose="020B0503020000020004" pitchFamily="34" typeface="Malgun Gothic"/>
            </a:endParaRPr>
          </a:p>
          <a:p>
            <a:pPr indent="-285750" marL="285750">
              <a:buFont charset="2" pitchFamily="2" typeface="Wingdings"/>
              <a:buChar char="§"/>
            </a:pPr>
            <a:r>
              <a:rPr dirty="0" lang="it-IT" sz="2000">
                <a:latin charset="0" panose="020B0502020202020204" pitchFamily="34" typeface="Century Gothic"/>
                <a:ea charset="-127" panose="020B0503020000020004" pitchFamily="34" typeface="Malgun Gothic"/>
              </a:rPr>
              <a:t>Migliora la funzione gastrointestinale</a:t>
            </a:r>
          </a:p>
          <a:p>
            <a:pPr indent="-285750" marL="285750">
              <a:buFont charset="2" pitchFamily="2" typeface="Wingdings"/>
              <a:buChar char="§"/>
            </a:pPr>
            <a:endParaRPr dirty="0" lang="it-IT" sz="2000">
              <a:latin charset="0" panose="020B0502020202020204" pitchFamily="34" typeface="Century Gothic"/>
              <a:ea charset="-127" panose="020B0503020000020004" pitchFamily="34" typeface="Malgun Gothic"/>
            </a:endParaRPr>
          </a:p>
          <a:p>
            <a:pPr indent="-285750" marL="285750">
              <a:buFont charset="2" pitchFamily="2" typeface="Wingdings"/>
              <a:buChar char="§"/>
            </a:pPr>
            <a:r>
              <a:rPr dirty="0" lang="it-IT" sz="2000">
                <a:latin charset="0" panose="020B0502020202020204" pitchFamily="34" typeface="Century Gothic"/>
                <a:ea charset="-127" panose="020B0503020000020004" pitchFamily="34" typeface="Malgun Gothic"/>
              </a:rPr>
              <a:t>Migliora la barriera intestinale</a:t>
            </a:r>
          </a:p>
          <a:p>
            <a:pPr indent="-285750" marL="285750">
              <a:buFont charset="2" pitchFamily="2" typeface="Wingdings"/>
              <a:buChar char="§"/>
            </a:pPr>
            <a:endParaRPr dirty="0" lang="it-IT" sz="2000">
              <a:latin charset="0" panose="020B0502020202020204" pitchFamily="34" typeface="Century Gothic"/>
              <a:ea charset="-127" panose="020B0503020000020004" pitchFamily="34" typeface="Malgun Gothic"/>
            </a:endParaRPr>
          </a:p>
          <a:p>
            <a:pPr indent="-285750" marL="285750">
              <a:buFont charset="2" pitchFamily="2" typeface="Wingdings"/>
              <a:buChar char="§"/>
            </a:pPr>
            <a:r>
              <a:rPr dirty="0" lang="it-IT" sz="2000">
                <a:latin charset="0" panose="020B0502020202020204" pitchFamily="34" typeface="Century Gothic"/>
                <a:ea charset="-127" panose="020B0503020000020004" pitchFamily="34" typeface="Malgun Gothic"/>
              </a:rPr>
              <a:t>Protegge dai batteri patogeni</a:t>
            </a:r>
          </a:p>
          <a:p>
            <a:pPr indent="-285750" marL="285750">
              <a:buFont charset="2" pitchFamily="2" typeface="Wingdings"/>
              <a:buChar char="§"/>
            </a:pPr>
            <a:endParaRPr dirty="0" lang="it-IT" sz="2000">
              <a:latin charset="0" panose="020B0502020202020204" pitchFamily="34" typeface="Century Gothic"/>
              <a:ea charset="-127" panose="020B0503020000020004" pitchFamily="34" typeface="Malgun Gothic"/>
            </a:endParaRPr>
          </a:p>
          <a:p>
            <a:pPr indent="-285750" marL="285750">
              <a:buFont charset="2" pitchFamily="2" typeface="Wingdings"/>
              <a:buChar char="§"/>
            </a:pPr>
            <a:r>
              <a:rPr dirty="0" lang="it-IT" sz="2000">
                <a:latin charset="0" panose="020B0502020202020204" pitchFamily="34" typeface="Century Gothic"/>
                <a:ea charset="-127" panose="020B0503020000020004" pitchFamily="34" typeface="Malgun Gothic"/>
              </a:rPr>
              <a:t>Produce metaboliti essenziali per la salute</a:t>
            </a:r>
          </a:p>
          <a:p>
            <a:pPr indent="-285750" marL="285750">
              <a:buFont charset="2" pitchFamily="2" typeface="Wingdings"/>
              <a:buChar char="§"/>
            </a:pPr>
            <a:endParaRPr dirty="0" lang="it-IT" sz="2000">
              <a:latin charset="0" panose="020B0502020202020204" pitchFamily="34" typeface="Century Gothic"/>
              <a:ea charset="-127" panose="020B0503020000020004" pitchFamily="34" typeface="Malgun Gothic"/>
            </a:endParaRPr>
          </a:p>
          <a:p>
            <a:pPr indent="-285750" marL="285750">
              <a:buFont charset="2" pitchFamily="2" typeface="Wingdings"/>
              <a:buChar char="§"/>
            </a:pPr>
            <a:r>
              <a:rPr dirty="0" lang="it-IT" sz="2000">
                <a:latin charset="0" panose="020B0502020202020204" pitchFamily="34" typeface="Century Gothic"/>
                <a:ea charset="-127" panose="020B0503020000020004" pitchFamily="34" typeface="Malgun Gothic"/>
              </a:rPr>
              <a:t>Sintetizza ormoni e vitamina</a:t>
            </a:r>
          </a:p>
          <a:p>
            <a:pPr indent="-285750" marL="285750">
              <a:buFont charset="2" pitchFamily="2" typeface="Wingdings"/>
              <a:buChar char="§"/>
            </a:pPr>
            <a:endParaRPr dirty="0" lang="it-IT" sz="2000">
              <a:latin charset="0" panose="020B0502020202020204" pitchFamily="34" typeface="Century Gothic"/>
              <a:ea charset="-127" panose="020B0503020000020004" pitchFamily="34" typeface="Malgun Gothic"/>
            </a:endParaRPr>
          </a:p>
          <a:p>
            <a:pPr indent="-285750" marL="285750">
              <a:buFont charset="2" pitchFamily="2" typeface="Wingdings"/>
              <a:buChar char="§"/>
            </a:pPr>
            <a:r>
              <a:rPr dirty="0" lang="it-IT" sz="2000">
                <a:latin charset="0" panose="020B0502020202020204" pitchFamily="34" typeface="Century Gothic"/>
                <a:ea charset="-127" panose="020B0503020000020004" pitchFamily="34" typeface="Malgun Gothic"/>
              </a:rPr>
              <a:t>Migliora il sistema immunitario</a:t>
            </a:r>
          </a:p>
          <a:p>
            <a:pPr indent="-285750" marL="285750">
              <a:buFont charset="2" pitchFamily="2" typeface="Wingdings"/>
              <a:buChar char="§"/>
            </a:pPr>
            <a:endParaRPr dirty="0" lang="it-IT" sz="2000">
              <a:latin charset="0" panose="020B0502020202020204" pitchFamily="34" typeface="Century Gothic"/>
              <a:ea charset="-127" panose="020B0503020000020004" pitchFamily="34" typeface="Malgun Gothic"/>
            </a:endParaRPr>
          </a:p>
          <a:p>
            <a:pPr indent="-285750" marL="285750">
              <a:buFont charset="2" pitchFamily="2" typeface="Wingdings"/>
              <a:buChar char="§"/>
            </a:pPr>
            <a:r>
              <a:rPr dirty="0" lang="it-IT" sz="2000">
                <a:latin charset="0" panose="020B0502020202020204" pitchFamily="34" typeface="Century Gothic"/>
                <a:ea charset="-127" panose="020B0503020000020004" pitchFamily="34" typeface="Malgun Gothic"/>
              </a:rPr>
              <a:t>Regola alcune condizioni quali l’</a:t>
            </a:r>
            <a:r>
              <a:rPr dirty="0" err="1" lang="it-IT" sz="2000">
                <a:latin charset="0" panose="020B0502020202020204" pitchFamily="34" typeface="Century Gothic"/>
                <a:ea charset="-127" panose="020B0503020000020004" pitchFamily="34" typeface="Malgun Gothic"/>
              </a:rPr>
              <a:t>insulino</a:t>
            </a:r>
            <a:r>
              <a:rPr dirty="0" lang="it-IT" sz="2000">
                <a:latin charset="0" panose="020B0502020202020204" pitchFamily="34" typeface="Century Gothic"/>
                <a:ea charset="-127" panose="020B0503020000020004" pitchFamily="34" typeface="Malgun Gothic"/>
              </a:rPr>
              <a:t> –resistenza e la dislipidemia</a:t>
            </a:r>
          </a:p>
        </p:txBody>
      </p:sp>
      <p:pic>
        <p:nvPicPr>
          <p:cNvPr id="6" name="Immagine 5">
            <a:extLst>
              <a:ext uri="{FF2B5EF4-FFF2-40B4-BE49-F238E27FC236}">
                <a16:creationId xmlns:a16="http://schemas.microsoft.com/office/drawing/2014/main" id="{FCD09E82-D420-CE10-9371-B1035E61CF5C}"/>
              </a:ext>
            </a:extLst>
          </p:cNvPr>
          <p:cNvPicPr>
            <a:picLocks noChangeAspect="1"/>
          </p:cNvPicPr>
          <p:nvPr/>
        </p:nvPicPr>
        <p:blipFill rotWithShape="1">
          <a:blip r:embed="rId2"/>
          <a:srcRect r="22"/>
          <a:stretch/>
        </p:blipFill>
        <p:spPr>
          <a:xfrm>
            <a:off x="190657" y="2352448"/>
            <a:ext cx="5040739" cy="2689453"/>
          </a:xfrm>
          <a:prstGeom prst="rect">
            <a:avLst/>
          </a:prstGeom>
        </p:spPr>
      </p:pic>
      <p:pic>
        <p:nvPicPr>
          <p:cNvPr id="8" name="Immagine 7">
            <a:extLst>
              <a:ext uri="{FF2B5EF4-FFF2-40B4-BE49-F238E27FC236}">
                <a16:creationId xmlns:a16="http://schemas.microsoft.com/office/drawing/2014/main" id="{5CB90A6E-1B88-BD47-AD40-311EF48B2283}"/>
              </a:ext>
            </a:extLst>
          </p:cNvPr>
          <p:cNvPicPr>
            <a:picLocks noChangeAspect="1"/>
          </p:cNvPicPr>
          <p:nvPr/>
        </p:nvPicPr>
        <p:blipFill rotWithShape="1">
          <a:blip r:embed="rId3"/>
          <a:srcRect b="-108" r="94"/>
          <a:stretch/>
        </p:blipFill>
        <p:spPr>
          <a:xfrm rot="1519508">
            <a:off x="255021" y="1251808"/>
            <a:ext cx="1071024" cy="1060414"/>
          </a:xfrm>
          <a:prstGeom prst="ellipse">
            <a:avLst/>
          </a:prstGeom>
        </p:spPr>
      </p:pic>
      <p:sp>
        <p:nvSpPr>
          <p:cNvPr id="9" name="CasellaDiTesto 8">
            <a:extLst>
              <a:ext uri="{FF2B5EF4-FFF2-40B4-BE49-F238E27FC236}">
                <a16:creationId xmlns:a16="http://schemas.microsoft.com/office/drawing/2014/main" id="{54F7A9DE-2B82-6346-9096-0FB40EF99B17}"/>
              </a:ext>
            </a:extLst>
          </p:cNvPr>
          <p:cNvSpPr txBox="1"/>
          <p:nvPr/>
        </p:nvSpPr>
        <p:spPr>
          <a:xfrm>
            <a:off x="3241964" y="221673"/>
            <a:ext cx="8797636" cy="584775"/>
          </a:xfrm>
          <a:prstGeom prst="rect">
            <a:avLst/>
          </a:prstGeom>
          <a:noFill/>
        </p:spPr>
        <p:txBody>
          <a:bodyPr rtlCol="0" wrap="square">
            <a:spAutoFit/>
          </a:bodyPr>
          <a:lstStyle/>
          <a:p>
            <a:pPr algn="ctr"/>
            <a:r>
              <a:rPr dirty="0" lang="it-IT" sz="3200">
                <a:solidFill>
                  <a:schemeClr val="bg1"/>
                </a:solidFill>
                <a:latin charset="0" panose="020B0502020202020204" pitchFamily="34" typeface="Century Gothic"/>
                <a:cs charset="0" panose="020F0502020204030204" pitchFamily="34" typeface="Calibri"/>
              </a:rPr>
              <a:t>KD E MICROBIOTA</a:t>
            </a:r>
          </a:p>
        </p:txBody>
      </p:sp>
    </p:spTree>
    <p:extLst>
      <p:ext uri="{BB962C8B-B14F-4D97-AF65-F5344CB8AC3E}">
        <p14:creationId xmlns:p14="http://schemas.microsoft.com/office/powerpoint/2010/main" val="2331117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9A4BCF1-81BC-0944-9DD5-93261E1A031D}"/>
              </a:ext>
            </a:extLst>
          </p:cNvPr>
          <p:cNvPicPr>
            <a:picLocks noChangeAspect="1"/>
          </p:cNvPicPr>
          <p:nvPr/>
        </p:nvPicPr>
        <p:blipFill>
          <a:blip r:embed="rId2"/>
          <a:stretch>
            <a:fillRect/>
          </a:stretch>
        </p:blipFill>
        <p:spPr>
          <a:xfrm>
            <a:off x="2525100" y="1094527"/>
            <a:ext cx="7727264" cy="5460477"/>
          </a:xfrm>
          <a:prstGeom prst="rect">
            <a:avLst/>
          </a:prstGeom>
        </p:spPr>
      </p:pic>
      <p:sp>
        <p:nvSpPr>
          <p:cNvPr id="3" name="CasellaDiTesto 2">
            <a:extLst>
              <a:ext uri="{FF2B5EF4-FFF2-40B4-BE49-F238E27FC236}">
                <a16:creationId xmlns:a16="http://schemas.microsoft.com/office/drawing/2014/main" id="{01DB7A3A-B3B1-4143-B603-0333E4ABA17C}"/>
              </a:ext>
            </a:extLst>
          </p:cNvPr>
          <p:cNvSpPr txBox="1"/>
          <p:nvPr/>
        </p:nvSpPr>
        <p:spPr>
          <a:xfrm>
            <a:off x="4857039" y="6555004"/>
            <a:ext cx="4531271" cy="276999"/>
          </a:xfrm>
          <a:prstGeom prst="rect">
            <a:avLst/>
          </a:prstGeom>
          <a:noFill/>
        </p:spPr>
        <p:txBody>
          <a:bodyPr wrap="square" rtlCol="0">
            <a:spAutoFit/>
          </a:bodyPr>
          <a:lstStyle/>
          <a:p>
            <a:r>
              <a:rPr lang="en-US" sz="1200" dirty="0">
                <a:latin typeface="Century Gothic" panose="020B0502020202020204" pitchFamily="34" charset="0"/>
              </a:rPr>
              <a:t>Paoli et al. Nutrients 2019, Mar 28;11(4)</a:t>
            </a:r>
          </a:p>
        </p:txBody>
      </p:sp>
      <p:sp>
        <p:nvSpPr>
          <p:cNvPr id="5" name="CasellaDiTesto 4">
            <a:extLst>
              <a:ext uri="{FF2B5EF4-FFF2-40B4-BE49-F238E27FC236}">
                <a16:creationId xmlns:a16="http://schemas.microsoft.com/office/drawing/2014/main" id="{49557088-1A4D-A147-BAC7-E7CD37F1E939}"/>
              </a:ext>
            </a:extLst>
          </p:cNvPr>
          <p:cNvSpPr txBox="1"/>
          <p:nvPr/>
        </p:nvSpPr>
        <p:spPr>
          <a:xfrm>
            <a:off x="3690651" y="209320"/>
            <a:ext cx="7810959" cy="584775"/>
          </a:xfrm>
          <a:prstGeom prst="rect">
            <a:avLst/>
          </a:prstGeom>
          <a:noFill/>
        </p:spPr>
        <p:txBody>
          <a:bodyPr wrap="square" rtlCol="0">
            <a:spAutoFit/>
          </a:bodyPr>
          <a:lstStyle/>
          <a:p>
            <a:r>
              <a:rPr lang="it-IT" sz="3200" dirty="0">
                <a:solidFill>
                  <a:schemeClr val="bg1"/>
                </a:solidFill>
                <a:latin typeface="Century Gothic"/>
                <a:cs typeface="Century Gothic"/>
              </a:rPr>
              <a:t>SEPARATI ALLA NASCITA…</a:t>
            </a:r>
            <a:endParaRPr lang="en-US" sz="3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06117108"/>
      </p:ext>
    </p:extLst>
  </p:cSld>
  <p:clrMapOvr>
    <a:masterClrMapping/>
  </p:clrMapOvr>
</p:sld>
</file>

<file path=ppt/slides/slide8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CA5DCB4B-E21E-8DFF-8B07-6B1E9D349B65}"/>
              </a:ext>
            </a:extLst>
          </p:cNvPr>
          <p:cNvSpPr txBox="1"/>
          <p:nvPr/>
        </p:nvSpPr>
        <p:spPr>
          <a:xfrm>
            <a:off x="2642845" y="1659338"/>
            <a:ext cx="9101136" cy="830997"/>
          </a:xfrm>
          <a:prstGeom prst="rect">
            <a:avLst/>
          </a:prstGeom>
          <a:noFill/>
        </p:spPr>
        <p:txBody>
          <a:bodyPr wrap="square">
            <a:spAutoFit/>
          </a:bodyPr>
          <a:lstStyle/>
          <a:p>
            <a:r>
              <a:rPr b="1" dirty="0" err="1" lang="it-IT" sz="2400">
                <a:latin charset="0" panose="020B0502020202020204" pitchFamily="34" typeface="Century Gothic"/>
              </a:rPr>
              <a:t>E</a:t>
            </a:r>
            <a:r>
              <a:rPr b="1" dirty="0" err="1" lang="it-IT" strike="noStrike" sz="2400" u="none">
                <a:effectLst/>
                <a:latin charset="0" panose="020B0502020202020204" pitchFamily="34" typeface="Century Gothic"/>
              </a:rPr>
              <a:t>ubiosi</a:t>
            </a:r>
            <a:r>
              <a:rPr b="1" dirty="0" lang="it-IT" strike="noStrike" sz="2400" u="none">
                <a:effectLst/>
                <a:latin charset="0" panose="020B0502020202020204" pitchFamily="34" typeface="Century Gothic"/>
              </a:rPr>
              <a:t> microbiotica</a:t>
            </a:r>
            <a:r>
              <a:rPr dirty="0" lang="it-IT" strike="noStrike" sz="2400" u="none">
                <a:effectLst/>
                <a:latin charset="0" panose="020B0502020202020204" pitchFamily="34" typeface="Century Gothic"/>
              </a:rPr>
              <a:t>: microbiota e organismo umano esiste una condizione di equilibrio</a:t>
            </a:r>
            <a:r>
              <a:rPr dirty="0" lang="it-IT" sz="2400">
                <a:latin charset="0" panose="020B0502020202020204" pitchFamily="34" typeface="Century Gothic"/>
              </a:rPr>
              <a:t>.</a:t>
            </a:r>
          </a:p>
        </p:txBody>
      </p:sp>
      <p:sp>
        <p:nvSpPr>
          <p:cNvPr id="7" name="CasellaDiTesto 6">
            <a:extLst>
              <a:ext uri="{FF2B5EF4-FFF2-40B4-BE49-F238E27FC236}">
                <a16:creationId xmlns:a16="http://schemas.microsoft.com/office/drawing/2014/main" id="{60E83327-87D1-53AE-B987-1CAA83E41D66}"/>
              </a:ext>
            </a:extLst>
          </p:cNvPr>
          <p:cNvSpPr txBox="1"/>
          <p:nvPr/>
        </p:nvSpPr>
        <p:spPr>
          <a:xfrm>
            <a:off x="0" y="2614109"/>
            <a:ext cx="11769330" cy="1938992"/>
          </a:xfrm>
          <a:prstGeom prst="rect">
            <a:avLst/>
          </a:prstGeom>
          <a:noFill/>
        </p:spPr>
        <p:txBody>
          <a:bodyPr wrap="square">
            <a:spAutoFit/>
          </a:bodyPr>
          <a:lstStyle/>
          <a:p>
            <a:r>
              <a:rPr b="1" dirty="0" err="1" lang="it-IT" strike="noStrike" sz="2400" u="none">
                <a:effectLst/>
                <a:latin charset="0" panose="020B0502020202020204" pitchFamily="34" typeface="Century Gothic"/>
              </a:rPr>
              <a:t>Disbiosi</a:t>
            </a:r>
            <a:r>
              <a:rPr b="1" dirty="0" lang="it-IT" strike="noStrike" sz="2400" u="none">
                <a:effectLst/>
                <a:latin charset="0" panose="020B0502020202020204" pitchFamily="34" typeface="Century Gothic"/>
              </a:rPr>
              <a:t> microbiotica</a:t>
            </a:r>
            <a:r>
              <a:rPr dirty="0" lang="it-IT" strike="noStrike" sz="2400" u="none">
                <a:effectLst/>
                <a:latin charset="0" panose="020B0502020202020204" pitchFamily="34" typeface="Century Gothic"/>
              </a:rPr>
              <a:t>: condizione di squilibrio numerico e qualitativo del microbiota.  </a:t>
            </a:r>
          </a:p>
          <a:p>
            <a:r>
              <a:rPr dirty="0" lang="it-IT" sz="2400">
                <a:latin charset="0" panose="020B0502020202020204" pitchFamily="34" typeface="Century Gothic"/>
              </a:rPr>
              <a:t>S</a:t>
            </a:r>
            <a:r>
              <a:rPr dirty="0" lang="it-IT" strike="noStrike" sz="2400" u="none">
                <a:effectLst/>
                <a:latin charset="0" panose="020B0502020202020204" pitchFamily="34" typeface="Century Gothic"/>
              </a:rPr>
              <a:t>i altera la barriera intestinale,				 viene meno la sintesi di molecole utili e microrganismi					 patogeni presenti metabolizzano composti 					dannosi all’organismo.</a:t>
            </a:r>
            <a:endParaRPr dirty="0" lang="it-IT" sz="2400">
              <a:latin charset="0" panose="020B0502020202020204" pitchFamily="34" typeface="Century Gothic"/>
            </a:endParaRPr>
          </a:p>
        </p:txBody>
      </p:sp>
      <p:pic>
        <p:nvPicPr>
          <p:cNvPr id="11" name="Immagine 10">
            <a:extLst>
              <a:ext uri="{FF2B5EF4-FFF2-40B4-BE49-F238E27FC236}">
                <a16:creationId xmlns:a16="http://schemas.microsoft.com/office/drawing/2014/main" id="{674BFEC6-B41C-5D4C-FF61-4249894AD08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b="96032" l="5026" r="94974" t="1720">
                        <a14:foregroundMark x1="23840" x2="57474" y1="11905" y2="51984"/>
                        <a14:foregroundMark x1="57474" x2="75000" y1="51984" y2="85317"/>
                        <a14:foregroundMark x1="75000" x2="74356" y1="85317" y2="86772"/>
                        <a14:foregroundMark x1="31314" x2="71649" y1="48148" y2="48413"/>
                        <a14:foregroundMark x1="71649" x2="75902" y1="48413" y2="47222"/>
                        <a14:foregroundMark x1="57990" x2="53093" y1="28175" y2="41799"/>
                        <a14:foregroundMark x1="53093" x2="65335" y1="41799" y2="30423"/>
                        <a14:foregroundMark x1="65335" x2="48325" y1="30423" y2="36905"/>
                        <a14:foregroundMark x1="48325" x2="47809" y1="36905" y2="49735"/>
                        <a14:foregroundMark x1="47809" x2="66237" y1="49735" y2="53704"/>
                        <a14:foregroundMark x1="66237" x2="48840" y1="53704" y2="49206"/>
                        <a14:foregroundMark x1="48840" x2="42784" y1="49206" y2="61772"/>
                        <a14:foregroundMark x1="42784" x2="30541" y1="61772" y2="42725"/>
                        <a14:foregroundMark x1="30541" x2="46778" y1="42725" y2="30820"/>
                        <a14:foregroundMark x1="46778" x2="69716" y1="30820" y2="58995"/>
                        <a14:foregroundMark x1="69716" x2="58505" y1="58995" y2="74471"/>
                        <a14:foregroundMark x1="58505" x2="42397" y1="74471" y2="59127"/>
                        <a14:foregroundMark x1="42397" x2="46521" y1="59127" y2="36640"/>
                        <a14:foregroundMark x1="46521" x2="41881" y1="36640" y2="47487"/>
                        <a14:foregroundMark x1="41881" x2="42139" y1="47487" y2="47487"/>
                        <a14:foregroundMark x1="28608" x2="36340" y1="53307" y2="66270"/>
                        <a14:foregroundMark x1="36340" x2="52320" y1="66270" y2="65079"/>
                        <a14:foregroundMark x1="52320" x2="60309" y1="65079" y2="51587"/>
                        <a14:foregroundMark x1="60309" x2="46907" y1="51587" y2="59392"/>
                        <a14:foregroundMark x1="46907" x2="60696" y1="59392" y2="66799"/>
                        <a14:foregroundMark x1="60696" x2="72294" y1="66799" y2="40741"/>
                        <a14:foregroundMark x1="72294" x2="60438" y1="40741" y2="39947"/>
                        <a14:foregroundMark x1="60438" x2="64820" y1="39947" y2="40741"/>
                        <a14:foregroundMark x1="41753" x2="67397" y1="12566" y2="17460"/>
                        <a14:foregroundMark x1="67397" x2="79768" y1="17460" y2="30159"/>
                        <a14:foregroundMark x1="79768" x2="89433" y1="30159" y2="47884"/>
                        <a14:foregroundMark x1="89433" x2="89820" y1="47884" y2="62169"/>
                        <a14:foregroundMark x1="89820" x2="85696" y1="62169" y2="64947"/>
                        <a14:foregroundMark x1="48711" x2="62113" y1="5423" y2="19577"/>
                        <a14:foregroundMark x1="62113" x2="62371" y1="19577" y2="31746"/>
                        <a14:foregroundMark x1="62371" x2="72680" y1="31746" y2="26323"/>
                        <a14:foregroundMark x1="72680" x2="85309" y1="26323" y2="47884"/>
                        <a14:foregroundMark x1="85309" x2="82861" y1="47884" y2="64683"/>
                        <a14:foregroundMark x1="82861" x2="62758" y1="64683" y2="84392"/>
                        <a14:foregroundMark x1="62758" x2="49098" y1="84392" y2="88095"/>
                        <a14:foregroundMark x1="49098" x2="19716" y1="88095" y2="73545"/>
                        <a14:foregroundMark x1="19716" x2="12113" y1="73545" y2="57275"/>
                        <a14:foregroundMark x1="12113" x2="18041" y1="57275" y2="30291"/>
                        <a14:foregroundMark x1="18041" x2="26418" y1="30291" y2="18386"/>
                        <a14:foregroundMark x1="26418" x2="28608" y1="18386" y2="18915"/>
                        <a14:foregroundMark x1="46005" x2="53093" y1="2381" y2="1720"/>
                        <a14:foregroundMark x1="5026" x2="5541" y1="35582" y2="42328"/>
                        <a14:foregroundMark x1="24742" x2="33376" y1="90476" y2="89815"/>
                        <a14:foregroundMark x1="44459" x2="56959" y1="96296" y2="96296"/>
                        <a14:foregroundMark x1="56959" x2="56701" y1="96296" y2="95767"/>
                        <a14:foregroundMark x1="94974" x2="94716" y1="67196" y2="58598"/>
                        <a14:foregroundMark x1="94974" x2="94974" y1="43519" y2="35582"/>
                      </a14:backgroundRemoval>
                    </a14:imgEffect>
                  </a14:imgLayer>
                </a14:imgProps>
              </a:ext>
            </a:extLst>
          </a:blip>
          <a:stretch>
            <a:fillRect/>
          </a:stretch>
        </p:blipFill>
        <p:spPr>
          <a:xfrm>
            <a:off x="4167886" y="3014663"/>
            <a:ext cx="3508424" cy="3418000"/>
          </a:xfrm>
          <a:prstGeom prst="rect">
            <a:avLst/>
          </a:prstGeom>
        </p:spPr>
      </p:pic>
      <p:pic>
        <p:nvPicPr>
          <p:cNvPr id="8" name="Immagine 7">
            <a:extLst>
              <a:ext uri="{FF2B5EF4-FFF2-40B4-BE49-F238E27FC236}">
                <a16:creationId xmlns:a16="http://schemas.microsoft.com/office/drawing/2014/main" id="{69DDD0A8-E37B-804B-94CC-C7DEC3F4E392}"/>
              </a:ext>
            </a:extLst>
          </p:cNvPr>
          <p:cNvPicPr>
            <a:picLocks noChangeAspect="1"/>
          </p:cNvPicPr>
          <p:nvPr/>
        </p:nvPicPr>
        <p:blipFill rotWithShape="1">
          <a:blip r:embed="rId4"/>
          <a:srcRect b="-108" r="94"/>
          <a:stretch/>
        </p:blipFill>
        <p:spPr>
          <a:xfrm rot="1519508">
            <a:off x="255021" y="1251808"/>
            <a:ext cx="1071024" cy="1060414"/>
          </a:xfrm>
          <a:prstGeom prst="ellipse">
            <a:avLst/>
          </a:prstGeom>
        </p:spPr>
      </p:pic>
      <p:sp>
        <p:nvSpPr>
          <p:cNvPr id="9" name="CasellaDiTesto 8">
            <a:extLst>
              <a:ext uri="{FF2B5EF4-FFF2-40B4-BE49-F238E27FC236}">
                <a16:creationId xmlns:a16="http://schemas.microsoft.com/office/drawing/2014/main" id="{0B6E6D96-E5F9-0F4D-B560-B3008052596C}"/>
              </a:ext>
            </a:extLst>
          </p:cNvPr>
          <p:cNvSpPr txBox="1"/>
          <p:nvPr/>
        </p:nvSpPr>
        <p:spPr>
          <a:xfrm>
            <a:off x="3241964" y="221673"/>
            <a:ext cx="8797636" cy="584775"/>
          </a:xfrm>
          <a:prstGeom prst="rect">
            <a:avLst/>
          </a:prstGeom>
          <a:noFill/>
        </p:spPr>
        <p:txBody>
          <a:bodyPr rtlCol="0" wrap="square">
            <a:spAutoFit/>
          </a:bodyPr>
          <a:lstStyle/>
          <a:p>
            <a:pPr algn="ctr"/>
            <a:r>
              <a:rPr dirty="0" lang="it-IT" sz="3200">
                <a:solidFill>
                  <a:schemeClr val="bg1"/>
                </a:solidFill>
                <a:latin charset="0" panose="020B0502020202020204" pitchFamily="34" typeface="Century Gothic"/>
                <a:cs charset="0" panose="020F0502020204030204" pitchFamily="34" typeface="Calibri"/>
              </a:rPr>
              <a:t>KD E MICROBIOTA</a:t>
            </a:r>
          </a:p>
        </p:txBody>
      </p:sp>
    </p:spTree>
    <p:extLst>
      <p:ext uri="{BB962C8B-B14F-4D97-AF65-F5344CB8AC3E}">
        <p14:creationId xmlns:p14="http://schemas.microsoft.com/office/powerpoint/2010/main" val="1465383239"/>
      </p:ext>
    </p:extLst>
  </p:cSld>
  <p:clrMapOvr>
    <a:masterClrMapping/>
  </p:clrMapOvr>
</p:sld>
</file>

<file path=ppt/slides/slide8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67A41EAC-BA96-CF65-6945-C633D21BE3AA}"/>
              </a:ext>
            </a:extLst>
          </p:cNvPr>
          <p:cNvSpPr txBox="1"/>
          <p:nvPr/>
        </p:nvSpPr>
        <p:spPr>
          <a:xfrm>
            <a:off x="1090033" y="1457324"/>
            <a:ext cx="10812033" cy="4708981"/>
          </a:xfrm>
          <a:prstGeom prst="rect">
            <a:avLst/>
          </a:prstGeom>
          <a:noFill/>
          <a:ln w="44450">
            <a:solidFill>
              <a:srgbClr val="00B050"/>
            </a:solidFill>
          </a:ln>
          <a:effectLst/>
        </p:spPr>
        <p:txBody>
          <a:bodyPr wrap="square">
            <a:spAutoFit/>
          </a:bodyPr>
          <a:lstStyle/>
          <a:p>
            <a:r>
              <a:rPr dirty="0" lang="it-IT" sz="2000">
                <a:latin charset="0" panose="020B0502020202020204" pitchFamily="34" typeface="Century Gothic"/>
              </a:rPr>
              <a:t>C</a:t>
            </a:r>
            <a:r>
              <a:rPr dirty="0" lang="it-IT" strike="noStrike" sz="2000" u="none">
                <a:effectLst/>
                <a:latin charset="0" panose="020B0502020202020204" pitchFamily="34" typeface="Century Gothic"/>
              </a:rPr>
              <a:t>ause della </a:t>
            </a:r>
            <a:r>
              <a:rPr dirty="0" err="1" lang="it-IT" strike="noStrike" sz="2000" u="none">
                <a:effectLst/>
                <a:latin charset="0" panose="020B0502020202020204" pitchFamily="34" typeface="Century Gothic"/>
              </a:rPr>
              <a:t>disbiosi</a:t>
            </a:r>
            <a:r>
              <a:rPr dirty="0" lang="it-IT" strike="noStrike" sz="2000" u="none">
                <a:effectLst/>
                <a:latin charset="0" panose="020B0502020202020204" pitchFamily="34" typeface="Century Gothic"/>
              </a:rPr>
              <a:t> microbiotica</a:t>
            </a:r>
            <a:r>
              <a:rPr dirty="0" lang="it-IT" sz="2000">
                <a:latin charset="0" panose="020B0502020202020204" pitchFamily="34" typeface="Century Gothic"/>
              </a:rPr>
              <a:t>:</a:t>
            </a:r>
          </a:p>
          <a:p>
            <a:endParaRPr dirty="0" lang="it-IT" strike="noStrike" sz="2000" u="none">
              <a:effectLst/>
              <a:latin charset="0" panose="020B0502020202020204" pitchFamily="34" typeface="Century Gothic"/>
            </a:endParaRPr>
          </a:p>
          <a:p>
            <a:r>
              <a:rPr dirty="0" lang="it-IT" sz="2000">
                <a:latin charset="0" panose="020B0502020202020204" pitchFamily="34" typeface="Century Gothic"/>
              </a:rPr>
              <a:t>A</a:t>
            </a:r>
            <a:r>
              <a:rPr dirty="0" lang="it-IT" strike="noStrike" sz="2000" u="none">
                <a:effectLst/>
                <a:latin charset="0" panose="020B0502020202020204" pitchFamily="34" typeface="Century Gothic"/>
              </a:rPr>
              <a:t>limentazione scorretta (eccesso di carboidrati, carne rossa, grassi, carenza di vegetali</a:t>
            </a:r>
            <a:r>
              <a:rPr dirty="0" lang="it-IT" sz="2000">
                <a:latin charset="0" panose="020B0502020202020204" pitchFamily="34" typeface="Century Gothic"/>
              </a:rPr>
              <a:t>)</a:t>
            </a:r>
          </a:p>
          <a:p>
            <a:endParaRPr dirty="0" lang="it-IT" strike="noStrike" sz="2000" u="none">
              <a:effectLst/>
              <a:latin charset="0" panose="020B0502020202020204" pitchFamily="34" typeface="Century Gothic"/>
            </a:endParaRPr>
          </a:p>
          <a:p>
            <a:r>
              <a:rPr dirty="0" lang="it-IT" strike="noStrike" sz="2000" u="none">
                <a:effectLst/>
                <a:latin charset="0" panose="020B0502020202020204" pitchFamily="34" typeface="Century Gothic"/>
              </a:rPr>
              <a:t>additivi alimentari (residui ormonali, antiparassitari)</a:t>
            </a:r>
          </a:p>
          <a:p>
            <a:endParaRPr dirty="0" lang="it-IT" sz="2000">
              <a:latin charset="0" panose="020B0502020202020204" pitchFamily="34" typeface="Century Gothic"/>
            </a:endParaRPr>
          </a:p>
          <a:p>
            <a:r>
              <a:rPr dirty="0" lang="it-IT" strike="noStrike" sz="2000" u="none">
                <a:effectLst/>
                <a:latin charset="0" panose="020B0502020202020204" pitchFamily="34" typeface="Century Gothic"/>
              </a:rPr>
              <a:t>terapie farmacologiche (antibiotici, IPP, Anti H2, abuso di lassativi, terapie oncologiche)</a:t>
            </a:r>
          </a:p>
          <a:p>
            <a:endParaRPr dirty="0" lang="it-IT" sz="2000">
              <a:latin charset="0" panose="020B0502020202020204" pitchFamily="34" typeface="Century Gothic"/>
            </a:endParaRPr>
          </a:p>
          <a:p>
            <a:r>
              <a:rPr dirty="0" lang="it-IT" strike="noStrike" sz="2000" u="none">
                <a:effectLst/>
                <a:latin charset="0" panose="020B0502020202020204" pitchFamily="34" typeface="Century Gothic"/>
              </a:rPr>
              <a:t>intolleranze alimentari (celiachia e intolleranza al lattosio);</a:t>
            </a:r>
          </a:p>
          <a:p>
            <a:endParaRPr dirty="0" lang="it-IT" sz="2000">
              <a:latin charset="0" panose="020B0502020202020204" pitchFamily="34" typeface="Century Gothic"/>
            </a:endParaRPr>
          </a:p>
          <a:p>
            <a:r>
              <a:rPr dirty="0" lang="it-IT" strike="noStrike" sz="2000" u="none">
                <a:effectLst/>
                <a:latin charset="0" panose="020B0502020202020204" pitchFamily="34" typeface="Century Gothic"/>
              </a:rPr>
              <a:t>cause neurogene (stati di ansia, alterazione del ritmo sonno-veglia)</a:t>
            </a:r>
          </a:p>
          <a:p>
            <a:endParaRPr dirty="0" lang="it-IT" sz="2000">
              <a:latin charset="0" panose="020B0502020202020204" pitchFamily="34" typeface="Century Gothic"/>
            </a:endParaRPr>
          </a:p>
          <a:p>
            <a:r>
              <a:rPr dirty="0" lang="it-IT" strike="noStrike" sz="2000" u="none">
                <a:effectLst/>
                <a:latin charset="0" panose="020B0502020202020204" pitchFamily="34" typeface="Century Gothic"/>
              </a:rPr>
              <a:t>alterazioni anatomiche intestinali (come by pass, resezioni intestinali).</a:t>
            </a:r>
            <a:endParaRPr dirty="0" lang="it-IT" sz="2000">
              <a:latin charset="0" panose="020B0502020202020204" pitchFamily="34" typeface="Century Gothic"/>
            </a:endParaRPr>
          </a:p>
        </p:txBody>
      </p:sp>
      <p:pic>
        <p:nvPicPr>
          <p:cNvPr id="5" name="Immagine 4">
            <a:extLst>
              <a:ext uri="{FF2B5EF4-FFF2-40B4-BE49-F238E27FC236}">
                <a16:creationId xmlns:a16="http://schemas.microsoft.com/office/drawing/2014/main" id="{4860AF59-278E-B54A-962D-06DD9D885ABD}"/>
              </a:ext>
            </a:extLst>
          </p:cNvPr>
          <p:cNvPicPr>
            <a:picLocks noChangeAspect="1"/>
          </p:cNvPicPr>
          <p:nvPr/>
        </p:nvPicPr>
        <p:blipFill rotWithShape="1">
          <a:blip r:embed="rId2"/>
          <a:srcRect b="-108" r="94"/>
          <a:stretch/>
        </p:blipFill>
        <p:spPr>
          <a:xfrm rot="1519508">
            <a:off x="175332" y="1466121"/>
            <a:ext cx="1071024" cy="1060414"/>
          </a:xfrm>
          <a:prstGeom prst="ellipse">
            <a:avLst/>
          </a:prstGeom>
        </p:spPr>
      </p:pic>
      <p:sp>
        <p:nvSpPr>
          <p:cNvPr id="6" name="CasellaDiTesto 5">
            <a:extLst>
              <a:ext uri="{FF2B5EF4-FFF2-40B4-BE49-F238E27FC236}">
                <a16:creationId xmlns:a16="http://schemas.microsoft.com/office/drawing/2014/main" id="{64557FA3-165F-4B44-B4D5-B33FEFB103FD}"/>
              </a:ext>
            </a:extLst>
          </p:cNvPr>
          <p:cNvSpPr txBox="1"/>
          <p:nvPr/>
        </p:nvSpPr>
        <p:spPr>
          <a:xfrm>
            <a:off x="3241964" y="221673"/>
            <a:ext cx="8797636" cy="584775"/>
          </a:xfrm>
          <a:prstGeom prst="rect">
            <a:avLst/>
          </a:prstGeom>
          <a:noFill/>
        </p:spPr>
        <p:txBody>
          <a:bodyPr rtlCol="0" wrap="square">
            <a:spAutoFit/>
          </a:bodyPr>
          <a:lstStyle/>
          <a:p>
            <a:pPr algn="ctr"/>
            <a:r>
              <a:rPr dirty="0" lang="it-IT" sz="3200">
                <a:solidFill>
                  <a:schemeClr val="bg1"/>
                </a:solidFill>
                <a:latin charset="0" panose="020B0502020202020204" pitchFamily="34" typeface="Century Gothic"/>
                <a:cs charset="0" panose="020F0502020204030204" pitchFamily="34" typeface="Calibri"/>
              </a:rPr>
              <a:t>KD E MICROBIOTA</a:t>
            </a:r>
          </a:p>
        </p:txBody>
      </p:sp>
    </p:spTree>
    <p:extLst>
      <p:ext uri="{BB962C8B-B14F-4D97-AF65-F5344CB8AC3E}">
        <p14:creationId xmlns:p14="http://schemas.microsoft.com/office/powerpoint/2010/main" val="1238093900"/>
      </p:ext>
    </p:extLst>
  </p:cSld>
  <p:clrMapOvr>
    <a:masterClrMapping/>
  </p:clrMapOvr>
</p:sld>
</file>

<file path=ppt/slides/slide8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E486628B-2DEF-D04F-BA93-FC32A2AA68A3}"/>
              </a:ext>
            </a:extLst>
          </p:cNvPr>
          <p:cNvPicPr>
            <a:picLocks noChangeAspect="1"/>
          </p:cNvPicPr>
          <p:nvPr/>
        </p:nvPicPr>
        <p:blipFill rotWithShape="1">
          <a:blip r:embed="rId3"/>
          <a:srcRect b="-108" r="94"/>
          <a:stretch/>
        </p:blipFill>
        <p:spPr>
          <a:xfrm rot="1519508">
            <a:off x="255021" y="1251808"/>
            <a:ext cx="1071024" cy="1060414"/>
          </a:xfrm>
          <a:prstGeom prst="ellipse">
            <a:avLst/>
          </a:prstGeom>
        </p:spPr>
      </p:pic>
      <p:sp>
        <p:nvSpPr>
          <p:cNvPr id="16" name="CasellaDiTesto 15">
            <a:extLst>
              <a:ext uri="{FF2B5EF4-FFF2-40B4-BE49-F238E27FC236}">
                <a16:creationId xmlns:a16="http://schemas.microsoft.com/office/drawing/2014/main" id="{877B3D3C-D988-774F-94A3-22AF10BE4922}"/>
              </a:ext>
            </a:extLst>
          </p:cNvPr>
          <p:cNvSpPr txBox="1"/>
          <p:nvPr/>
        </p:nvSpPr>
        <p:spPr>
          <a:xfrm>
            <a:off x="3241964" y="221673"/>
            <a:ext cx="8797636" cy="584775"/>
          </a:xfrm>
          <a:prstGeom prst="rect">
            <a:avLst/>
          </a:prstGeom>
          <a:noFill/>
        </p:spPr>
        <p:txBody>
          <a:bodyPr rtlCol="0" wrap="square">
            <a:spAutoFit/>
          </a:bodyPr>
          <a:lstStyle/>
          <a:p>
            <a:pPr algn="ctr"/>
            <a:r>
              <a:rPr dirty="0" lang="it-IT" sz="3200">
                <a:solidFill>
                  <a:schemeClr val="bg1"/>
                </a:solidFill>
                <a:latin charset="0" panose="020B0502020202020204" pitchFamily="34" typeface="Century Gothic"/>
                <a:cs charset="0" panose="020F0502020204030204" pitchFamily="34" typeface="Calibri"/>
              </a:rPr>
              <a:t>KD E MICROBIOTA</a:t>
            </a:r>
          </a:p>
        </p:txBody>
      </p:sp>
      <p:sp>
        <p:nvSpPr>
          <p:cNvPr id="17" name="CasellaDiTesto 16">
            <a:extLst>
              <a:ext uri="{FF2B5EF4-FFF2-40B4-BE49-F238E27FC236}">
                <a16:creationId xmlns:a16="http://schemas.microsoft.com/office/drawing/2014/main" id="{56F0114E-1E5F-AD46-A040-5852AA42E9EA}"/>
              </a:ext>
            </a:extLst>
          </p:cNvPr>
          <p:cNvSpPr txBox="1"/>
          <p:nvPr/>
        </p:nvSpPr>
        <p:spPr>
          <a:xfrm>
            <a:off x="2201382" y="1507316"/>
            <a:ext cx="2499206" cy="400110"/>
          </a:xfrm>
          <a:prstGeom prst="rect">
            <a:avLst/>
          </a:prstGeom>
          <a:solidFill>
            <a:schemeClr val="accent6">
              <a:lumMod val="20000"/>
              <a:lumOff val="80000"/>
            </a:schemeClr>
          </a:solidFill>
        </p:spPr>
        <p:txBody>
          <a:bodyPr rtlCol="0" wrap="square">
            <a:spAutoFit/>
          </a:bodyPr>
          <a:lstStyle/>
          <a:p>
            <a:r>
              <a:rPr dirty="0" lang="it-IT" sz="2000">
                <a:latin charset="0" panose="020B0502020202020204" pitchFamily="34" typeface="Century Gothic"/>
              </a:rPr>
              <a:t>Alpha-</a:t>
            </a:r>
            <a:r>
              <a:rPr dirty="0" err="1" lang="it-IT" sz="2000">
                <a:latin charset="0" panose="020B0502020202020204" pitchFamily="34" typeface="Century Gothic"/>
              </a:rPr>
              <a:t>diversity</a:t>
            </a:r>
            <a:endParaRPr dirty="0" lang="it-IT" sz="2000">
              <a:latin charset="0" panose="020B0502020202020204" pitchFamily="34" typeface="Century Gothic"/>
            </a:endParaRPr>
          </a:p>
        </p:txBody>
      </p:sp>
      <p:sp>
        <p:nvSpPr>
          <p:cNvPr id="18" name="CasellaDiTesto 17">
            <a:extLst>
              <a:ext uri="{FF2B5EF4-FFF2-40B4-BE49-F238E27FC236}">
                <a16:creationId xmlns:a16="http://schemas.microsoft.com/office/drawing/2014/main" id="{C266DF81-9FEC-E04D-BAD9-F9622DA76A62}"/>
              </a:ext>
            </a:extLst>
          </p:cNvPr>
          <p:cNvSpPr txBox="1"/>
          <p:nvPr/>
        </p:nvSpPr>
        <p:spPr>
          <a:xfrm>
            <a:off x="79688" y="2310268"/>
            <a:ext cx="6100762" cy="369332"/>
          </a:xfrm>
          <a:prstGeom prst="rect">
            <a:avLst/>
          </a:prstGeom>
          <a:noFill/>
        </p:spPr>
        <p:txBody>
          <a:bodyPr wrap="square">
            <a:spAutoFit/>
          </a:bodyPr>
          <a:lstStyle/>
          <a:p>
            <a:pPr algn="l" rtl="0"/>
            <a:r>
              <a:rPr b="1" dirty="0" err="1" i="0" lang="it-IT" strike="noStrike" u="none">
                <a:effectLst/>
                <a:latin charset="0" panose="020B0502020202020204" pitchFamily="34" typeface="Century Gothic"/>
              </a:rPr>
              <a:t>Species</a:t>
            </a:r>
            <a:r>
              <a:rPr b="1" dirty="0" i="0" lang="it-IT" strike="noStrike" u="none">
                <a:effectLst/>
                <a:latin charset="0" panose="020B0502020202020204" pitchFamily="34" typeface="Century Gothic"/>
              </a:rPr>
              <a:t> </a:t>
            </a:r>
            <a:r>
              <a:rPr b="1" dirty="0" err="1" i="0" lang="it-IT" strike="noStrike" u="none">
                <a:effectLst/>
                <a:latin charset="0" panose="020B0502020202020204" pitchFamily="34" typeface="Century Gothic"/>
              </a:rPr>
              <a:t>richness</a:t>
            </a:r>
            <a:r>
              <a:rPr b="1" dirty="0" i="0" lang="it-IT" strike="noStrike" u="none">
                <a:effectLst/>
                <a:latin charset="0" panose="020B0502020202020204" pitchFamily="34" typeface="Century Gothic"/>
              </a:rPr>
              <a:t> "How </a:t>
            </a:r>
            <a:r>
              <a:rPr b="1" dirty="0" err="1" i="0" lang="it-IT" strike="noStrike" u="none">
                <a:effectLst/>
                <a:latin charset="0" panose="020B0502020202020204" pitchFamily="34" typeface="Century Gothic"/>
              </a:rPr>
              <a:t>many</a:t>
            </a:r>
            <a:r>
              <a:rPr b="1" dirty="0" i="0" lang="it-IT" strike="noStrike" u="none">
                <a:effectLst/>
                <a:latin charset="0" panose="020B0502020202020204" pitchFamily="34" typeface="Century Gothic"/>
              </a:rPr>
              <a:t> </a:t>
            </a:r>
            <a:r>
              <a:rPr b="1" dirty="0" err="1" i="0" lang="it-IT" strike="noStrike" u="none">
                <a:effectLst/>
                <a:latin charset="0" panose="020B0502020202020204" pitchFamily="34" typeface="Century Gothic"/>
              </a:rPr>
              <a:t>microbes</a:t>
            </a:r>
            <a:r>
              <a:rPr b="1" dirty="0" i="0" lang="it-IT" strike="noStrike" u="none">
                <a:effectLst/>
                <a:latin charset="0" panose="020B0502020202020204" pitchFamily="34" typeface="Century Gothic"/>
              </a:rPr>
              <a:t>?</a:t>
            </a:r>
          </a:p>
        </p:txBody>
      </p:sp>
      <p:sp>
        <p:nvSpPr>
          <p:cNvPr id="19" name="CasellaDiTesto 18">
            <a:extLst>
              <a:ext uri="{FF2B5EF4-FFF2-40B4-BE49-F238E27FC236}">
                <a16:creationId xmlns:a16="http://schemas.microsoft.com/office/drawing/2014/main" id="{07215FB8-9C6D-DA4D-B4A5-86728096DDEB}"/>
              </a:ext>
            </a:extLst>
          </p:cNvPr>
          <p:cNvSpPr txBox="1"/>
          <p:nvPr/>
        </p:nvSpPr>
        <p:spPr>
          <a:xfrm>
            <a:off x="95273" y="2718766"/>
            <a:ext cx="6100762" cy="1477328"/>
          </a:xfrm>
          <a:prstGeom prst="rect">
            <a:avLst/>
          </a:prstGeom>
          <a:noFill/>
        </p:spPr>
        <p:txBody>
          <a:bodyPr wrap="square">
            <a:spAutoFit/>
          </a:bodyPr>
          <a:lstStyle/>
          <a:p>
            <a:pPr algn="l" rtl="0"/>
            <a:r>
              <a:rPr dirty="0" lang="it-IT" strike="noStrike" u="none">
                <a:effectLst/>
                <a:latin charset="0" panose="020B0502020202020204" pitchFamily="34" typeface="Century Gothic"/>
              </a:rPr>
              <a:t>How </a:t>
            </a:r>
            <a:r>
              <a:rPr dirty="0" err="1" lang="it-IT" strike="noStrike" u="none">
                <a:effectLst/>
                <a:latin charset="0" panose="020B0502020202020204" pitchFamily="34" typeface="Century Gothic"/>
              </a:rPr>
              <a:t>many</a:t>
            </a:r>
            <a:r>
              <a:rPr dirty="0" lang="it-IT" strike="noStrike" u="none">
                <a:effectLst/>
                <a:latin charset="0" panose="020B0502020202020204" pitchFamily="34" typeface="Century Gothic"/>
              </a:rPr>
              <a:t> </a:t>
            </a:r>
            <a:r>
              <a:rPr dirty="0" err="1" lang="it-IT" strike="noStrike" u="none">
                <a:effectLst/>
                <a:latin charset="0" panose="020B0502020202020204" pitchFamily="34" typeface="Century Gothic"/>
              </a:rPr>
              <a:t>different</a:t>
            </a:r>
            <a:r>
              <a:rPr dirty="0" lang="it-IT" strike="noStrike" u="none">
                <a:effectLst/>
                <a:latin charset="0" panose="020B0502020202020204" pitchFamily="34" typeface="Century Gothic"/>
              </a:rPr>
              <a:t> </a:t>
            </a:r>
            <a:r>
              <a:rPr dirty="0" err="1" lang="it-IT" strike="noStrike" u="none">
                <a:effectLst/>
                <a:latin charset="0" panose="020B0502020202020204" pitchFamily="34" typeface="Century Gothic"/>
              </a:rPr>
              <a:t>species</a:t>
            </a:r>
            <a:r>
              <a:rPr dirty="0" lang="it-IT" strike="noStrike" u="none">
                <a:effectLst/>
                <a:latin charset="0" panose="020B0502020202020204" pitchFamily="34" typeface="Century Gothic"/>
              </a:rPr>
              <a:t> </a:t>
            </a:r>
            <a:r>
              <a:rPr dirty="0" err="1" lang="it-IT" strike="noStrike" u="none">
                <a:effectLst/>
                <a:latin charset="0" panose="020B0502020202020204" pitchFamily="34" typeface="Century Gothic"/>
              </a:rPr>
              <a:t>could</a:t>
            </a:r>
            <a:r>
              <a:rPr dirty="0" lang="it-IT" strike="noStrike" u="none">
                <a:effectLst/>
                <a:latin charset="0" panose="020B0502020202020204" pitchFamily="34" typeface="Century Gothic"/>
              </a:rPr>
              <a:t> be </a:t>
            </a:r>
            <a:r>
              <a:rPr dirty="0" err="1" lang="it-IT" strike="noStrike" u="none">
                <a:effectLst/>
                <a:latin charset="0" panose="020B0502020202020204" pitchFamily="34" typeface="Century Gothic"/>
              </a:rPr>
              <a:t>detected</a:t>
            </a:r>
            <a:r>
              <a:rPr dirty="0" lang="it-IT" strike="noStrike" u="none">
                <a:effectLst/>
                <a:latin charset="0" panose="020B0502020202020204" pitchFamily="34" typeface="Century Gothic"/>
              </a:rPr>
              <a:t> in a </a:t>
            </a:r>
            <a:r>
              <a:rPr dirty="0" err="1" lang="it-IT" strike="noStrike" u="none">
                <a:effectLst/>
                <a:latin charset="0" panose="020B0502020202020204" pitchFamily="34" typeface="Century Gothic"/>
              </a:rPr>
              <a:t>microbial</a:t>
            </a:r>
            <a:r>
              <a:rPr dirty="0" lang="it-IT" strike="noStrike" u="none">
                <a:effectLst/>
                <a:latin charset="0" panose="020B0502020202020204" pitchFamily="34" typeface="Century Gothic"/>
              </a:rPr>
              <a:t> </a:t>
            </a:r>
            <a:r>
              <a:rPr dirty="0" err="1" lang="it-IT" strike="noStrike" u="none">
                <a:effectLst/>
                <a:latin charset="0" panose="020B0502020202020204" pitchFamily="34" typeface="Century Gothic"/>
              </a:rPr>
              <a:t>ecosystem</a:t>
            </a:r>
            <a:r>
              <a:rPr dirty="0" lang="it-IT" strike="noStrike" u="none">
                <a:effectLst/>
                <a:latin charset="0" panose="020B0502020202020204" pitchFamily="34" typeface="Century Gothic"/>
              </a:rPr>
              <a:t>?</a:t>
            </a:r>
          </a:p>
          <a:p>
            <a:pPr algn="l" rtl="0"/>
            <a:endParaRPr dirty="0" lang="it-IT" strike="noStrike" u="none">
              <a:effectLst/>
              <a:latin charset="0" panose="020B0502020202020204" pitchFamily="34" typeface="Century Gothic"/>
            </a:endParaRPr>
          </a:p>
          <a:p>
            <a:pPr algn="l" rtl="0"/>
            <a:r>
              <a:rPr b="0" dirty="0" err="1" i="0" lang="it-IT" strike="noStrike" u="none">
                <a:solidFill>
                  <a:srgbClr val="212121"/>
                </a:solidFill>
                <a:effectLst/>
                <a:latin charset="0" panose="020B0502020202020204" pitchFamily="34" typeface="Century Gothic"/>
              </a:rPr>
              <a:t>Species</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richness</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is</a:t>
            </a:r>
            <a:r>
              <a:rPr b="0" dirty="0" i="0" lang="it-IT" strike="noStrike" u="none">
                <a:solidFill>
                  <a:srgbClr val="212121"/>
                </a:solidFill>
                <a:effectLst/>
                <a:latin charset="0" panose="020B0502020202020204" pitchFamily="34" typeface="Century Gothic"/>
              </a:rPr>
              <a:t> the </a:t>
            </a:r>
            <a:r>
              <a:rPr b="0" dirty="0" err="1" i="0" lang="it-IT" strike="noStrike" u="none">
                <a:solidFill>
                  <a:srgbClr val="212121"/>
                </a:solidFill>
                <a:effectLst/>
                <a:latin charset="0" panose="020B0502020202020204" pitchFamily="34" typeface="Century Gothic"/>
              </a:rPr>
              <a:t>number</a:t>
            </a:r>
            <a:r>
              <a:rPr b="0" dirty="0" i="0" lang="it-IT" strike="noStrike" u="none">
                <a:solidFill>
                  <a:srgbClr val="212121"/>
                </a:solidFill>
                <a:effectLst/>
                <a:latin charset="0" panose="020B0502020202020204" pitchFamily="34" typeface="Century Gothic"/>
              </a:rPr>
              <a:t> of </a:t>
            </a:r>
            <a:r>
              <a:rPr b="0" dirty="0" err="1" i="0" lang="it-IT" strike="noStrike" u="none">
                <a:solidFill>
                  <a:srgbClr val="212121"/>
                </a:solidFill>
                <a:effectLst/>
                <a:latin charset="0" panose="020B0502020202020204" pitchFamily="34" typeface="Century Gothic"/>
              </a:rPr>
              <a:t>different</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species</a:t>
            </a:r>
            <a:r>
              <a:rPr b="0" dirty="0" i="0" lang="it-IT" strike="noStrike" u="none">
                <a:solidFill>
                  <a:srgbClr val="212121"/>
                </a:solidFill>
                <a:effectLst/>
                <a:latin charset="0" panose="020B0502020202020204" pitchFamily="34" typeface="Century Gothic"/>
              </a:rPr>
              <a:t> in a sample</a:t>
            </a:r>
            <a:r>
              <a:rPr b="0" dirty="0" i="0" lang="it-IT" strike="noStrike" u="none">
                <a:solidFill>
                  <a:srgbClr val="212121"/>
                </a:solidFill>
                <a:effectLst/>
                <a:latin typeface="Bitter"/>
              </a:rPr>
              <a:t>.</a:t>
            </a:r>
          </a:p>
        </p:txBody>
      </p:sp>
      <p:sp>
        <p:nvSpPr>
          <p:cNvPr id="20" name="CasellaDiTesto 19">
            <a:extLst>
              <a:ext uri="{FF2B5EF4-FFF2-40B4-BE49-F238E27FC236}">
                <a16:creationId xmlns:a16="http://schemas.microsoft.com/office/drawing/2014/main" id="{2E6E23E6-D7FE-2641-824B-02135B0FFE81}"/>
              </a:ext>
            </a:extLst>
          </p:cNvPr>
          <p:cNvSpPr txBox="1"/>
          <p:nvPr/>
        </p:nvSpPr>
        <p:spPr>
          <a:xfrm>
            <a:off x="79688" y="4258816"/>
            <a:ext cx="6100762" cy="646331"/>
          </a:xfrm>
          <a:prstGeom prst="rect">
            <a:avLst/>
          </a:prstGeom>
          <a:noFill/>
        </p:spPr>
        <p:txBody>
          <a:bodyPr wrap="square">
            <a:spAutoFit/>
          </a:bodyPr>
          <a:lstStyle/>
          <a:p>
            <a:pPr algn="l" rtl="0"/>
            <a:r>
              <a:rPr b="1" dirty="0" err="1" i="0" lang="it-IT" strike="noStrike" u="none">
                <a:effectLst/>
              </a:rPr>
              <a:t>Species</a:t>
            </a:r>
            <a:r>
              <a:rPr b="1" dirty="0" i="0" lang="it-IT" strike="noStrike" u="none">
                <a:effectLst/>
              </a:rPr>
              <a:t> </a:t>
            </a:r>
            <a:r>
              <a:rPr b="1" dirty="0" err="1" i="0" lang="it-IT" strike="noStrike" u="none">
                <a:effectLst/>
              </a:rPr>
              <a:t>diversity</a:t>
            </a:r>
            <a:r>
              <a:rPr b="1" dirty="0" i="0" lang="it-IT" strike="noStrike" u="none">
                <a:effectLst/>
              </a:rPr>
              <a:t> "How are the </a:t>
            </a:r>
            <a:r>
              <a:rPr b="1" dirty="0" err="1" i="0" lang="it-IT" strike="noStrike" u="none">
                <a:effectLst/>
              </a:rPr>
              <a:t>microbes</a:t>
            </a:r>
            <a:r>
              <a:rPr b="1" dirty="0" i="0" lang="it-IT" strike="noStrike" u="none">
                <a:effectLst/>
              </a:rPr>
              <a:t> </a:t>
            </a:r>
            <a:r>
              <a:rPr b="1" dirty="0" err="1" i="0" lang="it-IT" strike="noStrike" u="none">
                <a:effectLst/>
              </a:rPr>
              <a:t>balanced</a:t>
            </a:r>
            <a:r>
              <a:rPr b="1" dirty="0" i="0" lang="it-IT" strike="noStrike" u="none">
                <a:effectLst/>
              </a:rPr>
              <a:t> to </a:t>
            </a:r>
            <a:r>
              <a:rPr b="1" dirty="0" err="1" i="0" lang="it-IT" strike="noStrike" u="none">
                <a:effectLst/>
              </a:rPr>
              <a:t>each</a:t>
            </a:r>
            <a:r>
              <a:rPr b="1" dirty="0" i="0" lang="it-IT" strike="noStrike" u="none">
                <a:effectLst/>
              </a:rPr>
              <a:t> </a:t>
            </a:r>
            <a:r>
              <a:rPr b="1" dirty="0" err="1" i="0" lang="it-IT" strike="noStrike" u="none">
                <a:effectLst/>
              </a:rPr>
              <a:t>other</a:t>
            </a:r>
            <a:r>
              <a:rPr b="1" dirty="0" i="0" lang="it-IT" strike="noStrike" u="none">
                <a:effectLst/>
              </a:rPr>
              <a:t>?</a:t>
            </a:r>
          </a:p>
        </p:txBody>
      </p:sp>
      <p:sp>
        <p:nvSpPr>
          <p:cNvPr id="21" name="CasellaDiTesto 20">
            <a:extLst>
              <a:ext uri="{FF2B5EF4-FFF2-40B4-BE49-F238E27FC236}">
                <a16:creationId xmlns:a16="http://schemas.microsoft.com/office/drawing/2014/main" id="{B2AD5EC3-7E85-004B-9493-47A4552EA938}"/>
              </a:ext>
            </a:extLst>
          </p:cNvPr>
          <p:cNvSpPr txBox="1"/>
          <p:nvPr/>
        </p:nvSpPr>
        <p:spPr>
          <a:xfrm>
            <a:off x="79688" y="4962519"/>
            <a:ext cx="6100762" cy="1477328"/>
          </a:xfrm>
          <a:prstGeom prst="rect">
            <a:avLst/>
          </a:prstGeom>
          <a:noFill/>
        </p:spPr>
        <p:txBody>
          <a:bodyPr wrap="square">
            <a:spAutoFit/>
          </a:bodyPr>
          <a:lstStyle/>
          <a:p>
            <a:pPr algn="l" rtl="0"/>
            <a:r>
              <a:rPr b="0" dirty="0" lang="it-IT" strike="noStrike" u="none">
                <a:effectLst/>
                <a:latin charset="0" panose="020B0502020202020204" pitchFamily="34" typeface="Century Gothic"/>
              </a:rPr>
              <a:t>Do </a:t>
            </a:r>
            <a:r>
              <a:rPr b="0" dirty="0" err="1" lang="it-IT" strike="noStrike" u="none">
                <a:effectLst/>
                <a:latin charset="0" panose="020B0502020202020204" pitchFamily="34" typeface="Century Gothic"/>
              </a:rPr>
              <a:t>we</a:t>
            </a:r>
            <a:r>
              <a:rPr b="0" dirty="0" lang="it-IT" strike="noStrike" u="none">
                <a:effectLst/>
                <a:latin charset="0" panose="020B0502020202020204" pitchFamily="34" typeface="Century Gothic"/>
              </a:rPr>
              <a:t> </a:t>
            </a:r>
            <a:r>
              <a:rPr b="0" dirty="0" err="1" lang="it-IT" strike="noStrike" u="none">
                <a:effectLst/>
                <a:latin charset="0" panose="020B0502020202020204" pitchFamily="34" typeface="Century Gothic"/>
              </a:rPr>
              <a:t>have</a:t>
            </a:r>
            <a:r>
              <a:rPr b="0" dirty="0" lang="it-IT" strike="noStrike" u="none">
                <a:effectLst/>
                <a:latin charset="0" panose="020B0502020202020204" pitchFamily="34" typeface="Century Gothic"/>
              </a:rPr>
              <a:t> </a:t>
            </a:r>
            <a:r>
              <a:rPr b="0" dirty="0" err="1" lang="it-IT" strike="noStrike" u="none">
                <a:effectLst/>
                <a:latin charset="0" panose="020B0502020202020204" pitchFamily="34" typeface="Century Gothic"/>
              </a:rPr>
              <a:t>species</a:t>
            </a:r>
            <a:r>
              <a:rPr b="0" dirty="0" lang="it-IT" strike="noStrike" u="none">
                <a:effectLst/>
                <a:latin charset="0" panose="020B0502020202020204" pitchFamily="34" typeface="Century Gothic"/>
              </a:rPr>
              <a:t> </a:t>
            </a:r>
            <a:r>
              <a:rPr b="0" dirty="0" err="1" lang="it-IT" strike="noStrike" u="none">
                <a:effectLst/>
                <a:latin charset="0" panose="020B0502020202020204" pitchFamily="34" typeface="Century Gothic"/>
              </a:rPr>
              <a:t>evenness</a:t>
            </a:r>
            <a:r>
              <a:rPr b="0" dirty="0" lang="it-IT" strike="noStrike" u="none">
                <a:effectLst/>
                <a:latin charset="0" panose="020B0502020202020204" pitchFamily="34" typeface="Century Gothic"/>
              </a:rPr>
              <a:t> (</a:t>
            </a:r>
            <a:r>
              <a:rPr b="0" dirty="0" err="1" lang="it-IT" strike="noStrike" u="none">
                <a:effectLst/>
                <a:latin charset="0" panose="020B0502020202020204" pitchFamily="34" typeface="Century Gothic"/>
              </a:rPr>
              <a:t>equal</a:t>
            </a:r>
            <a:r>
              <a:rPr b="0" dirty="0" lang="it-IT" strike="noStrike" u="none">
                <a:effectLst/>
                <a:latin charset="0" panose="020B0502020202020204" pitchFamily="34" typeface="Century Gothic"/>
              </a:rPr>
              <a:t> </a:t>
            </a:r>
            <a:r>
              <a:rPr b="0" dirty="0" err="1" lang="it-IT" strike="noStrike" u="none">
                <a:effectLst/>
                <a:latin charset="0" panose="020B0502020202020204" pitchFamily="34" typeface="Century Gothic"/>
              </a:rPr>
              <a:t>abundance</a:t>
            </a:r>
            <a:r>
              <a:rPr b="0" dirty="0" lang="it-IT" strike="noStrike" u="none">
                <a:effectLst/>
                <a:latin charset="0" panose="020B0502020202020204" pitchFamily="34" typeface="Century Gothic"/>
              </a:rPr>
              <a:t>) or do some </a:t>
            </a:r>
            <a:r>
              <a:rPr b="0" dirty="0" err="1" lang="it-IT" strike="noStrike" u="none">
                <a:effectLst/>
                <a:latin charset="0" panose="020B0502020202020204" pitchFamily="34" typeface="Century Gothic"/>
              </a:rPr>
              <a:t>species</a:t>
            </a:r>
            <a:r>
              <a:rPr b="0" dirty="0" lang="it-IT" strike="noStrike" u="none">
                <a:effectLst/>
                <a:latin charset="0" panose="020B0502020202020204" pitchFamily="34" typeface="Century Gothic"/>
              </a:rPr>
              <a:t> dominate </a:t>
            </a:r>
            <a:r>
              <a:rPr b="0" dirty="0" err="1" lang="it-IT" strike="noStrike" u="none">
                <a:effectLst/>
                <a:latin charset="0" panose="020B0502020202020204" pitchFamily="34" typeface="Century Gothic"/>
              </a:rPr>
              <a:t>others</a:t>
            </a:r>
            <a:r>
              <a:rPr b="0" dirty="0" lang="it-IT" strike="noStrike" u="none">
                <a:effectLst/>
                <a:latin charset="0" panose="020B0502020202020204" pitchFamily="34" typeface="Century Gothic"/>
              </a:rPr>
              <a:t>?</a:t>
            </a:r>
          </a:p>
          <a:p>
            <a:pPr algn="l" rtl="0"/>
            <a:endParaRPr b="0" dirty="0" lang="it-IT" strike="noStrike" u="none">
              <a:effectLst/>
              <a:latin charset="0" panose="020B0502020202020204" pitchFamily="34" typeface="Century Gothic"/>
            </a:endParaRPr>
          </a:p>
          <a:p>
            <a:pPr algn="l" rtl="0"/>
            <a:r>
              <a:rPr b="0" dirty="0" err="1" lang="it-IT" strike="noStrike" u="none">
                <a:effectLst/>
                <a:latin charset="0" panose="020B0502020202020204" pitchFamily="34" typeface="Century Gothic"/>
              </a:rPr>
              <a:t>Species</a:t>
            </a:r>
            <a:r>
              <a:rPr b="0" dirty="0" lang="it-IT" strike="noStrike" u="none">
                <a:effectLst/>
                <a:latin charset="0" panose="020B0502020202020204" pitchFamily="34" typeface="Century Gothic"/>
              </a:rPr>
              <a:t> </a:t>
            </a:r>
            <a:r>
              <a:rPr b="0" dirty="0" err="1" lang="it-IT" strike="noStrike" u="none">
                <a:effectLst/>
                <a:latin charset="0" panose="020B0502020202020204" pitchFamily="34" typeface="Century Gothic"/>
              </a:rPr>
              <a:t>diversity</a:t>
            </a:r>
            <a:r>
              <a:rPr b="0" dirty="0" lang="it-IT" strike="noStrike" u="none">
                <a:effectLst/>
                <a:latin charset="0" panose="020B0502020202020204" pitchFamily="34" typeface="Century Gothic"/>
              </a:rPr>
              <a:t> </a:t>
            </a:r>
            <a:r>
              <a:rPr b="0" dirty="0" err="1" lang="it-IT" strike="noStrike" u="none">
                <a:effectLst/>
                <a:latin charset="0" panose="020B0502020202020204" pitchFamily="34" typeface="Century Gothic"/>
              </a:rPr>
              <a:t>tells</a:t>
            </a:r>
            <a:r>
              <a:rPr b="0" dirty="0" lang="it-IT" strike="noStrike" u="none">
                <a:effectLst/>
                <a:latin charset="0" panose="020B0502020202020204" pitchFamily="34" typeface="Century Gothic"/>
              </a:rPr>
              <a:t> </a:t>
            </a:r>
            <a:r>
              <a:rPr b="0" dirty="0" err="1" lang="it-IT" strike="noStrike" u="none">
                <a:effectLst/>
                <a:latin charset="0" panose="020B0502020202020204" pitchFamily="34" typeface="Century Gothic"/>
              </a:rPr>
              <a:t>us</a:t>
            </a:r>
            <a:r>
              <a:rPr b="0" dirty="0" lang="it-IT" strike="noStrike" u="none">
                <a:effectLst/>
                <a:latin charset="0" panose="020B0502020202020204" pitchFamily="34" typeface="Century Gothic"/>
              </a:rPr>
              <a:t> </a:t>
            </a:r>
            <a:r>
              <a:rPr b="0" dirty="0" err="1" lang="it-IT" strike="noStrike" u="none">
                <a:effectLst/>
                <a:latin charset="0" panose="020B0502020202020204" pitchFamily="34" typeface="Century Gothic"/>
              </a:rPr>
              <a:t>how</a:t>
            </a:r>
            <a:r>
              <a:rPr b="0" dirty="0" lang="it-IT" strike="noStrike" u="none">
                <a:effectLst/>
                <a:latin charset="0" panose="020B0502020202020204" pitchFamily="34" typeface="Century Gothic"/>
              </a:rPr>
              <a:t> </a:t>
            </a:r>
            <a:r>
              <a:rPr b="0" dirty="0" err="1" lang="it-IT" strike="noStrike" u="none">
                <a:effectLst/>
                <a:latin charset="0" panose="020B0502020202020204" pitchFamily="34" typeface="Century Gothic"/>
              </a:rPr>
              <a:t>evenly</a:t>
            </a:r>
            <a:r>
              <a:rPr b="0" dirty="0" lang="it-IT" strike="noStrike" u="none">
                <a:effectLst/>
                <a:latin charset="0" panose="020B0502020202020204" pitchFamily="34" typeface="Century Gothic"/>
              </a:rPr>
              <a:t> the </a:t>
            </a:r>
            <a:r>
              <a:rPr b="0" dirty="0" err="1" lang="it-IT" strike="noStrike" u="none">
                <a:effectLst/>
                <a:latin charset="0" panose="020B0502020202020204" pitchFamily="34" typeface="Century Gothic"/>
              </a:rPr>
              <a:t>microbes</a:t>
            </a:r>
            <a:r>
              <a:rPr b="0" dirty="0" lang="it-IT" strike="noStrike" u="none">
                <a:effectLst/>
                <a:latin charset="0" panose="020B0502020202020204" pitchFamily="34" typeface="Century Gothic"/>
              </a:rPr>
              <a:t> are </a:t>
            </a:r>
            <a:r>
              <a:rPr b="0" dirty="0" err="1" lang="it-IT" strike="noStrike" u="none">
                <a:effectLst/>
                <a:latin charset="0" panose="020B0502020202020204" pitchFamily="34" typeface="Century Gothic"/>
              </a:rPr>
              <a:t>distributed</a:t>
            </a:r>
            <a:r>
              <a:rPr b="0" dirty="0" lang="it-IT" strike="noStrike" u="none">
                <a:effectLst/>
                <a:latin charset="0" panose="020B0502020202020204" pitchFamily="34" typeface="Century Gothic"/>
              </a:rPr>
              <a:t> in a sample.</a:t>
            </a:r>
          </a:p>
        </p:txBody>
      </p:sp>
      <p:sp>
        <p:nvSpPr>
          <p:cNvPr id="22" name="CasellaDiTesto 21">
            <a:extLst>
              <a:ext uri="{FF2B5EF4-FFF2-40B4-BE49-F238E27FC236}">
                <a16:creationId xmlns:a16="http://schemas.microsoft.com/office/drawing/2014/main" id="{A76509BF-F0A8-7A4E-9C2B-50545907F743}"/>
              </a:ext>
            </a:extLst>
          </p:cNvPr>
          <p:cNvSpPr txBox="1"/>
          <p:nvPr/>
        </p:nvSpPr>
        <p:spPr>
          <a:xfrm>
            <a:off x="6447266" y="1073695"/>
            <a:ext cx="5676902" cy="5355312"/>
          </a:xfrm>
          <a:prstGeom prst="rect">
            <a:avLst/>
          </a:prstGeom>
          <a:noFill/>
        </p:spPr>
        <p:txBody>
          <a:bodyPr wrap="square">
            <a:spAutoFit/>
          </a:bodyPr>
          <a:lstStyle/>
          <a:p>
            <a:pPr algn="l" rtl="0"/>
            <a:r>
              <a:rPr b="1" dirty="0" i="1" lang="it-IT" strike="noStrike" u="none">
                <a:solidFill>
                  <a:srgbClr val="212121"/>
                </a:solidFill>
                <a:effectLst/>
                <a:latin charset="0" panose="020B0502020202020204" pitchFamily="34" typeface="Century Gothic"/>
              </a:rPr>
              <a:t>Shannon </a:t>
            </a:r>
            <a:r>
              <a:rPr b="1" dirty="0" err="1" i="1" lang="it-IT" strike="noStrike" u="none">
                <a:solidFill>
                  <a:srgbClr val="212121"/>
                </a:solidFill>
                <a:effectLst/>
                <a:latin charset="0" panose="020B0502020202020204" pitchFamily="34" typeface="Century Gothic"/>
              </a:rPr>
              <a:t>diversity</a:t>
            </a:r>
            <a:r>
              <a:rPr b="1" dirty="0" i="1" lang="it-IT" strike="noStrike" u="none">
                <a:solidFill>
                  <a:srgbClr val="212121"/>
                </a:solidFill>
                <a:effectLst/>
                <a:latin charset="0" panose="020B0502020202020204" pitchFamily="34" typeface="Century Gothic"/>
              </a:rPr>
              <a:t> index</a:t>
            </a:r>
            <a:r>
              <a:rPr b="0" dirty="0" i="0" lang="it-IT" strike="noStrike" u="none">
                <a:solidFill>
                  <a:srgbClr val="212121"/>
                </a:solidFill>
                <a:effectLst/>
                <a:latin charset="0" panose="020B0502020202020204" pitchFamily="34" typeface="Century Gothic"/>
              </a:rPr>
              <a:t> combines </a:t>
            </a:r>
            <a:r>
              <a:rPr b="0" dirty="0" err="1" i="0" lang="it-IT" strike="noStrike" u="none">
                <a:solidFill>
                  <a:srgbClr val="212121"/>
                </a:solidFill>
                <a:effectLst/>
                <a:latin charset="0" panose="020B0502020202020204" pitchFamily="34" typeface="Century Gothic"/>
              </a:rPr>
              <a:t>richness</a:t>
            </a:r>
            <a:r>
              <a:rPr b="0" dirty="0" i="0" lang="it-IT" strike="noStrike" u="none">
                <a:solidFill>
                  <a:srgbClr val="212121"/>
                </a:solidFill>
                <a:effectLst/>
                <a:latin charset="0" panose="020B0502020202020204" pitchFamily="34" typeface="Century Gothic"/>
              </a:rPr>
              <a:t> and </a:t>
            </a:r>
            <a:r>
              <a:rPr b="0" dirty="0" err="1" i="0" lang="it-IT" strike="noStrike" u="none">
                <a:solidFill>
                  <a:srgbClr val="212121"/>
                </a:solidFill>
                <a:effectLst/>
                <a:latin charset="0" panose="020B0502020202020204" pitchFamily="34" typeface="Century Gothic"/>
              </a:rPr>
              <a:t>diversity</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It</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measures</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both</a:t>
            </a:r>
            <a:r>
              <a:rPr b="0" dirty="0" i="0" lang="it-IT" strike="noStrike" u="none">
                <a:solidFill>
                  <a:srgbClr val="212121"/>
                </a:solidFill>
                <a:effectLst/>
                <a:latin charset="0" panose="020B0502020202020204" pitchFamily="34" typeface="Century Gothic"/>
              </a:rPr>
              <a:t> the </a:t>
            </a:r>
            <a:r>
              <a:rPr b="0" dirty="0" err="1" i="0" lang="it-IT" strike="noStrike" u="none">
                <a:solidFill>
                  <a:srgbClr val="212121"/>
                </a:solidFill>
                <a:effectLst/>
                <a:latin charset="0" panose="020B0502020202020204" pitchFamily="34" typeface="Century Gothic"/>
              </a:rPr>
              <a:t>number</a:t>
            </a:r>
            <a:r>
              <a:rPr b="0" dirty="0" i="0" lang="it-IT" strike="noStrike" u="none">
                <a:solidFill>
                  <a:srgbClr val="212121"/>
                </a:solidFill>
                <a:effectLst/>
                <a:latin charset="0" panose="020B0502020202020204" pitchFamily="34" typeface="Century Gothic"/>
              </a:rPr>
              <a:t> of </a:t>
            </a:r>
            <a:r>
              <a:rPr b="0" dirty="0" err="1" i="0" lang="it-IT" strike="noStrike" u="none">
                <a:solidFill>
                  <a:srgbClr val="212121"/>
                </a:solidFill>
                <a:effectLst/>
                <a:latin charset="0" panose="020B0502020202020204" pitchFamily="34" typeface="Century Gothic"/>
              </a:rPr>
              <a:t>species</a:t>
            </a:r>
            <a:r>
              <a:rPr b="0" dirty="0" i="0" lang="it-IT" strike="noStrike" u="none">
                <a:solidFill>
                  <a:srgbClr val="212121"/>
                </a:solidFill>
                <a:effectLst/>
                <a:latin charset="0" panose="020B0502020202020204" pitchFamily="34" typeface="Century Gothic"/>
              </a:rPr>
              <a:t> and the </a:t>
            </a:r>
            <a:r>
              <a:rPr b="0" dirty="0" err="1" i="0" lang="it-IT" strike="noStrike" u="none">
                <a:solidFill>
                  <a:srgbClr val="212121"/>
                </a:solidFill>
                <a:effectLst/>
                <a:latin charset="0" panose="020B0502020202020204" pitchFamily="34" typeface="Century Gothic"/>
              </a:rPr>
              <a:t>inequality</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between</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species</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abundances</a:t>
            </a:r>
            <a:r>
              <a:rPr b="0" dirty="0" i="0" lang="it-IT" strike="noStrike" u="none">
                <a:solidFill>
                  <a:srgbClr val="212121"/>
                </a:solidFill>
                <a:effectLst/>
                <a:latin charset="0" panose="020B0502020202020204" pitchFamily="34" typeface="Century Gothic"/>
              </a:rPr>
              <a:t>. A large </a:t>
            </a:r>
            <a:r>
              <a:rPr b="0" dirty="0" err="1" i="0" lang="it-IT" strike="noStrike" u="none">
                <a:solidFill>
                  <a:srgbClr val="212121"/>
                </a:solidFill>
                <a:effectLst/>
                <a:latin charset="0" panose="020B0502020202020204" pitchFamily="34" typeface="Century Gothic"/>
              </a:rPr>
              <a:t>value</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is</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given</a:t>
            </a:r>
            <a:r>
              <a:rPr b="0" dirty="0" i="0" lang="it-IT" strike="noStrike" u="none">
                <a:solidFill>
                  <a:srgbClr val="212121"/>
                </a:solidFill>
                <a:effectLst/>
                <a:latin charset="0" panose="020B0502020202020204" pitchFamily="34" typeface="Century Gothic"/>
              </a:rPr>
              <a:t> by the </a:t>
            </a:r>
            <a:r>
              <a:rPr b="0" dirty="0" err="1" i="0" lang="it-IT" strike="noStrike" u="none">
                <a:solidFill>
                  <a:srgbClr val="212121"/>
                </a:solidFill>
                <a:effectLst/>
                <a:latin charset="0" panose="020B0502020202020204" pitchFamily="34" typeface="Century Gothic"/>
              </a:rPr>
              <a:t>presence</a:t>
            </a:r>
            <a:r>
              <a:rPr b="0" dirty="0" i="0" lang="it-IT" strike="noStrike" u="none">
                <a:solidFill>
                  <a:srgbClr val="212121"/>
                </a:solidFill>
                <a:effectLst/>
                <a:latin charset="0" panose="020B0502020202020204" pitchFamily="34" typeface="Century Gothic"/>
              </a:rPr>
              <a:t> of </a:t>
            </a:r>
            <a:r>
              <a:rPr b="0" dirty="0" err="1" i="0" lang="it-IT" strike="noStrike" u="none">
                <a:solidFill>
                  <a:srgbClr val="212121"/>
                </a:solidFill>
                <a:effectLst/>
                <a:latin charset="0" panose="020B0502020202020204" pitchFamily="34" typeface="Century Gothic"/>
              </a:rPr>
              <a:t>many</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species</a:t>
            </a:r>
            <a:r>
              <a:rPr b="0" dirty="0" i="0" lang="it-IT" strike="noStrike" u="none">
                <a:solidFill>
                  <a:srgbClr val="212121"/>
                </a:solidFill>
                <a:effectLst/>
                <a:latin charset="0" panose="020B0502020202020204" pitchFamily="34" typeface="Century Gothic"/>
              </a:rPr>
              <a:t> with </a:t>
            </a:r>
            <a:r>
              <a:rPr b="0" dirty="0" err="1" i="0" lang="it-IT" strike="noStrike" u="none">
                <a:solidFill>
                  <a:srgbClr val="212121"/>
                </a:solidFill>
                <a:effectLst/>
                <a:latin charset="0" panose="020B0502020202020204" pitchFamily="34" typeface="Century Gothic"/>
              </a:rPr>
              <a:t>well</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balanced</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abundances</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Values</a:t>
            </a:r>
            <a:r>
              <a:rPr b="0" dirty="0" i="0" lang="it-IT" strike="noStrike" u="none">
                <a:solidFill>
                  <a:srgbClr val="212121"/>
                </a:solidFill>
                <a:effectLst/>
                <a:latin charset="0" panose="020B0502020202020204" pitchFamily="34" typeface="Century Gothic"/>
              </a:rPr>
              <a:t> can range from one (in case of a single </a:t>
            </a:r>
            <a:r>
              <a:rPr b="0" dirty="0" err="1" i="0" lang="it-IT" strike="noStrike" u="none">
                <a:solidFill>
                  <a:srgbClr val="212121"/>
                </a:solidFill>
                <a:effectLst/>
                <a:latin charset="0" panose="020B0502020202020204" pitchFamily="34" typeface="Century Gothic"/>
              </a:rPr>
              <a:t>dominant</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species</a:t>
            </a:r>
            <a:r>
              <a:rPr b="0" dirty="0" i="0" lang="it-IT" strike="noStrike" u="none">
                <a:solidFill>
                  <a:srgbClr val="212121"/>
                </a:solidFill>
                <a:effectLst/>
                <a:latin charset="0" panose="020B0502020202020204" pitchFamily="34" typeface="Century Gothic"/>
              </a:rPr>
              <a:t>) to the </a:t>
            </a:r>
            <a:r>
              <a:rPr b="0" dirty="0" err="1" i="0" lang="it-IT" strike="noStrike" u="none">
                <a:solidFill>
                  <a:srgbClr val="212121"/>
                </a:solidFill>
                <a:effectLst/>
                <a:latin charset="0" panose="020B0502020202020204" pitchFamily="34" typeface="Century Gothic"/>
              </a:rPr>
              <a:t>total</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number</a:t>
            </a:r>
            <a:r>
              <a:rPr b="0" dirty="0" i="0" lang="it-IT" strike="noStrike" u="none">
                <a:solidFill>
                  <a:srgbClr val="212121"/>
                </a:solidFill>
                <a:effectLst/>
                <a:latin charset="0" panose="020B0502020202020204" pitchFamily="34" typeface="Century Gothic"/>
              </a:rPr>
              <a:t> of </a:t>
            </a:r>
            <a:r>
              <a:rPr b="0" dirty="0" err="1" i="0" lang="it-IT" strike="noStrike" u="none">
                <a:solidFill>
                  <a:srgbClr val="212121"/>
                </a:solidFill>
                <a:effectLst/>
                <a:latin charset="0" panose="020B0502020202020204" pitchFamily="34" typeface="Century Gothic"/>
              </a:rPr>
              <a:t>all</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species</a:t>
            </a:r>
            <a:r>
              <a:rPr b="0" dirty="0" i="0" lang="it-IT" strike="noStrike" u="none">
                <a:solidFill>
                  <a:srgbClr val="212121"/>
                </a:solidFill>
                <a:effectLst/>
                <a:latin charset="0" panose="020B0502020202020204" pitchFamily="34" typeface="Century Gothic"/>
              </a:rPr>
              <a:t> (in case of </a:t>
            </a:r>
            <a:r>
              <a:rPr b="0" dirty="0" err="1" i="0" lang="it-IT" strike="noStrike" u="none">
                <a:solidFill>
                  <a:srgbClr val="212121"/>
                </a:solidFill>
                <a:effectLst/>
                <a:latin charset="0" panose="020B0502020202020204" pitchFamily="34" typeface="Century Gothic"/>
              </a:rPr>
              <a:t>all</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species</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having</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equal</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abundance</a:t>
            </a:r>
            <a:r>
              <a:rPr b="0" dirty="0" i="0" lang="it-IT" strike="noStrike" u="none">
                <a:solidFill>
                  <a:srgbClr val="212121"/>
                </a:solidFill>
                <a:effectLst/>
                <a:latin charset="0" panose="020B0502020202020204" pitchFamily="34" typeface="Century Gothic"/>
              </a:rPr>
              <a:t>).</a:t>
            </a:r>
          </a:p>
          <a:p>
            <a:pPr algn="l" rtl="0"/>
            <a:br>
              <a:rPr b="0" dirty="0" i="0" lang="it-IT" strike="noStrike" u="none">
                <a:solidFill>
                  <a:srgbClr val="212121"/>
                </a:solidFill>
                <a:effectLst/>
                <a:latin charset="0" panose="020B0502020202020204" pitchFamily="34" typeface="Century Gothic"/>
              </a:rPr>
            </a:br>
            <a:endParaRPr b="0" dirty="0" i="0" lang="it-IT" strike="noStrike" u="none">
              <a:solidFill>
                <a:srgbClr val="212121"/>
              </a:solidFill>
              <a:effectLst/>
              <a:latin charset="0" panose="020B0502020202020204" pitchFamily="34" typeface="Century Gothic"/>
            </a:endParaRPr>
          </a:p>
          <a:p>
            <a:pPr algn="l" rtl="0"/>
            <a:r>
              <a:rPr b="1" dirty="0" i="1" lang="it-IT" strike="noStrike" u="none">
                <a:solidFill>
                  <a:srgbClr val="212121"/>
                </a:solidFill>
                <a:effectLst/>
                <a:latin charset="0" panose="020B0502020202020204" pitchFamily="34" typeface="Century Gothic"/>
              </a:rPr>
              <a:t>Shannon </a:t>
            </a:r>
            <a:r>
              <a:rPr b="1" dirty="0" err="1" i="1" lang="it-IT" strike="noStrike" u="none">
                <a:solidFill>
                  <a:srgbClr val="212121"/>
                </a:solidFill>
                <a:effectLst/>
                <a:latin charset="0" panose="020B0502020202020204" pitchFamily="34" typeface="Century Gothic"/>
              </a:rPr>
              <a:t>evenness</a:t>
            </a:r>
            <a:r>
              <a:rPr b="1" dirty="0" i="1" lang="it-IT" strike="noStrike" u="none">
                <a:solidFill>
                  <a:srgbClr val="212121"/>
                </a:solidFill>
                <a:effectLst/>
                <a:latin charset="0" panose="020B0502020202020204" pitchFamily="34" typeface="Century Gothic"/>
              </a:rPr>
              <a:t> index (</a:t>
            </a:r>
            <a:r>
              <a:rPr b="1" dirty="0" err="1" i="1" lang="it-IT" strike="noStrike" u="none">
                <a:solidFill>
                  <a:srgbClr val="212121"/>
                </a:solidFill>
                <a:effectLst/>
                <a:latin charset="0" panose="020B0502020202020204" pitchFamily="34" typeface="Century Gothic"/>
              </a:rPr>
              <a:t>Shannon's</a:t>
            </a:r>
            <a:r>
              <a:rPr b="1" dirty="0" i="1" lang="it-IT" strike="noStrike" u="none">
                <a:solidFill>
                  <a:srgbClr val="212121"/>
                </a:solidFill>
                <a:effectLst/>
                <a:latin charset="0" panose="020B0502020202020204" pitchFamily="34" typeface="Century Gothic"/>
              </a:rPr>
              <a:t> </a:t>
            </a:r>
            <a:r>
              <a:rPr b="1" dirty="0" err="1" i="1" lang="it-IT" strike="noStrike" u="none">
                <a:solidFill>
                  <a:srgbClr val="212121"/>
                </a:solidFill>
                <a:effectLst/>
                <a:latin charset="0" panose="020B0502020202020204" pitchFamily="34" typeface="Century Gothic"/>
              </a:rPr>
              <a:t>equitability</a:t>
            </a:r>
            <a:r>
              <a:rPr b="1" dirty="0" i="1" lang="it-IT" strike="noStrike" u="none">
                <a:solidFill>
                  <a:srgbClr val="212121"/>
                </a:solidFill>
                <a:effectLst/>
                <a:latin charset="0" panose="020B0502020202020204" pitchFamily="34" typeface="Century Gothic"/>
              </a:rPr>
              <a:t> index)</a:t>
            </a:r>
            <a:r>
              <a:rPr b="0" dirty="0" i="1"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is</a:t>
            </a:r>
            <a:r>
              <a:rPr b="0" dirty="0" i="0" lang="it-IT" strike="noStrike" u="none">
                <a:solidFill>
                  <a:srgbClr val="212121"/>
                </a:solidFill>
                <a:effectLst/>
                <a:latin charset="0" panose="020B0502020202020204" pitchFamily="34" typeface="Century Gothic"/>
              </a:rPr>
              <a:t> a pure </a:t>
            </a:r>
            <a:r>
              <a:rPr b="0" dirty="0" err="1" i="0" lang="it-IT" strike="noStrike" u="none">
                <a:solidFill>
                  <a:srgbClr val="212121"/>
                </a:solidFill>
                <a:effectLst/>
                <a:latin charset="0" panose="020B0502020202020204" pitchFamily="34" typeface="Century Gothic"/>
              </a:rPr>
              <a:t>diversity</a:t>
            </a:r>
            <a:r>
              <a:rPr b="0" dirty="0" i="0" lang="it-IT" strike="noStrike" u="none">
                <a:solidFill>
                  <a:srgbClr val="212121"/>
                </a:solidFill>
                <a:effectLst/>
                <a:latin charset="0" panose="020B0502020202020204" pitchFamily="34" typeface="Century Gothic"/>
              </a:rPr>
              <a:t> index, </a:t>
            </a:r>
            <a:r>
              <a:rPr b="0" dirty="0" err="1" i="0" lang="it-IT" strike="noStrike" u="none">
                <a:solidFill>
                  <a:srgbClr val="212121"/>
                </a:solidFill>
                <a:effectLst/>
                <a:latin charset="0" panose="020B0502020202020204" pitchFamily="34" typeface="Century Gothic"/>
              </a:rPr>
              <a:t>independent</a:t>
            </a:r>
            <a:r>
              <a:rPr b="0" dirty="0" i="0" lang="it-IT" strike="noStrike" u="none">
                <a:solidFill>
                  <a:srgbClr val="212121"/>
                </a:solidFill>
                <a:effectLst/>
                <a:latin charset="0" panose="020B0502020202020204" pitchFamily="34" typeface="Century Gothic"/>
              </a:rPr>
              <a:t> of </a:t>
            </a:r>
            <a:r>
              <a:rPr b="0" dirty="0" err="1" i="0" lang="it-IT" strike="noStrike" u="none">
                <a:solidFill>
                  <a:srgbClr val="212121"/>
                </a:solidFill>
                <a:effectLst/>
                <a:latin charset="0" panose="020B0502020202020204" pitchFamily="34" typeface="Century Gothic"/>
              </a:rPr>
              <a:t>species</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richness</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It</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measures</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how</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evenly</a:t>
            </a:r>
            <a:r>
              <a:rPr b="0" dirty="0" i="0" lang="it-IT" strike="noStrike" u="none">
                <a:solidFill>
                  <a:srgbClr val="212121"/>
                </a:solidFill>
                <a:effectLst/>
                <a:latin charset="0" panose="020B0502020202020204" pitchFamily="34" typeface="Century Gothic"/>
              </a:rPr>
              <a:t> the </a:t>
            </a:r>
            <a:r>
              <a:rPr b="0" dirty="0" err="1" i="0" lang="it-IT" strike="noStrike" u="none">
                <a:solidFill>
                  <a:srgbClr val="212121"/>
                </a:solidFill>
                <a:effectLst/>
                <a:latin charset="0" panose="020B0502020202020204" pitchFamily="34" typeface="Century Gothic"/>
              </a:rPr>
              <a:t>microbes</a:t>
            </a:r>
            <a:r>
              <a:rPr b="0" dirty="0" i="0" lang="it-IT" strike="noStrike" u="none">
                <a:solidFill>
                  <a:srgbClr val="212121"/>
                </a:solidFill>
                <a:effectLst/>
                <a:latin charset="0" panose="020B0502020202020204" pitchFamily="34" typeface="Century Gothic"/>
              </a:rPr>
              <a:t> are </a:t>
            </a:r>
            <a:r>
              <a:rPr b="0" dirty="0" err="1" i="0" lang="it-IT" strike="noStrike" u="none">
                <a:solidFill>
                  <a:srgbClr val="212121"/>
                </a:solidFill>
                <a:effectLst/>
                <a:latin charset="0" panose="020B0502020202020204" pitchFamily="34" typeface="Century Gothic"/>
              </a:rPr>
              <a:t>distributed</a:t>
            </a:r>
            <a:r>
              <a:rPr b="0" dirty="0" i="0" lang="it-IT" strike="noStrike" u="none">
                <a:solidFill>
                  <a:srgbClr val="212121"/>
                </a:solidFill>
                <a:effectLst/>
                <a:latin charset="0" panose="020B0502020202020204" pitchFamily="34" typeface="Century Gothic"/>
              </a:rPr>
              <a:t> in a sample </a:t>
            </a:r>
            <a:r>
              <a:rPr b="0" dirty="0" err="1" i="0" lang="it-IT" strike="noStrike" u="none">
                <a:solidFill>
                  <a:srgbClr val="212121"/>
                </a:solidFill>
                <a:effectLst/>
                <a:latin charset="0" panose="020B0502020202020204" pitchFamily="34" typeface="Century Gothic"/>
              </a:rPr>
              <a:t>without</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considering</a:t>
            </a:r>
            <a:r>
              <a:rPr b="0" dirty="0" i="0" lang="it-IT" strike="noStrike" u="none">
                <a:solidFill>
                  <a:srgbClr val="212121"/>
                </a:solidFill>
                <a:effectLst/>
                <a:latin charset="0" panose="020B0502020202020204" pitchFamily="34" typeface="Century Gothic"/>
              </a:rPr>
              <a:t> the </a:t>
            </a:r>
            <a:r>
              <a:rPr b="0" dirty="0" err="1" i="0" lang="it-IT" strike="noStrike" u="none">
                <a:solidFill>
                  <a:srgbClr val="212121"/>
                </a:solidFill>
                <a:effectLst/>
                <a:latin charset="0" panose="020B0502020202020204" pitchFamily="34" typeface="Century Gothic"/>
              </a:rPr>
              <a:t>number</a:t>
            </a:r>
            <a:r>
              <a:rPr b="0" dirty="0" i="0" lang="it-IT" strike="noStrike" u="none">
                <a:solidFill>
                  <a:srgbClr val="212121"/>
                </a:solidFill>
                <a:effectLst/>
                <a:latin charset="0" panose="020B0502020202020204" pitchFamily="34" typeface="Century Gothic"/>
              </a:rPr>
              <a:t> of </a:t>
            </a:r>
            <a:r>
              <a:rPr b="0" dirty="0" err="1" i="0" lang="it-IT" strike="noStrike" u="none">
                <a:solidFill>
                  <a:srgbClr val="212121"/>
                </a:solidFill>
                <a:effectLst/>
                <a:latin charset="0" panose="020B0502020202020204" pitchFamily="34" typeface="Century Gothic"/>
              </a:rPr>
              <a:t>species</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Values</a:t>
            </a:r>
            <a:r>
              <a:rPr b="0" dirty="0" i="0" lang="it-IT" strike="noStrike" u="none">
                <a:solidFill>
                  <a:srgbClr val="212121"/>
                </a:solidFill>
                <a:effectLst/>
                <a:latin charset="0" panose="020B0502020202020204" pitchFamily="34" typeface="Century Gothic"/>
              </a:rPr>
              <a:t> can range from zero to one: from high </a:t>
            </a:r>
            <a:r>
              <a:rPr b="0" dirty="0" err="1" i="0" lang="it-IT" strike="noStrike" u="none">
                <a:solidFill>
                  <a:srgbClr val="212121"/>
                </a:solidFill>
                <a:effectLst/>
                <a:latin charset="0" panose="020B0502020202020204" pitchFamily="34" typeface="Century Gothic"/>
              </a:rPr>
              <a:t>dominance</a:t>
            </a:r>
            <a:r>
              <a:rPr b="0" dirty="0" i="0" lang="it-IT" strike="noStrike" u="none">
                <a:solidFill>
                  <a:srgbClr val="212121"/>
                </a:solidFill>
                <a:effectLst/>
                <a:latin charset="0" panose="020B0502020202020204" pitchFamily="34" typeface="Century Gothic"/>
              </a:rPr>
              <a:t> of a single </a:t>
            </a:r>
            <a:r>
              <a:rPr b="0" dirty="0" err="1" i="0" lang="it-IT" strike="noStrike" u="none">
                <a:solidFill>
                  <a:srgbClr val="212121"/>
                </a:solidFill>
                <a:effectLst/>
                <a:latin charset="0" panose="020B0502020202020204" pitchFamily="34" typeface="Century Gothic"/>
              </a:rPr>
              <a:t>species</a:t>
            </a:r>
            <a:r>
              <a:rPr b="0" dirty="0" i="0" lang="it-IT" strike="noStrike" u="none">
                <a:solidFill>
                  <a:srgbClr val="212121"/>
                </a:solidFill>
                <a:effectLst/>
                <a:latin charset="0" panose="020B0502020202020204" pitchFamily="34" typeface="Century Gothic"/>
              </a:rPr>
              <a:t> to </a:t>
            </a:r>
            <a:r>
              <a:rPr b="0" dirty="0" err="1" i="0" lang="it-IT" strike="noStrike" u="none">
                <a:solidFill>
                  <a:srgbClr val="212121"/>
                </a:solidFill>
                <a:effectLst/>
                <a:latin charset="0" panose="020B0502020202020204" pitchFamily="34" typeface="Century Gothic"/>
              </a:rPr>
              <a:t>perfectly</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equal</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abundances</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across</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all</a:t>
            </a:r>
            <a:r>
              <a:rPr b="0" dirty="0" i="0" lang="it-IT" strike="noStrike" u="none">
                <a:solidFill>
                  <a:srgbClr val="212121"/>
                </a:solidFill>
                <a:effectLst/>
                <a:latin charset="0" panose="020B0502020202020204" pitchFamily="34" typeface="Century Gothic"/>
              </a:rPr>
              <a:t> </a:t>
            </a:r>
            <a:r>
              <a:rPr b="0" dirty="0" err="1" i="0" lang="it-IT" strike="noStrike" u="none">
                <a:solidFill>
                  <a:srgbClr val="212121"/>
                </a:solidFill>
                <a:effectLst/>
                <a:latin charset="0" panose="020B0502020202020204" pitchFamily="34" typeface="Century Gothic"/>
              </a:rPr>
              <a:t>species</a:t>
            </a:r>
            <a:r>
              <a:rPr b="0" dirty="0" i="0" lang="it-IT" strike="noStrike" u="none">
                <a:solidFill>
                  <a:srgbClr val="212121"/>
                </a:solidFill>
                <a:effectLst/>
                <a:latin charset="0" panose="020B0502020202020204" pitchFamily="34" typeface="Century Gothic"/>
              </a:rPr>
              <a:t>.</a:t>
            </a:r>
          </a:p>
        </p:txBody>
      </p:sp>
    </p:spTree>
    <p:extLst>
      <p:ext uri="{BB962C8B-B14F-4D97-AF65-F5344CB8AC3E}">
        <p14:creationId xmlns:p14="http://schemas.microsoft.com/office/powerpoint/2010/main" val="828031858"/>
      </p:ext>
    </p:extLst>
  </p:cSld>
  <p:clrMapOvr>
    <a:masterClrMapping/>
  </p:clrMapOvr>
</p:sld>
</file>

<file path=ppt/slides/slide8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4" name="Rettangolo con angoli arrotondati 3">
            <a:extLst>
              <a:ext uri="{FF2B5EF4-FFF2-40B4-BE49-F238E27FC236}">
                <a16:creationId xmlns:a16="http://schemas.microsoft.com/office/drawing/2014/main" id="{43F52BE7-58C9-8A49-AF99-E96C265DDE05}"/>
              </a:ext>
            </a:extLst>
          </p:cNvPr>
          <p:cNvSpPr/>
          <p:nvPr/>
        </p:nvSpPr>
        <p:spPr>
          <a:xfrm>
            <a:off x="2671481" y="1272989"/>
            <a:ext cx="7440706" cy="914400"/>
          </a:xfrm>
          <a:prstGeom prst="roundRect">
            <a:avLst/>
          </a:prstGeom>
          <a:gradFill flip="none" rotWithShape="1">
            <a:gsLst>
              <a:gs pos="100000">
                <a:srgbClr val="00B0F0"/>
              </a:gs>
              <a:gs pos="100000">
                <a:schemeClr val="accent1">
                  <a:lumMod val="45000"/>
                  <a:lumOff val="55000"/>
                </a:schemeClr>
              </a:gs>
              <a:gs pos="100000">
                <a:schemeClr val="accent1">
                  <a:lumMod val="45000"/>
                  <a:lumOff val="55000"/>
                </a:schemeClr>
              </a:gs>
              <a:gs pos="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dirty="0" lang="en-US" sz="4000"/>
              <a:t>BAD ….         OR         GOOD?</a:t>
            </a:r>
          </a:p>
        </p:txBody>
      </p:sp>
      <p:sp>
        <p:nvSpPr>
          <p:cNvPr id="6" name="CasellaDiTesto 5">
            <a:extLst>
              <a:ext uri="{FF2B5EF4-FFF2-40B4-BE49-F238E27FC236}">
                <a16:creationId xmlns:a16="http://schemas.microsoft.com/office/drawing/2014/main" id="{B537045F-317D-8649-8548-5EE1AA0E3705}"/>
              </a:ext>
            </a:extLst>
          </p:cNvPr>
          <p:cNvSpPr txBox="1"/>
          <p:nvPr/>
        </p:nvSpPr>
        <p:spPr>
          <a:xfrm>
            <a:off x="627528" y="2312897"/>
            <a:ext cx="3890683" cy="1569660"/>
          </a:xfrm>
          <a:prstGeom prst="rect">
            <a:avLst/>
          </a:prstGeom>
        </p:spPr>
        <p:style>
          <a:lnRef idx="2">
            <a:schemeClr val="accent2"/>
          </a:lnRef>
          <a:fillRef idx="1">
            <a:schemeClr val="lt1"/>
          </a:fillRef>
          <a:effectRef idx="0">
            <a:schemeClr val="accent2"/>
          </a:effectRef>
          <a:fontRef idx="minor">
            <a:schemeClr val="dk1"/>
          </a:fontRef>
        </p:style>
        <p:txBody>
          <a:bodyPr rtlCol="0" wrap="square">
            <a:spAutoFit/>
          </a:bodyPr>
          <a:lstStyle/>
          <a:p>
            <a:pPr indent="-285750" marL="285750">
              <a:buFont charset="2" pitchFamily="2" typeface="Wingdings"/>
              <a:buChar char="ü"/>
            </a:pPr>
            <a:r>
              <a:rPr dirty="0" lang="en-US" sz="2400"/>
              <a:t>Saturated fatty acids</a:t>
            </a:r>
          </a:p>
          <a:p>
            <a:pPr indent="-285750" marL="285750">
              <a:buFont charset="2" pitchFamily="2" typeface="Wingdings"/>
              <a:buChar char="ü"/>
            </a:pPr>
            <a:r>
              <a:rPr dirty="0" lang="en-US" sz="2400"/>
              <a:t>Low in fibers</a:t>
            </a:r>
          </a:p>
          <a:p>
            <a:pPr indent="-285750" marL="285750">
              <a:buFont charset="2" pitchFamily="2" typeface="Wingdings"/>
              <a:buChar char="ü"/>
            </a:pPr>
            <a:r>
              <a:rPr dirty="0" lang="en-US" sz="2400"/>
              <a:t>High in protein</a:t>
            </a:r>
          </a:p>
          <a:p>
            <a:pPr indent="-285750" marL="285750">
              <a:buFont charset="2" pitchFamily="2" typeface="Wingdings"/>
              <a:buChar char="ü"/>
            </a:pPr>
            <a:r>
              <a:rPr dirty="0" lang="en-US" sz="2400"/>
              <a:t>Low food diversity</a:t>
            </a:r>
          </a:p>
        </p:txBody>
      </p:sp>
      <p:sp>
        <p:nvSpPr>
          <p:cNvPr id="9" name="CasellaDiTesto 8">
            <a:extLst>
              <a:ext uri="{FF2B5EF4-FFF2-40B4-BE49-F238E27FC236}">
                <a16:creationId xmlns:a16="http://schemas.microsoft.com/office/drawing/2014/main" id="{41C8426F-B9BB-A540-B39C-E4DB8E72E24C}"/>
              </a:ext>
            </a:extLst>
          </p:cNvPr>
          <p:cNvSpPr txBox="1"/>
          <p:nvPr/>
        </p:nvSpPr>
        <p:spPr>
          <a:xfrm>
            <a:off x="7539316" y="2348755"/>
            <a:ext cx="3890683" cy="830997"/>
          </a:xfrm>
          <a:prstGeom prst="rect">
            <a:avLst/>
          </a:prstGeom>
        </p:spPr>
        <p:style>
          <a:lnRef idx="2">
            <a:schemeClr val="accent1"/>
          </a:lnRef>
          <a:fillRef idx="1">
            <a:schemeClr val="lt1"/>
          </a:fillRef>
          <a:effectRef idx="0">
            <a:schemeClr val="accent1"/>
          </a:effectRef>
          <a:fontRef idx="minor">
            <a:schemeClr val="dk1"/>
          </a:fontRef>
        </p:style>
        <p:txBody>
          <a:bodyPr rtlCol="0" wrap="square">
            <a:spAutoFit/>
          </a:bodyPr>
          <a:lstStyle/>
          <a:p>
            <a:pPr indent="-285750" marL="285750">
              <a:buFont charset="2" pitchFamily="2" typeface="Wingdings"/>
              <a:buChar char="ü"/>
            </a:pPr>
            <a:r>
              <a:rPr dirty="0" lang="en-US" sz="2400"/>
              <a:t>Low sugars</a:t>
            </a:r>
          </a:p>
          <a:p>
            <a:pPr indent="-285750" marL="285750">
              <a:buFont charset="2" pitchFamily="2" typeface="Wingdings"/>
              <a:buChar char="ü"/>
            </a:pPr>
            <a:r>
              <a:rPr dirty="0" lang="en-US" sz="2400"/>
              <a:t>Low processed foods</a:t>
            </a:r>
          </a:p>
        </p:txBody>
      </p:sp>
      <p:sp>
        <p:nvSpPr>
          <p:cNvPr id="11" name="CasellaDiTesto 10">
            <a:extLst>
              <a:ext uri="{FF2B5EF4-FFF2-40B4-BE49-F238E27FC236}">
                <a16:creationId xmlns:a16="http://schemas.microsoft.com/office/drawing/2014/main" id="{31EBC981-6622-DA4C-8A17-895890010ED1}"/>
              </a:ext>
            </a:extLst>
          </p:cNvPr>
          <p:cNvSpPr txBox="1"/>
          <p:nvPr/>
        </p:nvSpPr>
        <p:spPr>
          <a:xfrm>
            <a:off x="7539315" y="4680412"/>
            <a:ext cx="4500285" cy="1200329"/>
          </a:xfrm>
          <a:prstGeom prst="rect">
            <a:avLst/>
          </a:prstGeom>
        </p:spPr>
        <p:style>
          <a:lnRef idx="2">
            <a:schemeClr val="accent2"/>
          </a:lnRef>
          <a:fillRef idx="1">
            <a:schemeClr val="lt1"/>
          </a:fillRef>
          <a:effectRef idx="0">
            <a:schemeClr val="accent2"/>
          </a:effectRef>
          <a:fontRef idx="minor">
            <a:schemeClr val="dk1"/>
          </a:fontRef>
        </p:style>
        <p:txBody>
          <a:bodyPr rtlCol="0" wrap="square">
            <a:spAutoFit/>
          </a:bodyPr>
          <a:lstStyle/>
          <a:p>
            <a:pPr indent="-285750" marL="285750">
              <a:buFont charset="2" pitchFamily="2" typeface="Wingdings"/>
              <a:buChar char="ü"/>
            </a:pPr>
            <a:r>
              <a:rPr dirty="0" lang="en-US" sz="2400"/>
              <a:t>No changes in species richness and diversity</a:t>
            </a:r>
          </a:p>
          <a:p>
            <a:pPr indent="-285750" marL="285750">
              <a:buFont charset="2" pitchFamily="2" typeface="Wingdings"/>
              <a:buChar char="ü"/>
            </a:pPr>
            <a:r>
              <a:rPr dirty="0" lang="en-US" sz="2400">
                <a:solidFill>
                  <a:schemeClr val="tx1"/>
                </a:solidFill>
              </a:rPr>
              <a:t>Increased SCFA and BHB</a:t>
            </a:r>
          </a:p>
        </p:txBody>
      </p:sp>
      <p:sp>
        <p:nvSpPr>
          <p:cNvPr id="13" name="CasellaDiTesto 12">
            <a:extLst>
              <a:ext uri="{FF2B5EF4-FFF2-40B4-BE49-F238E27FC236}">
                <a16:creationId xmlns:a16="http://schemas.microsoft.com/office/drawing/2014/main" id="{A2B40D01-D47B-6248-8A39-5B432309A064}"/>
              </a:ext>
            </a:extLst>
          </p:cNvPr>
          <p:cNvSpPr txBox="1"/>
          <p:nvPr/>
        </p:nvSpPr>
        <p:spPr>
          <a:xfrm>
            <a:off x="5827057" y="3099084"/>
            <a:ext cx="4858871"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indent="-285750" marL="285750">
              <a:buFont charset="2" pitchFamily="2" typeface="Wingdings"/>
              <a:buChar char="ü"/>
            </a:pPr>
            <a:r>
              <a:rPr dirty="0" lang="en-US" sz="2400">
                <a:solidFill>
                  <a:srgbClr val="00B050"/>
                </a:solidFill>
              </a:rPr>
              <a:t>High food diversity</a:t>
            </a:r>
          </a:p>
          <a:p>
            <a:pPr indent="-285750" marL="285750">
              <a:buFont charset="2" pitchFamily="2" typeface="Wingdings"/>
              <a:buChar char="ü"/>
            </a:pPr>
            <a:r>
              <a:rPr dirty="0" lang="en-US" sz="2400">
                <a:solidFill>
                  <a:srgbClr val="00B050"/>
                </a:solidFill>
              </a:rPr>
              <a:t>High fibers</a:t>
            </a:r>
          </a:p>
        </p:txBody>
      </p:sp>
      <p:sp>
        <p:nvSpPr>
          <p:cNvPr id="10" name="Freccia giù 9">
            <a:extLst>
              <a:ext uri="{FF2B5EF4-FFF2-40B4-BE49-F238E27FC236}">
                <a16:creationId xmlns:a16="http://schemas.microsoft.com/office/drawing/2014/main" id="{FB7FC982-D025-CF46-B788-0788D9FB1E4E}"/>
              </a:ext>
            </a:extLst>
          </p:cNvPr>
          <p:cNvSpPr/>
          <p:nvPr/>
        </p:nvSpPr>
        <p:spPr>
          <a:xfrm>
            <a:off x="9874624" y="4181095"/>
            <a:ext cx="788893" cy="466165"/>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7" name="Freccia giù 6">
            <a:extLst>
              <a:ext uri="{FF2B5EF4-FFF2-40B4-BE49-F238E27FC236}">
                <a16:creationId xmlns:a16="http://schemas.microsoft.com/office/drawing/2014/main" id="{A2412A3A-968F-A348-ACEE-ACDA16A03B0E}"/>
              </a:ext>
            </a:extLst>
          </p:cNvPr>
          <p:cNvSpPr/>
          <p:nvPr/>
        </p:nvSpPr>
        <p:spPr>
          <a:xfrm>
            <a:off x="1882588" y="4159624"/>
            <a:ext cx="788893" cy="46616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8" name="CasellaDiTesto 7">
            <a:extLst>
              <a:ext uri="{FF2B5EF4-FFF2-40B4-BE49-F238E27FC236}">
                <a16:creationId xmlns:a16="http://schemas.microsoft.com/office/drawing/2014/main" id="{5A2F063B-C018-2049-A29F-D10BDD503FF5}"/>
              </a:ext>
            </a:extLst>
          </p:cNvPr>
          <p:cNvSpPr txBox="1"/>
          <p:nvPr/>
        </p:nvSpPr>
        <p:spPr>
          <a:xfrm>
            <a:off x="322726" y="4680412"/>
            <a:ext cx="4500285" cy="1569660"/>
          </a:xfrm>
          <a:prstGeom prst="rect">
            <a:avLst/>
          </a:prstGeom>
        </p:spPr>
        <p:style>
          <a:lnRef idx="2">
            <a:schemeClr val="accent2"/>
          </a:lnRef>
          <a:fillRef idx="1">
            <a:schemeClr val="lt1"/>
          </a:fillRef>
          <a:effectRef idx="0">
            <a:schemeClr val="accent2"/>
          </a:effectRef>
          <a:fontRef idx="minor">
            <a:schemeClr val="dk1"/>
          </a:fontRef>
        </p:style>
        <p:txBody>
          <a:bodyPr rtlCol="0" wrap="square">
            <a:spAutoFit/>
          </a:bodyPr>
          <a:lstStyle/>
          <a:p>
            <a:pPr indent="-285750" marL="285750">
              <a:buFont charset="2" pitchFamily="2" typeface="Wingdings"/>
              <a:buChar char="ü"/>
            </a:pPr>
            <a:r>
              <a:rPr dirty="0" lang="en-US" sz="2400"/>
              <a:t>Increase in "bad" bacteria</a:t>
            </a:r>
          </a:p>
          <a:p>
            <a:pPr indent="-285750" marL="285750">
              <a:buFont charset="2" pitchFamily="2" typeface="Wingdings"/>
              <a:buChar char="ü"/>
            </a:pPr>
            <a:r>
              <a:rPr dirty="0" lang="en-US" sz="2400"/>
              <a:t>Reduction of </a:t>
            </a:r>
          </a:p>
          <a:p>
            <a:pPr indent="-285750" lvl="1" marL="742950">
              <a:buFont charset="2" pitchFamily="2" typeface="Wingdings"/>
              <a:buChar char="ü"/>
            </a:pPr>
            <a:r>
              <a:rPr dirty="0" lang="en-US" sz="2400"/>
              <a:t>species richness</a:t>
            </a:r>
          </a:p>
          <a:p>
            <a:pPr indent="-285750" lvl="1" marL="742950">
              <a:buFont charset="2" pitchFamily="2" typeface="Wingdings"/>
              <a:buChar char="ü"/>
            </a:pPr>
            <a:r>
              <a:rPr dirty="0" lang="en-US" sz="2400"/>
              <a:t>Species diversity</a:t>
            </a:r>
          </a:p>
        </p:txBody>
      </p:sp>
      <p:sp>
        <p:nvSpPr>
          <p:cNvPr id="12" name="CasellaDiTesto 11">
            <a:extLst>
              <a:ext uri="{FF2B5EF4-FFF2-40B4-BE49-F238E27FC236}">
                <a16:creationId xmlns:a16="http://schemas.microsoft.com/office/drawing/2014/main" id="{9A532C30-0C36-7D4C-88F2-80624A484D71}"/>
              </a:ext>
            </a:extLst>
          </p:cNvPr>
          <p:cNvSpPr txBox="1"/>
          <p:nvPr/>
        </p:nvSpPr>
        <p:spPr>
          <a:xfrm>
            <a:off x="3241964" y="221673"/>
            <a:ext cx="8797636" cy="584775"/>
          </a:xfrm>
          <a:prstGeom prst="rect">
            <a:avLst/>
          </a:prstGeom>
          <a:noFill/>
        </p:spPr>
        <p:txBody>
          <a:bodyPr rtlCol="0" wrap="square">
            <a:spAutoFit/>
          </a:bodyPr>
          <a:lstStyle/>
          <a:p>
            <a:pPr algn="ctr"/>
            <a:r>
              <a:rPr dirty="0" lang="it-IT" sz="3200">
                <a:solidFill>
                  <a:schemeClr val="bg1"/>
                </a:solidFill>
                <a:latin charset="0" panose="020B0502020202020204" pitchFamily="34" typeface="Century Gothic"/>
                <a:cs charset="0" panose="020F0502020204030204" pitchFamily="34" typeface="Calibri"/>
              </a:rPr>
              <a:t>KD E MICROBIOTA</a:t>
            </a:r>
          </a:p>
        </p:txBody>
      </p:sp>
      <p:pic>
        <p:nvPicPr>
          <p:cNvPr id="14" name="Immagine 13">
            <a:extLst>
              <a:ext uri="{FF2B5EF4-FFF2-40B4-BE49-F238E27FC236}">
                <a16:creationId xmlns:a16="http://schemas.microsoft.com/office/drawing/2014/main" id="{C8088D4B-10D3-2143-8A2B-A21589FB551A}"/>
              </a:ext>
            </a:extLst>
          </p:cNvPr>
          <p:cNvPicPr>
            <a:picLocks noChangeAspect="1"/>
          </p:cNvPicPr>
          <p:nvPr/>
        </p:nvPicPr>
        <p:blipFill rotWithShape="1">
          <a:blip r:embed="rId2"/>
          <a:srcRect b="-108" r="94"/>
          <a:stretch/>
        </p:blipFill>
        <p:spPr>
          <a:xfrm rot="1519508">
            <a:off x="226489" y="1110229"/>
            <a:ext cx="1071024" cy="1060414"/>
          </a:xfrm>
          <a:prstGeom prst="ellipse">
            <a:avLst/>
          </a:prstGeom>
        </p:spPr>
      </p:pic>
    </p:spTree>
    <p:extLst>
      <p:ext uri="{BB962C8B-B14F-4D97-AF65-F5344CB8AC3E}">
        <p14:creationId xmlns:p14="http://schemas.microsoft.com/office/powerpoint/2010/main" val="3101794396"/>
      </p:ext>
    </p:extLst>
  </p:cSld>
  <p:clrMapOvr>
    <a:masterClrMapping/>
  </p:clrMapOvr>
</p:sld>
</file>

<file path=ppt/slides/slide8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A0DAA86-CEC0-7541-B59E-6D0466C159F2}"/>
              </a:ext>
            </a:extLst>
          </p:cNvPr>
          <p:cNvSpPr txBox="1"/>
          <p:nvPr/>
        </p:nvSpPr>
        <p:spPr>
          <a:xfrm>
            <a:off x="448235" y="947824"/>
            <a:ext cx="11295529" cy="1938992"/>
          </a:xfrm>
          <a:prstGeom prst="rect">
            <a:avLst/>
          </a:prstGeom>
          <a:noFill/>
        </p:spPr>
        <p:txBody>
          <a:bodyPr rtlCol="0" wrap="square">
            <a:spAutoFit/>
          </a:bodyPr>
          <a:lstStyle/>
          <a:p>
            <a:pPr algn="ctr"/>
            <a:r>
              <a:rPr b="1" dirty="0" i="0" lang="en-US" strike="noStrike" sz="2400" u="none">
                <a:solidFill>
                  <a:srgbClr val="212121"/>
                </a:solidFill>
                <a:effectLst/>
                <a:latin charset="0" panose="020B0502020202020204" pitchFamily="34" typeface="Century Gothic"/>
              </a:rPr>
              <a:t>Una </a:t>
            </a:r>
            <a:r>
              <a:rPr b="1" dirty="0" err="1" i="0" lang="en-US" strike="noStrike" sz="2400" u="none">
                <a:solidFill>
                  <a:srgbClr val="212121"/>
                </a:solidFill>
                <a:effectLst/>
                <a:latin charset="0" panose="020B0502020202020204" pitchFamily="34" typeface="Century Gothic"/>
              </a:rPr>
              <a:t>dieta</a:t>
            </a:r>
            <a:r>
              <a:rPr b="1" dirty="0" i="0" lang="en-US" strike="noStrike" sz="2400" u="none">
                <a:solidFill>
                  <a:srgbClr val="212121"/>
                </a:solidFill>
                <a:effectLst/>
                <a:latin charset="0" panose="020B0502020202020204" pitchFamily="34" typeface="Century Gothic"/>
              </a:rPr>
              <a:t> </a:t>
            </a:r>
            <a:r>
              <a:rPr b="1" dirty="0" err="1" i="0" lang="en-US" strike="noStrike" sz="2400" u="none">
                <a:solidFill>
                  <a:srgbClr val="212121"/>
                </a:solidFill>
                <a:effectLst/>
                <a:latin charset="0" panose="020B0502020202020204" pitchFamily="34" typeface="Century Gothic"/>
              </a:rPr>
              <a:t>chetogenica</a:t>
            </a:r>
            <a:r>
              <a:rPr b="1" dirty="0" i="0" lang="en-US" strike="noStrike" sz="2400" u="none">
                <a:solidFill>
                  <a:srgbClr val="212121"/>
                </a:solidFill>
                <a:effectLst/>
                <a:latin charset="0" panose="020B0502020202020204" pitchFamily="34" typeface="Century Gothic"/>
              </a:rPr>
              <a:t> </a:t>
            </a:r>
          </a:p>
          <a:p>
            <a:pPr algn="ctr"/>
            <a:r>
              <a:rPr b="1" dirty="0" lang="en-US" sz="2400">
                <a:solidFill>
                  <a:srgbClr val="212121"/>
                </a:solidFill>
                <a:latin charset="0" panose="020B0502020202020204" pitchFamily="34" typeface="Century Gothic"/>
              </a:rPr>
              <a:t>NON </a:t>
            </a:r>
            <a:r>
              <a:rPr b="1" dirty="0" err="1" lang="en-US" sz="2400">
                <a:solidFill>
                  <a:srgbClr val="212121"/>
                </a:solidFill>
                <a:latin charset="0" panose="020B0502020202020204" pitchFamily="34" typeface="Century Gothic"/>
              </a:rPr>
              <a:t>È</a:t>
            </a:r>
            <a:endParaRPr b="1" dirty="0" lang="en-US" sz="2400">
              <a:solidFill>
                <a:srgbClr val="212121"/>
              </a:solidFill>
              <a:latin charset="0" panose="020B0502020202020204" pitchFamily="34" typeface="Century Gothic"/>
            </a:endParaRPr>
          </a:p>
          <a:p>
            <a:pPr algn="ctr"/>
            <a:r>
              <a:rPr b="1" dirty="0" i="0" lang="en-US" strike="noStrike" sz="2400" u="none">
                <a:solidFill>
                  <a:srgbClr val="212121"/>
                </a:solidFill>
                <a:effectLst/>
                <a:latin charset="0" panose="020B0502020202020204" pitchFamily="34" typeface="Century Gothic"/>
              </a:rPr>
              <a:t>Una </a:t>
            </a:r>
            <a:r>
              <a:rPr b="1" dirty="0" err="1" i="0" lang="en-US" strike="noStrike" sz="2400" u="none">
                <a:solidFill>
                  <a:srgbClr val="212121"/>
                </a:solidFill>
                <a:effectLst/>
                <a:latin charset="0" panose="020B0502020202020204" pitchFamily="34" typeface="Century Gothic"/>
              </a:rPr>
              <a:t>dieta</a:t>
            </a:r>
            <a:r>
              <a:rPr b="1" dirty="0" i="0" lang="en-US" strike="noStrike" sz="2400" u="none">
                <a:solidFill>
                  <a:srgbClr val="212121"/>
                </a:solidFill>
                <a:effectLst/>
                <a:latin charset="0" panose="020B0502020202020204" pitchFamily="34" typeface="Century Gothic"/>
              </a:rPr>
              <a:t> </a:t>
            </a:r>
            <a:r>
              <a:rPr b="1" dirty="0" err="1" i="0" lang="en-US" strike="noStrike" sz="2400" u="none">
                <a:solidFill>
                  <a:srgbClr val="212121"/>
                </a:solidFill>
                <a:effectLst/>
                <a:latin charset="0" panose="020B0502020202020204" pitchFamily="34" typeface="Century Gothic"/>
              </a:rPr>
              <a:t>iperproteica</a:t>
            </a:r>
            <a:r>
              <a:rPr b="1" dirty="0" i="0" lang="en-US" strike="noStrike" sz="2400" u="none">
                <a:solidFill>
                  <a:srgbClr val="212121"/>
                </a:solidFill>
                <a:effectLst/>
                <a:latin charset="0" panose="020B0502020202020204" pitchFamily="34" typeface="Century Gothic"/>
              </a:rPr>
              <a:t> né una semplice </a:t>
            </a:r>
            <a:r>
              <a:rPr b="1" dirty="0" err="1" i="0" lang="en-US" strike="noStrike" sz="2400" u="none">
                <a:solidFill>
                  <a:srgbClr val="212121"/>
                </a:solidFill>
                <a:effectLst/>
                <a:latin charset="0" panose="020B0502020202020204" pitchFamily="34" typeface="Century Gothic"/>
              </a:rPr>
              <a:t>iperlipidca</a:t>
            </a:r>
            <a:endParaRPr dirty="0" lang="en-US" sz="2400">
              <a:solidFill>
                <a:srgbClr val="212121"/>
              </a:solidFill>
              <a:latin charset="0" panose="020B0502020202020204" pitchFamily="34" typeface="Century Gothic"/>
            </a:endParaRPr>
          </a:p>
          <a:p>
            <a:pPr algn="ctr"/>
            <a:r>
              <a:rPr dirty="0" lang="en-US" sz="2400">
                <a:solidFill>
                  <a:srgbClr val="212121"/>
                </a:solidFill>
                <a:latin charset="0" panose="020B0502020202020204" pitchFamily="34" typeface="Century Gothic"/>
              </a:rPr>
              <a:t>L</a:t>
            </a:r>
            <a:r>
              <a:rPr b="0" dirty="0" i="0" lang="en-US" strike="noStrike" sz="2400" u="none">
                <a:solidFill>
                  <a:srgbClr val="212121"/>
                </a:solidFill>
                <a:effectLst/>
                <a:latin charset="0" panose="020B0502020202020204" pitchFamily="34" typeface="Century Gothic"/>
              </a:rPr>
              <a:t>e </a:t>
            </a:r>
            <a:r>
              <a:rPr b="0" dirty="0" err="1" i="0" lang="en-US" strike="noStrike" sz="2400" u="none">
                <a:solidFill>
                  <a:srgbClr val="212121"/>
                </a:solidFill>
                <a:effectLst/>
                <a:latin charset="0" panose="020B0502020202020204" pitchFamily="34" typeface="Century Gothic"/>
              </a:rPr>
              <a:t>caratteristiche</a:t>
            </a:r>
            <a:r>
              <a:rPr b="0" dirty="0" i="0" lang="en-US" strike="noStrike" sz="2400" u="none">
                <a:solidFill>
                  <a:srgbClr val="212121"/>
                </a:solidFill>
                <a:effectLst/>
                <a:latin charset="0" panose="020B0502020202020204" pitchFamily="34" typeface="Century Gothic"/>
              </a:rPr>
              <a:t> </a:t>
            </a:r>
            <a:r>
              <a:rPr b="0" dirty="0" err="1" i="0" lang="en-US" strike="noStrike" sz="2400" u="none">
                <a:solidFill>
                  <a:srgbClr val="212121"/>
                </a:solidFill>
                <a:effectLst/>
                <a:latin charset="0" panose="020B0502020202020204" pitchFamily="34" typeface="Century Gothic"/>
              </a:rPr>
              <a:t>metaboliche</a:t>
            </a:r>
            <a:r>
              <a:rPr b="0" dirty="0" i="0" lang="en-US" strike="noStrike" sz="2400" u="none">
                <a:solidFill>
                  <a:srgbClr val="212121"/>
                </a:solidFill>
                <a:effectLst/>
                <a:latin charset="0" panose="020B0502020202020204" pitchFamily="34" typeface="Century Gothic"/>
              </a:rPr>
              <a:t> , </a:t>
            </a:r>
            <a:r>
              <a:rPr b="0" dirty="0" err="1" i="0" lang="en-US" strike="noStrike" sz="2400" u="none">
                <a:solidFill>
                  <a:srgbClr val="212121"/>
                </a:solidFill>
                <a:effectLst/>
                <a:latin charset="0" panose="020B0502020202020204" pitchFamily="34" typeface="Century Gothic"/>
              </a:rPr>
              <a:t>orminali</a:t>
            </a:r>
            <a:r>
              <a:rPr b="0" dirty="0" i="0" lang="en-US" strike="noStrike" sz="2400" u="none">
                <a:solidFill>
                  <a:srgbClr val="212121"/>
                </a:solidFill>
                <a:effectLst/>
                <a:latin charset="0" panose="020B0502020202020204" pitchFamily="34" typeface="Century Gothic"/>
              </a:rPr>
              <a:t> ed </a:t>
            </a:r>
            <a:r>
              <a:rPr b="0" dirty="0" err="1" i="0" lang="en-US" strike="noStrike" sz="2400" u="none">
                <a:solidFill>
                  <a:srgbClr val="212121"/>
                </a:solidFill>
                <a:effectLst/>
                <a:latin charset="0" panose="020B0502020202020204" pitchFamily="34" typeface="Century Gothic"/>
              </a:rPr>
              <a:t>i</a:t>
            </a:r>
            <a:r>
              <a:rPr b="0" dirty="0" i="0" lang="en-US" strike="noStrike" sz="2400" u="none">
                <a:solidFill>
                  <a:srgbClr val="212121"/>
                </a:solidFill>
                <a:effectLst/>
                <a:latin charset="0" panose="020B0502020202020204" pitchFamily="34" typeface="Century Gothic"/>
              </a:rPr>
              <a:t> </a:t>
            </a:r>
            <a:r>
              <a:rPr b="0" dirty="0" err="1" i="0" lang="en-US" strike="noStrike" sz="2400" u="none">
                <a:solidFill>
                  <a:srgbClr val="212121"/>
                </a:solidFill>
                <a:effectLst/>
                <a:latin charset="0" panose="020B0502020202020204" pitchFamily="34" typeface="Century Gothic"/>
              </a:rPr>
              <a:t>segnali</a:t>
            </a:r>
            <a:r>
              <a:rPr b="0" dirty="0" i="0" lang="en-US" strike="noStrike" sz="2400" u="none">
                <a:solidFill>
                  <a:srgbClr val="212121"/>
                </a:solidFill>
                <a:effectLst/>
                <a:latin charset="0" panose="020B0502020202020204" pitchFamily="34" typeface="Century Gothic"/>
              </a:rPr>
              <a:t> </a:t>
            </a:r>
            <a:r>
              <a:rPr b="0" dirty="0" err="1" i="0" lang="en-US" strike="noStrike" sz="2400" u="none">
                <a:solidFill>
                  <a:srgbClr val="212121"/>
                </a:solidFill>
                <a:effectLst/>
                <a:latin charset="0" panose="020B0502020202020204" pitchFamily="34" typeface="Century Gothic"/>
              </a:rPr>
              <a:t>intracellulari</a:t>
            </a:r>
            <a:r>
              <a:rPr b="0" dirty="0" i="0" lang="en-US" strike="noStrike" sz="2400" u="none">
                <a:solidFill>
                  <a:srgbClr val="212121"/>
                </a:solidFill>
                <a:effectLst/>
                <a:latin charset="0" panose="020B0502020202020204" pitchFamily="34" typeface="Century Gothic"/>
              </a:rPr>
              <a:t> </a:t>
            </a:r>
            <a:r>
              <a:rPr b="0" dirty="0" err="1" i="0" lang="en-US" strike="noStrike" sz="2400" u="none">
                <a:solidFill>
                  <a:srgbClr val="212121"/>
                </a:solidFill>
                <a:effectLst/>
                <a:latin charset="0" panose="020B0502020202020204" pitchFamily="34" typeface="Century Gothic"/>
              </a:rPr>
              <a:t>sono</a:t>
            </a:r>
            <a:r>
              <a:rPr b="0" dirty="0" i="0" lang="en-US" strike="noStrike" sz="2400" u="none">
                <a:solidFill>
                  <a:srgbClr val="212121"/>
                </a:solidFill>
                <a:effectLst/>
                <a:latin charset="0" panose="020B0502020202020204" pitchFamily="34" typeface="Century Gothic"/>
              </a:rPr>
              <a:t> </a:t>
            </a:r>
            <a:r>
              <a:rPr b="0" dirty="0" err="1" i="0" lang="en-US" strike="noStrike" sz="2400" u="none">
                <a:solidFill>
                  <a:srgbClr val="212121"/>
                </a:solidFill>
                <a:effectLst/>
                <a:latin charset="0" panose="020B0502020202020204" pitchFamily="34" typeface="Century Gothic"/>
              </a:rPr>
              <a:t>completamente</a:t>
            </a:r>
            <a:r>
              <a:rPr b="0" dirty="0" i="0" lang="en-US" strike="noStrike" sz="2400" u="none">
                <a:solidFill>
                  <a:srgbClr val="212121"/>
                </a:solidFill>
                <a:effectLst/>
                <a:latin charset="0" panose="020B0502020202020204" pitchFamily="34" typeface="Century Gothic"/>
              </a:rPr>
              <a:t> </a:t>
            </a:r>
            <a:r>
              <a:rPr b="0" dirty="0" err="1" i="0" lang="en-US" strike="noStrike" sz="2400" u="none">
                <a:solidFill>
                  <a:srgbClr val="212121"/>
                </a:solidFill>
                <a:effectLst/>
                <a:latin charset="0" panose="020B0502020202020204" pitchFamily="34" typeface="Century Gothic"/>
              </a:rPr>
              <a:t>diversi</a:t>
            </a:r>
            <a:endParaRPr b="0" dirty="0" i="0" lang="en-US" strike="noStrike" sz="2400" u="none">
              <a:solidFill>
                <a:srgbClr val="212121"/>
              </a:solidFill>
              <a:effectLst/>
              <a:latin charset="0" panose="020B0502020202020204" pitchFamily="34" typeface="Century Gothic"/>
            </a:endParaRPr>
          </a:p>
        </p:txBody>
      </p:sp>
      <p:sp>
        <p:nvSpPr>
          <p:cNvPr id="4" name="Ovale 3">
            <a:extLst>
              <a:ext uri="{FF2B5EF4-FFF2-40B4-BE49-F238E27FC236}">
                <a16:creationId xmlns:a16="http://schemas.microsoft.com/office/drawing/2014/main" id="{C3D9ABEE-F9CE-9440-BC7D-F3494F57697B}"/>
              </a:ext>
            </a:extLst>
          </p:cNvPr>
          <p:cNvSpPr/>
          <p:nvPr/>
        </p:nvSpPr>
        <p:spPr>
          <a:xfrm>
            <a:off x="645459" y="3191656"/>
            <a:ext cx="4840941" cy="30836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5" name="CasellaDiTesto 4">
            <a:extLst>
              <a:ext uri="{FF2B5EF4-FFF2-40B4-BE49-F238E27FC236}">
                <a16:creationId xmlns:a16="http://schemas.microsoft.com/office/drawing/2014/main" id="{692C2781-8ACE-1949-A3A1-FB25A791685A}"/>
              </a:ext>
            </a:extLst>
          </p:cNvPr>
          <p:cNvSpPr txBox="1"/>
          <p:nvPr/>
        </p:nvSpPr>
        <p:spPr>
          <a:xfrm>
            <a:off x="2608729" y="2930369"/>
            <a:ext cx="914400" cy="646331"/>
          </a:xfrm>
          <a:prstGeom prst="rect">
            <a:avLst/>
          </a:prstGeom>
        </p:spPr>
        <p:style>
          <a:lnRef idx="2">
            <a:schemeClr val="accent6"/>
          </a:lnRef>
          <a:fillRef idx="1">
            <a:schemeClr val="lt1"/>
          </a:fillRef>
          <a:effectRef idx="0">
            <a:schemeClr val="accent6"/>
          </a:effectRef>
          <a:fontRef idx="minor">
            <a:schemeClr val="dk1"/>
          </a:fontRef>
        </p:style>
        <p:txBody>
          <a:bodyPr rtlCol="0" wrap="square">
            <a:spAutoFit/>
          </a:bodyPr>
          <a:lstStyle/>
          <a:p>
            <a:pPr algn="ctr"/>
            <a:r>
              <a:rPr b="0" dirty="0" i="0" lang="en-US" strike="noStrike" sz="3600" u="none">
                <a:solidFill>
                  <a:srgbClr val="212121"/>
                </a:solidFill>
                <a:effectLst/>
                <a:latin typeface="+mj-lt"/>
              </a:rPr>
              <a:t>KD</a:t>
            </a:r>
          </a:p>
        </p:txBody>
      </p:sp>
      <p:sp>
        <p:nvSpPr>
          <p:cNvPr id="6" name="Freccia giù 5">
            <a:extLst>
              <a:ext uri="{FF2B5EF4-FFF2-40B4-BE49-F238E27FC236}">
                <a16:creationId xmlns:a16="http://schemas.microsoft.com/office/drawing/2014/main" id="{6B2CECF8-8CB7-8347-9D9F-828BC2618624}"/>
              </a:ext>
            </a:extLst>
          </p:cNvPr>
          <p:cNvSpPr/>
          <p:nvPr/>
        </p:nvSpPr>
        <p:spPr>
          <a:xfrm>
            <a:off x="1223683" y="3961928"/>
            <a:ext cx="251011" cy="986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7" name="CasellaDiTesto 6">
            <a:extLst>
              <a:ext uri="{FF2B5EF4-FFF2-40B4-BE49-F238E27FC236}">
                <a16:creationId xmlns:a16="http://schemas.microsoft.com/office/drawing/2014/main" id="{58AF1D5C-6F9C-C04C-86D3-3CC53E7E7127}"/>
              </a:ext>
            </a:extLst>
          </p:cNvPr>
          <p:cNvSpPr txBox="1"/>
          <p:nvPr/>
        </p:nvSpPr>
        <p:spPr>
          <a:xfrm>
            <a:off x="1559858" y="3837987"/>
            <a:ext cx="2097741" cy="1200329"/>
          </a:xfrm>
          <a:prstGeom prst="rect">
            <a:avLst/>
          </a:prstGeom>
          <a:noFill/>
        </p:spPr>
        <p:txBody>
          <a:bodyPr rtlCol="0" wrap="square">
            <a:spAutoFit/>
          </a:bodyPr>
          <a:lstStyle/>
          <a:p>
            <a:pPr algn="l"/>
            <a:r>
              <a:rPr b="1" dirty="0" i="0" lang="en-US" strike="noStrike" u="none">
                <a:solidFill>
                  <a:schemeClr val="bg1"/>
                </a:solidFill>
                <a:effectLst/>
                <a:latin typeface="+mj-lt"/>
              </a:rPr>
              <a:t>Insulin</a:t>
            </a:r>
          </a:p>
          <a:p>
            <a:pPr algn="l"/>
            <a:r>
              <a:rPr b="1" dirty="0" lang="en-US">
                <a:solidFill>
                  <a:schemeClr val="bg1"/>
                </a:solidFill>
                <a:latin typeface="+mj-lt"/>
              </a:rPr>
              <a:t>Glucose</a:t>
            </a:r>
          </a:p>
          <a:p>
            <a:pPr algn="l"/>
            <a:r>
              <a:rPr b="1" dirty="0" i="0" lang="en-US" strike="noStrike" u="none">
                <a:solidFill>
                  <a:schemeClr val="bg1"/>
                </a:solidFill>
                <a:effectLst/>
                <a:latin typeface="+mj-lt"/>
              </a:rPr>
              <a:t>mTOR</a:t>
            </a:r>
          </a:p>
          <a:p>
            <a:pPr algn="l"/>
            <a:r>
              <a:rPr b="1" dirty="0" lang="en-US">
                <a:solidFill>
                  <a:schemeClr val="bg1"/>
                </a:solidFill>
                <a:latin typeface="+mj-lt"/>
              </a:rPr>
              <a:t>AKT</a:t>
            </a:r>
            <a:endParaRPr b="1" dirty="0" i="0" lang="en-US" strike="noStrike" u="none">
              <a:solidFill>
                <a:schemeClr val="bg1"/>
              </a:solidFill>
              <a:effectLst/>
              <a:latin typeface="+mj-lt"/>
            </a:endParaRPr>
          </a:p>
        </p:txBody>
      </p:sp>
      <p:sp>
        <p:nvSpPr>
          <p:cNvPr id="9" name="CasellaDiTesto 8">
            <a:extLst>
              <a:ext uri="{FF2B5EF4-FFF2-40B4-BE49-F238E27FC236}">
                <a16:creationId xmlns:a16="http://schemas.microsoft.com/office/drawing/2014/main" id="{D0D24742-AA76-484D-BAD4-BB55E3A363C8}"/>
              </a:ext>
            </a:extLst>
          </p:cNvPr>
          <p:cNvSpPr txBox="1"/>
          <p:nvPr/>
        </p:nvSpPr>
        <p:spPr>
          <a:xfrm>
            <a:off x="3388659" y="4161475"/>
            <a:ext cx="2097741" cy="1477328"/>
          </a:xfrm>
          <a:prstGeom prst="rect">
            <a:avLst/>
          </a:prstGeom>
          <a:noFill/>
        </p:spPr>
        <p:txBody>
          <a:bodyPr rtlCol="0" wrap="square">
            <a:spAutoFit/>
          </a:bodyPr>
          <a:lstStyle/>
          <a:p>
            <a:pPr algn="l"/>
            <a:r>
              <a:rPr b="1" dirty="0" err="1" i="0" lang="en-US" strike="noStrike" u="none">
                <a:solidFill>
                  <a:schemeClr val="bg1"/>
                </a:solidFill>
                <a:effectLst/>
                <a:latin typeface="+mj-lt"/>
              </a:rPr>
              <a:t>Glucagone</a:t>
            </a:r>
            <a:endParaRPr b="1" dirty="0" i="0" lang="en-US" strike="noStrike" u="none">
              <a:solidFill>
                <a:schemeClr val="bg1"/>
              </a:solidFill>
              <a:effectLst/>
              <a:latin typeface="+mj-lt"/>
            </a:endParaRPr>
          </a:p>
          <a:p>
            <a:pPr algn="l"/>
            <a:r>
              <a:rPr b="1" dirty="0" lang="en-US">
                <a:solidFill>
                  <a:schemeClr val="bg1"/>
                </a:solidFill>
                <a:latin typeface="+mj-lt"/>
              </a:rPr>
              <a:t>FFA</a:t>
            </a:r>
          </a:p>
          <a:p>
            <a:pPr algn="l"/>
            <a:r>
              <a:rPr b="1" dirty="0" i="0" lang="en-US" strike="noStrike" u="none">
                <a:solidFill>
                  <a:schemeClr val="bg1"/>
                </a:solidFill>
                <a:effectLst/>
                <a:latin typeface="+mj-lt"/>
              </a:rPr>
              <a:t>SCFA</a:t>
            </a:r>
          </a:p>
          <a:p>
            <a:pPr algn="l"/>
            <a:r>
              <a:rPr b="1" dirty="0" lang="en-US">
                <a:solidFill>
                  <a:schemeClr val="bg1"/>
                </a:solidFill>
                <a:latin typeface="+mj-lt"/>
              </a:rPr>
              <a:t>BHB</a:t>
            </a:r>
          </a:p>
          <a:p>
            <a:pPr algn="l"/>
            <a:r>
              <a:rPr b="1" dirty="0" i="0" lang="en-US" strike="noStrike" u="none">
                <a:solidFill>
                  <a:schemeClr val="bg1"/>
                </a:solidFill>
                <a:effectLst/>
                <a:latin typeface="+mj-lt"/>
              </a:rPr>
              <a:t>AMPK</a:t>
            </a:r>
          </a:p>
        </p:txBody>
      </p:sp>
      <p:sp>
        <p:nvSpPr>
          <p:cNvPr id="8" name="Freccia giù 7">
            <a:extLst>
              <a:ext uri="{FF2B5EF4-FFF2-40B4-BE49-F238E27FC236}">
                <a16:creationId xmlns:a16="http://schemas.microsoft.com/office/drawing/2014/main" id="{51977946-1A60-444F-B855-D8DE802D877D}"/>
              </a:ext>
            </a:extLst>
          </p:cNvPr>
          <p:cNvSpPr/>
          <p:nvPr/>
        </p:nvSpPr>
        <p:spPr>
          <a:xfrm rot="10800000">
            <a:off x="4867832" y="4249239"/>
            <a:ext cx="259979" cy="120032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10" name="Ovale 9">
            <a:extLst>
              <a:ext uri="{FF2B5EF4-FFF2-40B4-BE49-F238E27FC236}">
                <a16:creationId xmlns:a16="http://schemas.microsoft.com/office/drawing/2014/main" id="{1B9B7B3B-2CE4-4649-82ED-CC8E05F60D3A}"/>
              </a:ext>
            </a:extLst>
          </p:cNvPr>
          <p:cNvSpPr/>
          <p:nvPr/>
        </p:nvSpPr>
        <p:spPr>
          <a:xfrm>
            <a:off x="6741461" y="3138961"/>
            <a:ext cx="4840941" cy="3083638"/>
          </a:xfrm>
          <a:prstGeom prst="ellipse">
            <a:avLst/>
          </a:prstGeom>
          <a:solidFill>
            <a:srgbClr val="F26C00"/>
          </a:solidFill>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11" name="CasellaDiTesto 10">
            <a:extLst>
              <a:ext uri="{FF2B5EF4-FFF2-40B4-BE49-F238E27FC236}">
                <a16:creationId xmlns:a16="http://schemas.microsoft.com/office/drawing/2014/main" id="{5176B407-5754-2F4E-8E8C-CA780C767C2B}"/>
              </a:ext>
            </a:extLst>
          </p:cNvPr>
          <p:cNvSpPr txBox="1"/>
          <p:nvPr/>
        </p:nvSpPr>
        <p:spPr>
          <a:xfrm>
            <a:off x="8704730" y="2877674"/>
            <a:ext cx="1210235" cy="646331"/>
          </a:xfrm>
          <a:prstGeom prst="rect">
            <a:avLst/>
          </a:prstGeom>
        </p:spPr>
        <p:style>
          <a:lnRef idx="2">
            <a:schemeClr val="accent2"/>
          </a:lnRef>
          <a:fillRef idx="1">
            <a:schemeClr val="lt1"/>
          </a:fillRef>
          <a:effectRef idx="0">
            <a:schemeClr val="accent2"/>
          </a:effectRef>
          <a:fontRef idx="minor">
            <a:schemeClr val="dk1"/>
          </a:fontRef>
        </p:style>
        <p:txBody>
          <a:bodyPr rtlCol="0" wrap="square">
            <a:spAutoFit/>
          </a:bodyPr>
          <a:lstStyle/>
          <a:p>
            <a:pPr algn="ctr"/>
            <a:r>
              <a:rPr b="0" dirty="0" i="0" lang="en-US" strike="noStrike" sz="3600" u="none">
                <a:solidFill>
                  <a:srgbClr val="212121"/>
                </a:solidFill>
                <a:effectLst/>
                <a:latin typeface="+mj-lt"/>
              </a:rPr>
              <a:t>HFD</a:t>
            </a:r>
          </a:p>
        </p:txBody>
      </p:sp>
      <p:sp>
        <p:nvSpPr>
          <p:cNvPr id="12" name="Freccia giù 11">
            <a:extLst>
              <a:ext uri="{FF2B5EF4-FFF2-40B4-BE49-F238E27FC236}">
                <a16:creationId xmlns:a16="http://schemas.microsoft.com/office/drawing/2014/main" id="{800D491B-C8B0-E943-81F4-C8467F86D9E7}"/>
              </a:ext>
            </a:extLst>
          </p:cNvPr>
          <p:cNvSpPr/>
          <p:nvPr/>
        </p:nvSpPr>
        <p:spPr>
          <a:xfrm rot="10800000">
            <a:off x="7235296" y="3909231"/>
            <a:ext cx="259200" cy="13533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13" name="CasellaDiTesto 12">
            <a:extLst>
              <a:ext uri="{FF2B5EF4-FFF2-40B4-BE49-F238E27FC236}">
                <a16:creationId xmlns:a16="http://schemas.microsoft.com/office/drawing/2014/main" id="{684A9A40-74B2-4341-9CD1-6005B4261579}"/>
              </a:ext>
            </a:extLst>
          </p:cNvPr>
          <p:cNvSpPr txBox="1"/>
          <p:nvPr/>
        </p:nvSpPr>
        <p:spPr>
          <a:xfrm>
            <a:off x="7655860" y="3785292"/>
            <a:ext cx="2097741" cy="1477328"/>
          </a:xfrm>
          <a:prstGeom prst="rect">
            <a:avLst/>
          </a:prstGeom>
          <a:noFill/>
        </p:spPr>
        <p:txBody>
          <a:bodyPr rtlCol="0" wrap="square">
            <a:spAutoFit/>
          </a:bodyPr>
          <a:lstStyle/>
          <a:p>
            <a:pPr algn="l"/>
            <a:r>
              <a:rPr b="1" dirty="0" i="0" lang="en-US" strike="noStrike" u="none">
                <a:solidFill>
                  <a:schemeClr val="bg1"/>
                </a:solidFill>
                <a:effectLst/>
                <a:latin typeface="+mj-lt"/>
              </a:rPr>
              <a:t>Insulin</a:t>
            </a:r>
          </a:p>
          <a:p>
            <a:pPr algn="l"/>
            <a:r>
              <a:rPr b="1" dirty="0" lang="en-US">
                <a:solidFill>
                  <a:schemeClr val="bg1"/>
                </a:solidFill>
                <a:latin typeface="+mj-lt"/>
              </a:rPr>
              <a:t>Glucose</a:t>
            </a:r>
          </a:p>
          <a:p>
            <a:pPr algn="l"/>
            <a:r>
              <a:rPr b="1" dirty="0" i="0" lang="en-US" strike="noStrike" u="none">
                <a:solidFill>
                  <a:schemeClr val="bg1"/>
                </a:solidFill>
                <a:effectLst/>
                <a:latin typeface="+mj-lt"/>
              </a:rPr>
              <a:t>mTOR</a:t>
            </a:r>
          </a:p>
          <a:p>
            <a:pPr algn="l"/>
            <a:r>
              <a:rPr b="1" dirty="0" lang="en-US">
                <a:solidFill>
                  <a:schemeClr val="bg1"/>
                </a:solidFill>
                <a:latin typeface="+mj-lt"/>
              </a:rPr>
              <a:t>AKT</a:t>
            </a:r>
          </a:p>
          <a:p>
            <a:pPr algn="l"/>
            <a:r>
              <a:rPr b="1" dirty="0" i="0" lang="en-US" strike="noStrike" u="none">
                <a:solidFill>
                  <a:schemeClr val="bg1"/>
                </a:solidFill>
                <a:effectLst/>
                <a:latin typeface="+mj-lt"/>
              </a:rPr>
              <a:t>FFA</a:t>
            </a:r>
          </a:p>
        </p:txBody>
      </p:sp>
      <p:sp>
        <p:nvSpPr>
          <p:cNvPr id="14" name="CasellaDiTesto 13">
            <a:extLst>
              <a:ext uri="{FF2B5EF4-FFF2-40B4-BE49-F238E27FC236}">
                <a16:creationId xmlns:a16="http://schemas.microsoft.com/office/drawing/2014/main" id="{208B9BF3-FB43-B647-92AB-461361F2C42E}"/>
              </a:ext>
            </a:extLst>
          </p:cNvPr>
          <p:cNvSpPr txBox="1"/>
          <p:nvPr/>
        </p:nvSpPr>
        <p:spPr>
          <a:xfrm>
            <a:off x="9484661" y="4108780"/>
            <a:ext cx="2097741" cy="1200329"/>
          </a:xfrm>
          <a:prstGeom prst="rect">
            <a:avLst/>
          </a:prstGeom>
          <a:noFill/>
        </p:spPr>
        <p:txBody>
          <a:bodyPr rtlCol="0" wrap="square">
            <a:spAutoFit/>
          </a:bodyPr>
          <a:lstStyle/>
          <a:p>
            <a:pPr algn="l"/>
            <a:r>
              <a:rPr b="1" dirty="0" err="1" i="0" lang="en-US" strike="noStrike" u="none">
                <a:solidFill>
                  <a:schemeClr val="bg1"/>
                </a:solidFill>
                <a:effectLst/>
                <a:latin typeface="+mj-lt"/>
              </a:rPr>
              <a:t>Glucagone</a:t>
            </a:r>
            <a:endParaRPr b="1" dirty="0" i="0" lang="en-US" strike="noStrike" u="none">
              <a:solidFill>
                <a:schemeClr val="bg1"/>
              </a:solidFill>
              <a:effectLst/>
              <a:latin typeface="+mj-lt"/>
            </a:endParaRPr>
          </a:p>
          <a:p>
            <a:pPr algn="l"/>
            <a:r>
              <a:rPr b="1" dirty="0" i="0" lang="en-US" strike="noStrike" u="none">
                <a:solidFill>
                  <a:schemeClr val="bg1"/>
                </a:solidFill>
                <a:effectLst/>
                <a:latin typeface="+mj-lt"/>
              </a:rPr>
              <a:t>SCFA</a:t>
            </a:r>
          </a:p>
          <a:p>
            <a:pPr algn="l"/>
            <a:r>
              <a:rPr b="1" dirty="0" lang="en-US">
                <a:solidFill>
                  <a:schemeClr val="bg1"/>
                </a:solidFill>
                <a:latin typeface="+mj-lt"/>
              </a:rPr>
              <a:t>BHB</a:t>
            </a:r>
          </a:p>
          <a:p>
            <a:pPr algn="l"/>
            <a:r>
              <a:rPr b="1" dirty="0" i="0" lang="en-US" strike="noStrike" u="none">
                <a:solidFill>
                  <a:schemeClr val="bg1"/>
                </a:solidFill>
                <a:effectLst/>
                <a:latin typeface="+mj-lt"/>
              </a:rPr>
              <a:t>AMPK</a:t>
            </a:r>
          </a:p>
        </p:txBody>
      </p:sp>
      <p:sp>
        <p:nvSpPr>
          <p:cNvPr id="15" name="Freccia giù 14">
            <a:extLst>
              <a:ext uri="{FF2B5EF4-FFF2-40B4-BE49-F238E27FC236}">
                <a16:creationId xmlns:a16="http://schemas.microsoft.com/office/drawing/2014/main" id="{B7D060BE-CCB1-0A45-8DB8-38649DBACACF}"/>
              </a:ext>
            </a:extLst>
          </p:cNvPr>
          <p:cNvSpPr/>
          <p:nvPr/>
        </p:nvSpPr>
        <p:spPr>
          <a:xfrm>
            <a:off x="10963835" y="4196544"/>
            <a:ext cx="277906" cy="12003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16" name="CasellaDiTesto 15">
            <a:extLst>
              <a:ext uri="{FF2B5EF4-FFF2-40B4-BE49-F238E27FC236}">
                <a16:creationId xmlns:a16="http://schemas.microsoft.com/office/drawing/2014/main" id="{8F944E7C-823C-5E45-B69E-1C5205ACB549}"/>
              </a:ext>
            </a:extLst>
          </p:cNvPr>
          <p:cNvSpPr txBox="1"/>
          <p:nvPr/>
        </p:nvSpPr>
        <p:spPr>
          <a:xfrm>
            <a:off x="3241964" y="221673"/>
            <a:ext cx="8797636" cy="584775"/>
          </a:xfrm>
          <a:prstGeom prst="rect">
            <a:avLst/>
          </a:prstGeom>
          <a:noFill/>
        </p:spPr>
        <p:txBody>
          <a:bodyPr rtlCol="0" wrap="square">
            <a:spAutoFit/>
          </a:bodyPr>
          <a:lstStyle/>
          <a:p>
            <a:pPr algn="ctr"/>
            <a:r>
              <a:rPr dirty="0" lang="it-IT" sz="3200">
                <a:solidFill>
                  <a:schemeClr val="bg1"/>
                </a:solidFill>
                <a:latin charset="0" panose="020B0502020202020204" pitchFamily="34" typeface="Century Gothic"/>
                <a:cs charset="0" panose="020F0502020204030204" pitchFamily="34" typeface="Calibri"/>
              </a:rPr>
              <a:t>KD E MICROBIOTA</a:t>
            </a:r>
          </a:p>
        </p:txBody>
      </p:sp>
      <p:pic>
        <p:nvPicPr>
          <p:cNvPr id="17" name="Immagine 16">
            <a:extLst>
              <a:ext uri="{FF2B5EF4-FFF2-40B4-BE49-F238E27FC236}">
                <a16:creationId xmlns:a16="http://schemas.microsoft.com/office/drawing/2014/main" id="{609689F5-8F41-5245-925D-2EEA7C99465F}"/>
              </a:ext>
            </a:extLst>
          </p:cNvPr>
          <p:cNvPicPr>
            <a:picLocks noChangeAspect="1"/>
          </p:cNvPicPr>
          <p:nvPr/>
        </p:nvPicPr>
        <p:blipFill rotWithShape="1">
          <a:blip r:embed="rId2"/>
          <a:srcRect b="-108" r="94"/>
          <a:stretch/>
        </p:blipFill>
        <p:spPr>
          <a:xfrm rot="1519508">
            <a:off x="175333" y="1066044"/>
            <a:ext cx="1071024" cy="1060414"/>
          </a:xfrm>
          <a:prstGeom prst="ellipse">
            <a:avLst/>
          </a:prstGeom>
        </p:spPr>
      </p:pic>
    </p:spTree>
    <p:extLst>
      <p:ext uri="{BB962C8B-B14F-4D97-AF65-F5344CB8AC3E}">
        <p14:creationId xmlns:p14="http://schemas.microsoft.com/office/powerpoint/2010/main" val="3301711223"/>
      </p:ext>
    </p:extLst>
  </p:cSld>
  <p:clrMapOvr>
    <a:masterClrMapping/>
  </p:clrMapOvr>
</p:sld>
</file>

<file path=ppt/slides/slide8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87F41532-4C8E-A7CD-B2B7-A25519DE5FA4}"/>
              </a:ext>
            </a:extLst>
          </p:cNvPr>
          <p:cNvPicPr>
            <a:picLocks noChangeAspect="1"/>
          </p:cNvPicPr>
          <p:nvPr/>
        </p:nvPicPr>
        <p:blipFill>
          <a:blip r:embed="rId3"/>
          <a:stretch>
            <a:fillRect/>
          </a:stretch>
        </p:blipFill>
        <p:spPr>
          <a:xfrm>
            <a:off x="5939765" y="1514768"/>
            <a:ext cx="6252235" cy="3551468"/>
          </a:xfrm>
          <a:prstGeom prst="rect">
            <a:avLst/>
          </a:prstGeom>
        </p:spPr>
      </p:pic>
      <p:sp>
        <p:nvSpPr>
          <p:cNvPr id="6" name="CasellaDiTesto 5">
            <a:extLst>
              <a:ext uri="{FF2B5EF4-FFF2-40B4-BE49-F238E27FC236}">
                <a16:creationId xmlns:a16="http://schemas.microsoft.com/office/drawing/2014/main" id="{B72C769B-9665-0C6D-9592-8D6699F2A8EF}"/>
              </a:ext>
            </a:extLst>
          </p:cNvPr>
          <p:cNvSpPr txBox="1"/>
          <p:nvPr/>
        </p:nvSpPr>
        <p:spPr>
          <a:xfrm>
            <a:off x="271463" y="1400575"/>
            <a:ext cx="6252235" cy="5016758"/>
          </a:xfrm>
          <a:prstGeom prst="rect">
            <a:avLst/>
          </a:prstGeom>
          <a:noFill/>
        </p:spPr>
        <p:txBody>
          <a:bodyPr wrap="square">
            <a:spAutoFit/>
          </a:bodyPr>
          <a:lstStyle/>
          <a:p>
            <a:pPr fontAlgn="base" indent="-285750" lvl="2" marL="1200150">
              <a:buFont charset="0" panose="020B0604020202020204" pitchFamily="34" typeface="Arial"/>
              <a:buChar char="•"/>
            </a:pPr>
            <a:r>
              <a:rPr dirty="0" lang="it-IT" sz="2000">
                <a:solidFill>
                  <a:srgbClr val="222222"/>
                </a:solidFill>
                <a:latin charset="0" panose="020B0502020202020204" pitchFamily="34" typeface="Century Gothic"/>
              </a:rPr>
              <a:t>N</a:t>
            </a:r>
            <a:r>
              <a:rPr dirty="0" lang="it-IT" strike="noStrike" sz="2000" u="none">
                <a:solidFill>
                  <a:srgbClr val="222222"/>
                </a:solidFill>
                <a:effectLst/>
                <a:latin charset="0" panose="020B0502020202020204" pitchFamily="34" typeface="Century Gothic"/>
              </a:rPr>
              <a:t>on c’è evidenza che una dieta chetogenica abbia effetti dannosi sul microbiota </a:t>
            </a:r>
          </a:p>
          <a:p>
            <a:pPr algn="l" fontAlgn="base" indent="-285750" marL="285750">
              <a:buFont charset="0" panose="020B0604020202020204" pitchFamily="34" typeface="Arial"/>
              <a:buChar char="•"/>
            </a:pPr>
            <a:endParaRPr dirty="0" lang="it-IT" strike="noStrike" sz="2000" u="none">
              <a:solidFill>
                <a:srgbClr val="222222"/>
              </a:solidFill>
              <a:effectLst/>
              <a:latin charset="0" panose="020B0502020202020204" pitchFamily="34" typeface="Century Gothic"/>
            </a:endParaRPr>
          </a:p>
          <a:p>
            <a:pPr algn="l" fontAlgn="base" indent="-285750" marL="285750">
              <a:buFont charset="0" panose="020B0604020202020204" pitchFamily="34" typeface="Arial"/>
              <a:buChar char="•"/>
            </a:pPr>
            <a:r>
              <a:rPr dirty="0" lang="it-IT" strike="noStrike" sz="2000" u="none">
                <a:solidFill>
                  <a:srgbClr val="222222"/>
                </a:solidFill>
                <a:effectLst/>
                <a:latin charset="0" panose="020B0502020202020204" pitchFamily="34" typeface="Century Gothic"/>
              </a:rPr>
              <a:t>Le modifiche indotte dalla chetosi sul microbiota potrebbero essere proprio uno dei meccanismi attraverso cui questa dieta migliora l’infiammazione e permette di recuperare la salute.</a:t>
            </a:r>
          </a:p>
          <a:p>
            <a:pPr algn="l" fontAlgn="base" indent="-285750" marL="285750">
              <a:buFont charset="0" panose="020B0604020202020204" pitchFamily="34" typeface="Arial"/>
              <a:buChar char="•"/>
            </a:pPr>
            <a:endParaRPr dirty="0" lang="it-IT" strike="noStrike" sz="2000" u="none">
              <a:solidFill>
                <a:srgbClr val="222222"/>
              </a:solidFill>
              <a:effectLst/>
              <a:latin charset="0" panose="020B0502020202020204" pitchFamily="34" typeface="Century Gothic"/>
            </a:endParaRPr>
          </a:p>
          <a:p>
            <a:pPr algn="l" fontAlgn="base" indent="-285750" marL="285750">
              <a:buFont charset="0" panose="020B0604020202020204" pitchFamily="34" typeface="Arial"/>
              <a:buChar char="•"/>
            </a:pPr>
            <a:r>
              <a:rPr dirty="0" lang="it-IT" strike="noStrike" sz="2000" u="none">
                <a:solidFill>
                  <a:srgbClr val="222222"/>
                </a:solidFill>
                <a:effectLst/>
                <a:latin charset="0" panose="020B0502020202020204" pitchFamily="34" typeface="Century Gothic"/>
              </a:rPr>
              <a:t>Non sappiamo esattamente cosa significhi “microbiota sano”, ma sappiamo che la dieta chetogenica grazie ai corpi chetonici, è in grado di migliorare la salute intestinale indipendentemente dalla produzione di SCFA da parte del </a:t>
            </a:r>
            <a:r>
              <a:rPr dirty="0" err="1" lang="it-IT" strike="noStrike" sz="2000" u="none">
                <a:solidFill>
                  <a:srgbClr val="222222"/>
                </a:solidFill>
                <a:effectLst/>
                <a:latin charset="0" panose="020B0502020202020204" pitchFamily="34" typeface="Century Gothic"/>
              </a:rPr>
              <a:t>microbiota</a:t>
            </a:r>
            <a:r>
              <a:rPr dirty="0" lang="it-IT" strike="noStrike" sz="2000" u="none">
                <a:solidFill>
                  <a:srgbClr val="222222"/>
                </a:solidFill>
                <a:effectLst/>
                <a:latin charset="0" panose="020B0502020202020204" pitchFamily="34" typeface="Century Gothic"/>
              </a:rPr>
              <a:t>.</a:t>
            </a:r>
            <a:endParaRPr dirty="0" lang="it-IT" sz="2000">
              <a:latin charset="0" panose="020B0502020202020204" pitchFamily="34" typeface="Century Gothic"/>
            </a:endParaRPr>
          </a:p>
        </p:txBody>
      </p:sp>
      <p:sp>
        <p:nvSpPr>
          <p:cNvPr id="8" name="CasellaDiTesto 7">
            <a:extLst>
              <a:ext uri="{FF2B5EF4-FFF2-40B4-BE49-F238E27FC236}">
                <a16:creationId xmlns:a16="http://schemas.microsoft.com/office/drawing/2014/main" id="{F23BE894-200A-96A3-A9BE-E516EE1C0EF4}"/>
              </a:ext>
            </a:extLst>
          </p:cNvPr>
          <p:cNvSpPr txBox="1"/>
          <p:nvPr/>
        </p:nvSpPr>
        <p:spPr>
          <a:xfrm>
            <a:off x="6388419" y="6550223"/>
            <a:ext cx="4297638" cy="307777"/>
          </a:xfrm>
          <a:prstGeom prst="rect">
            <a:avLst/>
          </a:prstGeom>
          <a:noFill/>
        </p:spPr>
        <p:txBody>
          <a:bodyPr wrap="square">
            <a:spAutoFit/>
          </a:bodyPr>
          <a:lstStyle/>
          <a:p>
            <a:r>
              <a:rPr b="0" dirty="0" lang="it-IT" strike="noStrike" sz="1400" u="none">
                <a:solidFill>
                  <a:srgbClr val="303030"/>
                </a:solidFill>
                <a:effectLst/>
                <a:latin charset="0" panose="020B0502020202020204" pitchFamily="34" typeface="Century Gothic"/>
              </a:rPr>
              <a:t>Paoli A, et al., </a:t>
            </a:r>
            <a:r>
              <a:rPr b="0" dirty="0" err="1" lang="it-IT" strike="noStrike" sz="1400" u="none">
                <a:solidFill>
                  <a:srgbClr val="303030"/>
                </a:solidFill>
                <a:effectLst/>
                <a:latin charset="0" panose="020B0502020202020204" pitchFamily="34" typeface="Century Gothic"/>
              </a:rPr>
              <a:t>Genes</a:t>
            </a:r>
            <a:r>
              <a:rPr b="0" dirty="0" lang="it-IT" strike="noStrike" sz="1400" u="none">
                <a:solidFill>
                  <a:srgbClr val="303030"/>
                </a:solidFill>
                <a:effectLst/>
                <a:latin charset="0" panose="020B0502020202020204" pitchFamily="34" typeface="Century Gothic"/>
              </a:rPr>
              <a:t> (Basel). 2019;10(7):534. </a:t>
            </a:r>
            <a:endParaRPr dirty="0" lang="it-IT" sz="1400">
              <a:latin charset="0" panose="020B0502020202020204" pitchFamily="34" typeface="Century Gothic"/>
            </a:endParaRPr>
          </a:p>
        </p:txBody>
      </p:sp>
      <p:sp>
        <p:nvSpPr>
          <p:cNvPr id="7" name="CasellaDiTesto 6">
            <a:extLst>
              <a:ext uri="{FF2B5EF4-FFF2-40B4-BE49-F238E27FC236}">
                <a16:creationId xmlns:a16="http://schemas.microsoft.com/office/drawing/2014/main" id="{3231C38A-1C3B-C94D-A95E-C745C7DF5CE1}"/>
              </a:ext>
            </a:extLst>
          </p:cNvPr>
          <p:cNvSpPr txBox="1"/>
          <p:nvPr/>
        </p:nvSpPr>
        <p:spPr>
          <a:xfrm>
            <a:off x="3241964" y="221673"/>
            <a:ext cx="8797636" cy="584775"/>
          </a:xfrm>
          <a:prstGeom prst="rect">
            <a:avLst/>
          </a:prstGeom>
          <a:noFill/>
        </p:spPr>
        <p:txBody>
          <a:bodyPr rtlCol="0" wrap="square">
            <a:spAutoFit/>
          </a:bodyPr>
          <a:lstStyle/>
          <a:p>
            <a:pPr algn="ctr"/>
            <a:r>
              <a:rPr dirty="0" lang="it-IT" sz="3200">
                <a:solidFill>
                  <a:schemeClr val="bg1"/>
                </a:solidFill>
                <a:latin charset="0" panose="020B0502020202020204" pitchFamily="34" typeface="Century Gothic"/>
                <a:cs charset="0" panose="020F0502020204030204" pitchFamily="34" typeface="Calibri"/>
              </a:rPr>
              <a:t>KD E MICROBIOTA</a:t>
            </a:r>
          </a:p>
        </p:txBody>
      </p:sp>
      <p:pic>
        <p:nvPicPr>
          <p:cNvPr id="9" name="Immagine 8">
            <a:extLst>
              <a:ext uri="{FF2B5EF4-FFF2-40B4-BE49-F238E27FC236}">
                <a16:creationId xmlns:a16="http://schemas.microsoft.com/office/drawing/2014/main" id="{850B1BA6-76A0-7041-9D1E-E582727EF1A7}"/>
              </a:ext>
            </a:extLst>
          </p:cNvPr>
          <p:cNvPicPr>
            <a:picLocks noChangeAspect="1"/>
          </p:cNvPicPr>
          <p:nvPr/>
        </p:nvPicPr>
        <p:blipFill rotWithShape="1">
          <a:blip r:embed="rId4"/>
          <a:srcRect b="-108" r="94"/>
          <a:stretch/>
        </p:blipFill>
        <p:spPr>
          <a:xfrm rot="1519508">
            <a:off x="90271" y="1170297"/>
            <a:ext cx="1071024" cy="1060414"/>
          </a:xfrm>
          <a:prstGeom prst="ellipse">
            <a:avLst/>
          </a:prstGeom>
        </p:spPr>
      </p:pic>
    </p:spTree>
    <p:extLst>
      <p:ext uri="{BB962C8B-B14F-4D97-AF65-F5344CB8AC3E}">
        <p14:creationId xmlns:p14="http://schemas.microsoft.com/office/powerpoint/2010/main" val="60917859"/>
      </p:ext>
    </p:extLst>
  </p:cSld>
  <p:clrMapOvr>
    <a:masterClrMapping/>
  </p:clrMapOvr>
</p:sld>
</file>

<file path=ppt/slides/slide8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6BB986A-A2D8-EC43-9203-DE0A2F87A12B}"/>
              </a:ext>
            </a:extLst>
          </p:cNvPr>
          <p:cNvSpPr txBox="1"/>
          <p:nvPr/>
        </p:nvSpPr>
        <p:spPr>
          <a:xfrm>
            <a:off x="3241964" y="221673"/>
            <a:ext cx="8797636" cy="584775"/>
          </a:xfrm>
          <a:prstGeom prst="rect">
            <a:avLst/>
          </a:prstGeom>
          <a:noFill/>
        </p:spPr>
        <p:txBody>
          <a:bodyPr rtlCol="0" wrap="square">
            <a:spAutoFit/>
          </a:bodyPr>
          <a:lstStyle/>
          <a:p>
            <a:pPr algn="ctr"/>
            <a:r>
              <a:rPr dirty="0" lang="it-IT" sz="3200">
                <a:solidFill>
                  <a:schemeClr val="bg1"/>
                </a:solidFill>
                <a:latin charset="0" panose="020B0502020202020204" pitchFamily="34" typeface="Century Gothic"/>
                <a:cs charset="0" panose="020F0502020204030204" pitchFamily="34" typeface="Calibri"/>
              </a:rPr>
              <a:t>KETOGENIC DIET AND MICROBIOTA</a:t>
            </a:r>
          </a:p>
        </p:txBody>
      </p:sp>
      <p:pic>
        <p:nvPicPr>
          <p:cNvPr id="4" name="Immagine 3">
            <a:extLst>
              <a:ext uri="{FF2B5EF4-FFF2-40B4-BE49-F238E27FC236}">
                <a16:creationId xmlns:a16="http://schemas.microsoft.com/office/drawing/2014/main" id="{98499230-FAE0-AE4A-929E-538D7EB8E626}"/>
              </a:ext>
            </a:extLst>
          </p:cNvPr>
          <p:cNvPicPr>
            <a:picLocks noChangeAspect="1"/>
          </p:cNvPicPr>
          <p:nvPr/>
        </p:nvPicPr>
        <p:blipFill>
          <a:blip r:embed="rId2"/>
          <a:stretch>
            <a:fillRect/>
          </a:stretch>
        </p:blipFill>
        <p:spPr>
          <a:xfrm>
            <a:off x="2217591" y="1067507"/>
            <a:ext cx="7169297" cy="2514884"/>
          </a:xfrm>
          <a:prstGeom prst="rect">
            <a:avLst/>
          </a:prstGeom>
        </p:spPr>
      </p:pic>
      <p:pic>
        <p:nvPicPr>
          <p:cNvPr id="5" name="Immagine 4">
            <a:extLst>
              <a:ext uri="{FF2B5EF4-FFF2-40B4-BE49-F238E27FC236}">
                <a16:creationId xmlns:a16="http://schemas.microsoft.com/office/drawing/2014/main" id="{E3E6DEEE-FD60-4D49-B45F-898C910A43A2}"/>
              </a:ext>
            </a:extLst>
          </p:cNvPr>
          <p:cNvPicPr>
            <a:picLocks noChangeAspect="1"/>
          </p:cNvPicPr>
          <p:nvPr/>
        </p:nvPicPr>
        <p:blipFill rotWithShape="1">
          <a:blip r:embed="rId3">
            <a:extLst>
              <a:ext uri="{28A0092B-C50C-407E-A947-70E740481C1C}">
                <a14:useLocalDpi xmlns:a14="http://schemas.microsoft.com/office/drawing/2010/main" val="0"/>
              </a:ext>
            </a:extLst>
          </a:blip>
          <a:srcRect b="16059" l="14562" r="2284" t="9325"/>
          <a:stretch/>
        </p:blipFill>
        <p:spPr bwMode="auto">
          <a:xfrm>
            <a:off x="87088" y="2002947"/>
            <a:ext cx="2973389" cy="2000953"/>
          </a:xfrm>
          <a:prstGeom prst="rect">
            <a:avLst/>
          </a:prstGeom>
          <a:ln>
            <a:noFill/>
          </a:ln>
          <a:extLst>
            <a:ext uri="{53640926-AAD7-44D8-BBD7-CCE9431645EC}">
              <a14:shadowObscured xmlns:a14="http://schemas.microsoft.com/office/drawing/2010/main"/>
            </a:ext>
          </a:extLst>
        </p:spPr>
      </p:pic>
      <p:pic>
        <p:nvPicPr>
          <p:cNvPr id="6" name="Immagine 5">
            <a:extLst>
              <a:ext uri="{FF2B5EF4-FFF2-40B4-BE49-F238E27FC236}">
                <a16:creationId xmlns:a16="http://schemas.microsoft.com/office/drawing/2014/main" id="{8ED43D38-D666-7348-AECD-942D7A483D61}"/>
              </a:ext>
            </a:extLst>
          </p:cNvPr>
          <p:cNvPicPr>
            <a:picLocks noChangeAspect="1"/>
          </p:cNvPicPr>
          <p:nvPr/>
        </p:nvPicPr>
        <p:blipFill>
          <a:blip r:embed="rId4"/>
          <a:stretch>
            <a:fillRect/>
          </a:stretch>
        </p:blipFill>
        <p:spPr>
          <a:xfrm>
            <a:off x="8984343" y="965426"/>
            <a:ext cx="3120569" cy="3187941"/>
          </a:xfrm>
          <a:prstGeom prst="rect">
            <a:avLst/>
          </a:prstGeom>
        </p:spPr>
      </p:pic>
      <p:sp>
        <p:nvSpPr>
          <p:cNvPr id="7" name="CasellaDiTesto 6">
            <a:extLst>
              <a:ext uri="{FF2B5EF4-FFF2-40B4-BE49-F238E27FC236}">
                <a16:creationId xmlns:a16="http://schemas.microsoft.com/office/drawing/2014/main" id="{2F839C5F-A2F4-A541-9789-6492203FF35F}"/>
              </a:ext>
            </a:extLst>
          </p:cNvPr>
          <p:cNvSpPr txBox="1"/>
          <p:nvPr/>
        </p:nvSpPr>
        <p:spPr>
          <a:xfrm>
            <a:off x="315123" y="3564040"/>
            <a:ext cx="11265868" cy="2862322"/>
          </a:xfrm>
          <a:prstGeom prst="rect">
            <a:avLst/>
          </a:prstGeom>
          <a:noFill/>
        </p:spPr>
        <p:txBody>
          <a:bodyPr rtlCol="0" wrap="square">
            <a:spAutoFit/>
          </a:bodyPr>
          <a:lstStyle/>
          <a:p>
            <a:pPr algn="ctr"/>
            <a:r>
              <a:rPr dirty="0" lang="en-US">
                <a:latin charset="0" panose="020B0502020202020204" pitchFamily="34" typeface="Century Gothic"/>
              </a:rPr>
              <a:t>Conclusions:</a:t>
            </a:r>
          </a:p>
          <a:p>
            <a:pPr algn="just"/>
            <a:endParaRPr dirty="0" lang="en-US">
              <a:latin charset="0" panose="020B0502020202020204" pitchFamily="34" typeface="Century Gothic"/>
            </a:endParaRPr>
          </a:p>
          <a:p>
            <a:pPr algn="just"/>
            <a:r>
              <a:rPr dirty="0" lang="en-US">
                <a:latin charset="0" panose="020B0502020202020204" pitchFamily="34" typeface="Century Gothic"/>
              </a:rPr>
              <a:t>Our results demonstrate that thirty days of KEMEPHY intervention, in contrast with previous research on ketogenic diet and gut microbiome, do not modify the overall composition of gut microbiome in a cohort of athletes. KEMEPHY dietary pattern may represent an alternative and safety tool for maintaining and/or regulating the composition of gut microbiome in athletes practicing regular exercise. </a:t>
            </a:r>
            <a:r>
              <a:rPr dirty="0" lang="en-US">
                <a:solidFill>
                  <a:srgbClr val="FF0000"/>
                </a:solidFill>
                <a:latin charset="0" panose="020B0502020202020204" pitchFamily="34" typeface="Century Gothic"/>
              </a:rPr>
              <a:t>Due to the fact that not all ketogenic diets are equal, we hypothesized that each version of ketogenic diet, with different kind of nutrients or macronutrients partitioning, may differently affect the human gut microbiome.</a:t>
            </a:r>
          </a:p>
          <a:p>
            <a:pPr algn="just"/>
            <a:endParaRPr dirty="0" lang="en-US">
              <a:latin charset="0" panose="020B0502020202020204" pitchFamily="34" typeface="Century Gothic"/>
            </a:endParaRPr>
          </a:p>
        </p:txBody>
      </p:sp>
      <p:pic>
        <p:nvPicPr>
          <p:cNvPr id="8" name="Immagine 7">
            <a:extLst>
              <a:ext uri="{FF2B5EF4-FFF2-40B4-BE49-F238E27FC236}">
                <a16:creationId xmlns:a16="http://schemas.microsoft.com/office/drawing/2014/main" id="{99015A35-A8EB-1B45-A8FD-149D63321840}"/>
              </a:ext>
            </a:extLst>
          </p:cNvPr>
          <p:cNvPicPr>
            <a:picLocks noChangeAspect="1"/>
          </p:cNvPicPr>
          <p:nvPr/>
        </p:nvPicPr>
        <p:blipFill rotWithShape="1">
          <a:blip r:embed="rId5"/>
          <a:srcRect b="-108" r="94"/>
          <a:stretch/>
        </p:blipFill>
        <p:spPr>
          <a:xfrm rot="1519508">
            <a:off x="175333" y="984560"/>
            <a:ext cx="1071024" cy="1060414"/>
          </a:xfrm>
          <a:prstGeom prst="ellipse">
            <a:avLst/>
          </a:prstGeom>
        </p:spPr>
      </p:pic>
    </p:spTree>
    <p:extLst>
      <p:ext uri="{BB962C8B-B14F-4D97-AF65-F5344CB8AC3E}">
        <p14:creationId xmlns:p14="http://schemas.microsoft.com/office/powerpoint/2010/main" val="30690504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A264E71-C1F4-E34B-AB7C-247E43A575A0}"/>
              </a:ext>
            </a:extLst>
          </p:cNvPr>
          <p:cNvSpPr txBox="1"/>
          <p:nvPr/>
        </p:nvSpPr>
        <p:spPr>
          <a:xfrm>
            <a:off x="3241964" y="221673"/>
            <a:ext cx="8797636" cy="584775"/>
          </a:xfrm>
          <a:prstGeom prst="rect">
            <a:avLst/>
          </a:prstGeom>
          <a:noFill/>
        </p:spPr>
        <p:txBody>
          <a:bodyPr wrap="square" rtlCol="0">
            <a:spAutoFit/>
          </a:bodyPr>
          <a:lstStyle/>
          <a:p>
            <a:pPr algn="ctr"/>
            <a:r>
              <a:rPr lang="it-IT" sz="3200" dirty="0">
                <a:solidFill>
                  <a:schemeClr val="bg1"/>
                </a:solidFill>
                <a:latin typeface="Century Gothic" panose="020B0502020202020204" pitchFamily="34" charset="0"/>
                <a:cs typeface="Calibri" panose="020F0502020204030204" pitchFamily="34" charset="0"/>
              </a:rPr>
              <a:t>PRECAUZIONI E RISCHI</a:t>
            </a:r>
          </a:p>
        </p:txBody>
      </p:sp>
      <p:sp>
        <p:nvSpPr>
          <p:cNvPr id="3" name="CasellaDiTesto 2">
            <a:extLst>
              <a:ext uri="{FF2B5EF4-FFF2-40B4-BE49-F238E27FC236}">
                <a16:creationId xmlns:a16="http://schemas.microsoft.com/office/drawing/2014/main" id="{CDA25CE0-E4EF-D544-AFA2-992E9FF2CB84}"/>
              </a:ext>
            </a:extLst>
          </p:cNvPr>
          <p:cNvSpPr txBox="1"/>
          <p:nvPr/>
        </p:nvSpPr>
        <p:spPr>
          <a:xfrm>
            <a:off x="1556239" y="1282579"/>
            <a:ext cx="5029200" cy="5016758"/>
          </a:xfrm>
          <a:prstGeom prst="rect">
            <a:avLst/>
          </a:prstGeom>
          <a:noFill/>
        </p:spPr>
        <p:txBody>
          <a:bodyPr wrap="square" rtlCol="0">
            <a:spAutoFit/>
          </a:bodyPr>
          <a:lstStyle/>
          <a:p>
            <a:pPr>
              <a:spcAft>
                <a:spcPts val="6000"/>
              </a:spcAft>
            </a:pPr>
            <a:r>
              <a:rPr lang="it-IT" sz="2400" dirty="0"/>
              <a:t>Acidosi</a:t>
            </a:r>
          </a:p>
          <a:p>
            <a:pPr>
              <a:spcAft>
                <a:spcPts val="6000"/>
              </a:spcAft>
            </a:pPr>
            <a:r>
              <a:rPr lang="it-IT" sz="2400" dirty="0"/>
              <a:t>Reni</a:t>
            </a:r>
          </a:p>
          <a:p>
            <a:pPr>
              <a:spcAft>
                <a:spcPts val="6000"/>
              </a:spcAft>
            </a:pPr>
            <a:r>
              <a:rPr lang="it-IT" sz="2400" dirty="0"/>
              <a:t>Fegato</a:t>
            </a:r>
          </a:p>
          <a:p>
            <a:pPr>
              <a:spcAft>
                <a:spcPts val="6000"/>
              </a:spcAft>
            </a:pPr>
            <a:r>
              <a:rPr lang="it-IT" sz="2400" dirty="0"/>
              <a:t>Cervello</a:t>
            </a:r>
          </a:p>
          <a:p>
            <a:pPr>
              <a:spcAft>
                <a:spcPts val="6000"/>
              </a:spcAft>
            </a:pPr>
            <a:r>
              <a:rPr lang="it-IT" sz="2400" dirty="0"/>
              <a:t>Lipidi ematici</a:t>
            </a:r>
          </a:p>
        </p:txBody>
      </p:sp>
      <p:sp>
        <p:nvSpPr>
          <p:cNvPr id="4" name="Ovale 3">
            <a:extLst>
              <a:ext uri="{FF2B5EF4-FFF2-40B4-BE49-F238E27FC236}">
                <a16:creationId xmlns:a16="http://schemas.microsoft.com/office/drawing/2014/main" id="{0A3B418F-A40F-924F-952B-F8A13DFF8FDA}"/>
              </a:ext>
            </a:extLst>
          </p:cNvPr>
          <p:cNvSpPr/>
          <p:nvPr/>
        </p:nvSpPr>
        <p:spPr>
          <a:xfrm>
            <a:off x="448975" y="1073515"/>
            <a:ext cx="863600" cy="863600"/>
          </a:xfrm>
          <a:prstGeom prst="ellipse">
            <a:avLst/>
          </a:prstGeom>
          <a:ln w="635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it-IT" sz="4800" b="1" dirty="0"/>
              <a:t>A</a:t>
            </a:r>
          </a:p>
        </p:txBody>
      </p:sp>
      <p:sp>
        <p:nvSpPr>
          <p:cNvPr id="5" name="Ovale 4">
            <a:extLst>
              <a:ext uri="{FF2B5EF4-FFF2-40B4-BE49-F238E27FC236}">
                <a16:creationId xmlns:a16="http://schemas.microsoft.com/office/drawing/2014/main" id="{1A752E36-442F-CE4A-90BC-A8462A394993}"/>
              </a:ext>
            </a:extLst>
          </p:cNvPr>
          <p:cNvSpPr/>
          <p:nvPr/>
        </p:nvSpPr>
        <p:spPr>
          <a:xfrm>
            <a:off x="448975" y="2267906"/>
            <a:ext cx="863600" cy="863600"/>
          </a:xfrm>
          <a:prstGeom prst="ellipse">
            <a:avLst/>
          </a:prstGeom>
          <a:ln w="63500">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algn="ctr"/>
            <a:r>
              <a:rPr lang="it-IT" sz="4800" b="1" dirty="0" err="1"/>
              <a:t>R</a:t>
            </a:r>
            <a:endParaRPr lang="it-IT" sz="4800" b="1" dirty="0"/>
          </a:p>
        </p:txBody>
      </p:sp>
      <p:sp>
        <p:nvSpPr>
          <p:cNvPr id="6" name="Ovale 5">
            <a:extLst>
              <a:ext uri="{FF2B5EF4-FFF2-40B4-BE49-F238E27FC236}">
                <a16:creationId xmlns:a16="http://schemas.microsoft.com/office/drawing/2014/main" id="{9B71EC1D-5BA6-CE46-812A-CD37FFA5ADD2}"/>
              </a:ext>
            </a:extLst>
          </p:cNvPr>
          <p:cNvSpPr/>
          <p:nvPr/>
        </p:nvSpPr>
        <p:spPr>
          <a:xfrm>
            <a:off x="448975" y="3359158"/>
            <a:ext cx="863600" cy="863600"/>
          </a:xfrm>
          <a:prstGeom prst="ellipse">
            <a:avLst/>
          </a:prstGeom>
          <a:ln w="635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it-IT" sz="4800" b="1" dirty="0" err="1"/>
              <a:t>F</a:t>
            </a:r>
            <a:endParaRPr lang="it-IT" sz="4800" b="1" dirty="0"/>
          </a:p>
        </p:txBody>
      </p:sp>
      <p:sp>
        <p:nvSpPr>
          <p:cNvPr id="7" name="Ovale 6">
            <a:extLst>
              <a:ext uri="{FF2B5EF4-FFF2-40B4-BE49-F238E27FC236}">
                <a16:creationId xmlns:a16="http://schemas.microsoft.com/office/drawing/2014/main" id="{C55DBAD3-5E0C-6743-988F-236D551E132E}"/>
              </a:ext>
            </a:extLst>
          </p:cNvPr>
          <p:cNvSpPr/>
          <p:nvPr/>
        </p:nvSpPr>
        <p:spPr>
          <a:xfrm>
            <a:off x="448975" y="4450410"/>
            <a:ext cx="863600" cy="863600"/>
          </a:xfrm>
          <a:prstGeom prst="ellipse">
            <a:avLst/>
          </a:prstGeom>
          <a:ln w="6350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it-IT" sz="4800" b="1" dirty="0"/>
              <a:t>C</a:t>
            </a:r>
          </a:p>
        </p:txBody>
      </p:sp>
      <p:sp>
        <p:nvSpPr>
          <p:cNvPr id="8" name="Ovale 7">
            <a:extLst>
              <a:ext uri="{FF2B5EF4-FFF2-40B4-BE49-F238E27FC236}">
                <a16:creationId xmlns:a16="http://schemas.microsoft.com/office/drawing/2014/main" id="{74BB9A79-45AF-1F4C-82B1-D2E0257831A5}"/>
              </a:ext>
            </a:extLst>
          </p:cNvPr>
          <p:cNvSpPr/>
          <p:nvPr/>
        </p:nvSpPr>
        <p:spPr>
          <a:xfrm>
            <a:off x="421848" y="5541662"/>
            <a:ext cx="863600" cy="863600"/>
          </a:xfrm>
          <a:prstGeom prst="ellipse">
            <a:avLst/>
          </a:prstGeom>
          <a:ln w="63500">
            <a:solidFill>
              <a:schemeClr val="accent4">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it-IT" sz="4800" b="1" dirty="0"/>
              <a:t>L</a:t>
            </a:r>
          </a:p>
        </p:txBody>
      </p:sp>
      <p:pic>
        <p:nvPicPr>
          <p:cNvPr id="9" name="Immagine 8">
            <a:extLst>
              <a:ext uri="{FF2B5EF4-FFF2-40B4-BE49-F238E27FC236}">
                <a16:creationId xmlns:a16="http://schemas.microsoft.com/office/drawing/2014/main" id="{968B2EFA-5AD6-8B46-BB48-6907773BDE07}"/>
              </a:ext>
            </a:extLst>
          </p:cNvPr>
          <p:cNvPicPr>
            <a:picLocks noChangeAspect="1"/>
          </p:cNvPicPr>
          <p:nvPr/>
        </p:nvPicPr>
        <p:blipFill>
          <a:blip r:embed="rId2"/>
          <a:stretch>
            <a:fillRect/>
          </a:stretch>
        </p:blipFill>
        <p:spPr>
          <a:xfrm>
            <a:off x="7465078" y="3931869"/>
            <a:ext cx="2797491" cy="2174653"/>
          </a:xfrm>
          <a:prstGeom prst="rect">
            <a:avLst/>
          </a:prstGeom>
        </p:spPr>
      </p:pic>
      <p:pic>
        <p:nvPicPr>
          <p:cNvPr id="10" name="Immagine 9">
            <a:extLst>
              <a:ext uri="{FF2B5EF4-FFF2-40B4-BE49-F238E27FC236}">
                <a16:creationId xmlns:a16="http://schemas.microsoft.com/office/drawing/2014/main" id="{47F9A7BF-05C9-984E-A65E-27461548AA0E}"/>
              </a:ext>
            </a:extLst>
          </p:cNvPr>
          <p:cNvPicPr>
            <a:picLocks noChangeAspect="1"/>
          </p:cNvPicPr>
          <p:nvPr/>
        </p:nvPicPr>
        <p:blipFill>
          <a:blip r:embed="rId3"/>
          <a:stretch>
            <a:fillRect/>
          </a:stretch>
        </p:blipFill>
        <p:spPr>
          <a:xfrm>
            <a:off x="9138210" y="1610046"/>
            <a:ext cx="1366758" cy="1959485"/>
          </a:xfrm>
          <a:prstGeom prst="rect">
            <a:avLst/>
          </a:prstGeom>
        </p:spPr>
      </p:pic>
      <p:pic>
        <p:nvPicPr>
          <p:cNvPr id="11" name="Immagine 10">
            <a:extLst>
              <a:ext uri="{FF2B5EF4-FFF2-40B4-BE49-F238E27FC236}">
                <a16:creationId xmlns:a16="http://schemas.microsoft.com/office/drawing/2014/main" id="{0D60D86F-1D64-F342-9E43-9C9C4B3E83AD}"/>
              </a:ext>
            </a:extLst>
          </p:cNvPr>
          <p:cNvPicPr>
            <a:picLocks noChangeAspect="1"/>
          </p:cNvPicPr>
          <p:nvPr/>
        </p:nvPicPr>
        <p:blipFill>
          <a:blip r:embed="rId4"/>
          <a:stretch>
            <a:fillRect/>
          </a:stretch>
        </p:blipFill>
        <p:spPr>
          <a:xfrm>
            <a:off x="2704448" y="2811607"/>
            <a:ext cx="2797491" cy="2025506"/>
          </a:xfrm>
          <a:prstGeom prst="rect">
            <a:avLst/>
          </a:prstGeom>
        </p:spPr>
      </p:pic>
      <p:pic>
        <p:nvPicPr>
          <p:cNvPr id="12" name="Immagine 11">
            <a:extLst>
              <a:ext uri="{FF2B5EF4-FFF2-40B4-BE49-F238E27FC236}">
                <a16:creationId xmlns:a16="http://schemas.microsoft.com/office/drawing/2014/main" id="{B43F462E-5526-FE44-B7E2-E6161E161F51}"/>
              </a:ext>
            </a:extLst>
          </p:cNvPr>
          <p:cNvPicPr>
            <a:picLocks noChangeAspect="1"/>
          </p:cNvPicPr>
          <p:nvPr/>
        </p:nvPicPr>
        <p:blipFill>
          <a:blip r:embed="rId3"/>
          <a:stretch>
            <a:fillRect/>
          </a:stretch>
        </p:blipFill>
        <p:spPr>
          <a:xfrm flipH="1">
            <a:off x="10504968" y="1626678"/>
            <a:ext cx="1366758" cy="1959485"/>
          </a:xfrm>
          <a:prstGeom prst="rect">
            <a:avLst/>
          </a:prstGeom>
        </p:spPr>
      </p:pic>
      <p:pic>
        <p:nvPicPr>
          <p:cNvPr id="13" name="Immagine 12">
            <a:extLst>
              <a:ext uri="{FF2B5EF4-FFF2-40B4-BE49-F238E27FC236}">
                <a16:creationId xmlns:a16="http://schemas.microsoft.com/office/drawing/2014/main" id="{2DEFC748-BD8D-9D4A-9F85-FCA49E2F08FA}"/>
              </a:ext>
            </a:extLst>
          </p:cNvPr>
          <p:cNvPicPr>
            <a:picLocks noChangeAspect="1"/>
          </p:cNvPicPr>
          <p:nvPr/>
        </p:nvPicPr>
        <p:blipFill>
          <a:blip r:embed="rId5"/>
          <a:stretch>
            <a:fillRect/>
          </a:stretch>
        </p:blipFill>
        <p:spPr>
          <a:xfrm>
            <a:off x="3093647" y="1008746"/>
            <a:ext cx="659852" cy="1591409"/>
          </a:xfrm>
          <a:prstGeom prst="rect">
            <a:avLst/>
          </a:prstGeom>
        </p:spPr>
      </p:pic>
      <p:pic>
        <p:nvPicPr>
          <p:cNvPr id="14" name="Immagine 13">
            <a:extLst>
              <a:ext uri="{FF2B5EF4-FFF2-40B4-BE49-F238E27FC236}">
                <a16:creationId xmlns:a16="http://schemas.microsoft.com/office/drawing/2014/main" id="{B7B2B5BA-65D6-0D4A-B2F5-E17598077BF5}"/>
              </a:ext>
            </a:extLst>
          </p:cNvPr>
          <p:cNvPicPr>
            <a:picLocks noChangeAspect="1"/>
          </p:cNvPicPr>
          <p:nvPr/>
        </p:nvPicPr>
        <p:blipFill>
          <a:blip r:embed="rId6"/>
          <a:stretch>
            <a:fillRect/>
          </a:stretch>
        </p:blipFill>
        <p:spPr>
          <a:xfrm>
            <a:off x="3866908" y="1082985"/>
            <a:ext cx="1473478" cy="1473478"/>
          </a:xfrm>
          <a:prstGeom prst="rect">
            <a:avLst/>
          </a:prstGeom>
        </p:spPr>
      </p:pic>
      <p:pic>
        <p:nvPicPr>
          <p:cNvPr id="15" name="Immagine 14">
            <a:extLst>
              <a:ext uri="{FF2B5EF4-FFF2-40B4-BE49-F238E27FC236}">
                <a16:creationId xmlns:a16="http://schemas.microsoft.com/office/drawing/2014/main" id="{30943495-FF8A-4B4C-922C-A35581A5C3B3}"/>
              </a:ext>
            </a:extLst>
          </p:cNvPr>
          <p:cNvPicPr>
            <a:picLocks noChangeAspect="1"/>
          </p:cNvPicPr>
          <p:nvPr/>
        </p:nvPicPr>
        <p:blipFill>
          <a:blip r:embed="rId7"/>
          <a:stretch>
            <a:fillRect/>
          </a:stretch>
        </p:blipFill>
        <p:spPr>
          <a:xfrm>
            <a:off x="3681711" y="5458060"/>
            <a:ext cx="678273" cy="629825"/>
          </a:xfrm>
          <a:prstGeom prst="rect">
            <a:avLst/>
          </a:prstGeom>
        </p:spPr>
      </p:pic>
      <p:pic>
        <p:nvPicPr>
          <p:cNvPr id="16" name="Immagine 15">
            <a:extLst>
              <a:ext uri="{FF2B5EF4-FFF2-40B4-BE49-F238E27FC236}">
                <a16:creationId xmlns:a16="http://schemas.microsoft.com/office/drawing/2014/main" id="{9D129D4B-6FDF-1148-ABFA-C311F4E84E87}"/>
              </a:ext>
            </a:extLst>
          </p:cNvPr>
          <p:cNvPicPr>
            <a:picLocks noChangeAspect="1"/>
          </p:cNvPicPr>
          <p:nvPr/>
        </p:nvPicPr>
        <p:blipFill>
          <a:blip r:embed="rId7"/>
          <a:stretch>
            <a:fillRect/>
          </a:stretch>
        </p:blipFill>
        <p:spPr>
          <a:xfrm>
            <a:off x="4291638" y="5279725"/>
            <a:ext cx="678273" cy="629825"/>
          </a:xfrm>
          <a:prstGeom prst="rect">
            <a:avLst/>
          </a:prstGeom>
        </p:spPr>
      </p:pic>
      <p:pic>
        <p:nvPicPr>
          <p:cNvPr id="17" name="Immagine 16">
            <a:extLst>
              <a:ext uri="{FF2B5EF4-FFF2-40B4-BE49-F238E27FC236}">
                <a16:creationId xmlns:a16="http://schemas.microsoft.com/office/drawing/2014/main" id="{D4A95807-8393-DB48-B60E-A2E914ECD2BB}"/>
              </a:ext>
            </a:extLst>
          </p:cNvPr>
          <p:cNvPicPr>
            <a:picLocks noChangeAspect="1"/>
          </p:cNvPicPr>
          <p:nvPr/>
        </p:nvPicPr>
        <p:blipFill>
          <a:blip r:embed="rId7"/>
          <a:stretch>
            <a:fillRect/>
          </a:stretch>
        </p:blipFill>
        <p:spPr>
          <a:xfrm>
            <a:off x="4264511" y="5878576"/>
            <a:ext cx="678273" cy="629825"/>
          </a:xfrm>
          <a:prstGeom prst="rect">
            <a:avLst/>
          </a:prstGeom>
        </p:spPr>
      </p:pic>
      <p:pic>
        <p:nvPicPr>
          <p:cNvPr id="18" name="Immagine 17">
            <a:extLst>
              <a:ext uri="{FF2B5EF4-FFF2-40B4-BE49-F238E27FC236}">
                <a16:creationId xmlns:a16="http://schemas.microsoft.com/office/drawing/2014/main" id="{91CCF03C-46EF-D74B-A637-DEFAA622B0DA}"/>
              </a:ext>
            </a:extLst>
          </p:cNvPr>
          <p:cNvPicPr>
            <a:picLocks noChangeAspect="1"/>
          </p:cNvPicPr>
          <p:nvPr/>
        </p:nvPicPr>
        <p:blipFill>
          <a:blip r:embed="rId8"/>
          <a:stretch>
            <a:fillRect/>
          </a:stretch>
        </p:blipFill>
        <p:spPr>
          <a:xfrm>
            <a:off x="5023424" y="5000557"/>
            <a:ext cx="1482157" cy="1365583"/>
          </a:xfrm>
          <a:prstGeom prst="rect">
            <a:avLst/>
          </a:prstGeom>
        </p:spPr>
      </p:pic>
      <p:sp>
        <p:nvSpPr>
          <p:cNvPr id="19" name="Freccia destra 18">
            <a:extLst>
              <a:ext uri="{FF2B5EF4-FFF2-40B4-BE49-F238E27FC236}">
                <a16:creationId xmlns:a16="http://schemas.microsoft.com/office/drawing/2014/main" id="{559DAC97-354D-EF46-991C-DBDD3814D667}"/>
              </a:ext>
            </a:extLst>
          </p:cNvPr>
          <p:cNvSpPr/>
          <p:nvPr/>
        </p:nvSpPr>
        <p:spPr>
          <a:xfrm>
            <a:off x="2530232" y="2655813"/>
            <a:ext cx="6501741" cy="18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destra 19">
            <a:extLst>
              <a:ext uri="{FF2B5EF4-FFF2-40B4-BE49-F238E27FC236}">
                <a16:creationId xmlns:a16="http://schemas.microsoft.com/office/drawing/2014/main" id="{E35D35F7-0EE6-5647-9496-98ED5500593F}"/>
              </a:ext>
            </a:extLst>
          </p:cNvPr>
          <p:cNvSpPr/>
          <p:nvPr/>
        </p:nvSpPr>
        <p:spPr>
          <a:xfrm>
            <a:off x="3134632" y="4764899"/>
            <a:ext cx="4599015" cy="18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82165413"/>
      </p:ext>
    </p:extLst>
  </p:cSld>
  <p:clrMapOvr>
    <a:masterClrMapping/>
  </p:clrMapOvr>
</p:sld>
</file>

<file path=ppt/slides/slide8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28E3FA4-0E49-1444-ADCD-7DAE25D2CC37}"/>
              </a:ext>
            </a:extLst>
          </p:cNvPr>
          <p:cNvSpPr txBox="1"/>
          <p:nvPr/>
        </p:nvSpPr>
        <p:spPr>
          <a:xfrm>
            <a:off x="3241964" y="221673"/>
            <a:ext cx="8797636" cy="584775"/>
          </a:xfrm>
          <a:prstGeom prst="rect">
            <a:avLst/>
          </a:prstGeom>
          <a:noFill/>
        </p:spPr>
        <p:txBody>
          <a:bodyPr rtlCol="0" wrap="square">
            <a:spAutoFit/>
          </a:bodyPr>
          <a:lstStyle/>
          <a:p>
            <a:pPr algn="ctr"/>
            <a:r>
              <a:rPr dirty="0" lang="it-IT" sz="3200">
                <a:solidFill>
                  <a:schemeClr val="bg1"/>
                </a:solidFill>
                <a:latin charset="0" panose="020B0502020202020204" pitchFamily="34" typeface="Century Gothic"/>
                <a:cs charset="0" panose="020F0502020204030204" pitchFamily="34" typeface="Calibri"/>
              </a:rPr>
              <a:t>PRECAUZIONI E RISCHI</a:t>
            </a:r>
          </a:p>
        </p:txBody>
      </p:sp>
      <p:pic>
        <p:nvPicPr>
          <p:cNvPr descr="Warning Sign - Blank Custom – Safetysigns.com.au" id="10246" name="Picture 6">
            <a:extLst>
              <a:ext uri="{FF2B5EF4-FFF2-40B4-BE49-F238E27FC236}">
                <a16:creationId xmlns:a16="http://schemas.microsoft.com/office/drawing/2014/main" id="{E3BCDAC3-337A-A94E-B84A-61C70CF09DC5}"/>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b="59" r="45"/>
          <a:stretch/>
        </p:blipFill>
        <p:spPr bwMode="auto">
          <a:xfrm>
            <a:off x="614363" y="1054596"/>
            <a:ext cx="10772775" cy="5389067"/>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99B7BED5-8C3A-7845-8B29-41CF4EB184D2}"/>
              </a:ext>
            </a:extLst>
          </p:cNvPr>
          <p:cNvSpPr txBox="1"/>
          <p:nvPr/>
        </p:nvSpPr>
        <p:spPr>
          <a:xfrm>
            <a:off x="804862" y="2843206"/>
            <a:ext cx="10396537" cy="3416320"/>
          </a:xfrm>
          <a:prstGeom prst="rect">
            <a:avLst/>
          </a:prstGeom>
          <a:noFill/>
        </p:spPr>
        <p:txBody>
          <a:bodyPr rtlCol="0" wrap="square">
            <a:spAutoFit/>
          </a:bodyPr>
          <a:lstStyle/>
          <a:p>
            <a:pPr algn="l" indent="-342900" marL="342900">
              <a:buFont charset="0" panose="020B0604020202020204" pitchFamily="34" typeface="Arial"/>
              <a:buChar char="•"/>
            </a:pPr>
            <a:r>
              <a:rPr dirty="0" lang="en-US" sz="2400">
                <a:effectLst/>
                <a:latin charset="0" panose="020B0502020202020204" pitchFamily="34" typeface="Century Gothic"/>
              </a:rPr>
              <a:t>La </a:t>
            </a:r>
            <a:r>
              <a:rPr dirty="0" err="1" lang="en-US" sz="2400">
                <a:effectLst/>
                <a:latin charset="0" panose="020B0502020202020204" pitchFamily="34" typeface="Century Gothic"/>
              </a:rPr>
              <a:t>dieta</a:t>
            </a:r>
            <a:r>
              <a:rPr dirty="0" lang="en-US" sz="2400">
                <a:effectLst/>
                <a:latin charset="0" panose="020B0502020202020204" pitchFamily="34" typeface="Century Gothic"/>
              </a:rPr>
              <a:t> </a:t>
            </a:r>
            <a:r>
              <a:rPr dirty="0" err="1" lang="en-US" sz="2400">
                <a:effectLst/>
                <a:latin charset="0" panose="020B0502020202020204" pitchFamily="34" typeface="Century Gothic"/>
              </a:rPr>
              <a:t>chetogenica</a:t>
            </a:r>
            <a:r>
              <a:rPr dirty="0" lang="en-US" sz="2400">
                <a:effectLst/>
                <a:latin charset="0" panose="020B0502020202020204" pitchFamily="34" typeface="Century Gothic"/>
              </a:rPr>
              <a:t>, </a:t>
            </a:r>
            <a:r>
              <a:rPr dirty="0" err="1" lang="en-US" sz="2400">
                <a:effectLst/>
                <a:latin charset="0" panose="020B0502020202020204" pitchFamily="34" typeface="Century Gothic"/>
              </a:rPr>
              <a:t>tranne</a:t>
            </a:r>
            <a:r>
              <a:rPr dirty="0" lang="en-US" sz="2400">
                <a:effectLst/>
                <a:latin charset="0" panose="020B0502020202020204" pitchFamily="34" typeface="Century Gothic"/>
              </a:rPr>
              <a:t> </a:t>
            </a:r>
            <a:r>
              <a:rPr dirty="0" err="1" lang="en-US" sz="2400">
                <a:effectLst/>
                <a:latin charset="0" panose="020B0502020202020204" pitchFamily="34" typeface="Century Gothic"/>
              </a:rPr>
              <a:t>che</a:t>
            </a:r>
            <a:r>
              <a:rPr dirty="0" lang="en-US" sz="2400">
                <a:effectLst/>
                <a:latin charset="0" panose="020B0502020202020204" pitchFamily="34" typeface="Century Gothic"/>
              </a:rPr>
              <a:t> in </a:t>
            </a:r>
            <a:r>
              <a:rPr dirty="0" err="1" lang="en-US" sz="2400">
                <a:effectLst/>
                <a:latin charset="0" panose="020B0502020202020204" pitchFamily="34" typeface="Century Gothic"/>
              </a:rPr>
              <a:t>particolari</a:t>
            </a:r>
            <a:r>
              <a:rPr dirty="0" lang="en-US" sz="2400">
                <a:effectLst/>
                <a:latin charset="0" panose="020B0502020202020204" pitchFamily="34" typeface="Century Gothic"/>
              </a:rPr>
              <a:t> </a:t>
            </a:r>
            <a:r>
              <a:rPr dirty="0" err="1" lang="en-US" sz="2400">
                <a:effectLst/>
                <a:latin charset="0" panose="020B0502020202020204" pitchFamily="34" typeface="Century Gothic"/>
              </a:rPr>
              <a:t>casi</a:t>
            </a:r>
            <a:r>
              <a:rPr dirty="0" lang="en-US" sz="2400">
                <a:effectLst/>
                <a:latin charset="0" panose="020B0502020202020204" pitchFamily="34" typeface="Century Gothic"/>
              </a:rPr>
              <a:t>, NON PUÒ ESSERE una </a:t>
            </a:r>
            <a:r>
              <a:rPr dirty="0" err="1" lang="en-US" sz="2400">
                <a:effectLst/>
                <a:latin charset="0" panose="020B0502020202020204" pitchFamily="34" typeface="Century Gothic"/>
              </a:rPr>
              <a:t>dieta</a:t>
            </a:r>
            <a:r>
              <a:rPr dirty="0" lang="en-US" sz="2400">
                <a:effectLst/>
                <a:latin charset="0" panose="020B0502020202020204" pitchFamily="34" typeface="Century Gothic"/>
              </a:rPr>
              <a:t> per la vita;</a:t>
            </a:r>
          </a:p>
          <a:p>
            <a:pPr algn="l" indent="-342900" marL="342900">
              <a:buFont charset="0" panose="020B0604020202020204" pitchFamily="34" typeface="Arial"/>
              <a:buChar char="•"/>
            </a:pPr>
            <a:r>
              <a:rPr dirty="0" lang="en-US" sz="2400">
                <a:latin charset="0" panose="020B0502020202020204" pitchFamily="34" typeface="Century Gothic"/>
              </a:rPr>
              <a:t>NON VA </a:t>
            </a:r>
            <a:r>
              <a:rPr dirty="0" err="1" lang="en-US" sz="2400">
                <a:latin charset="0" panose="020B0502020202020204" pitchFamily="34" typeface="Century Gothic"/>
              </a:rPr>
              <a:t>utilizzata</a:t>
            </a:r>
            <a:r>
              <a:rPr dirty="0" lang="en-US" sz="2400">
                <a:latin charset="0" panose="020B0502020202020204" pitchFamily="34" typeface="Century Gothic"/>
              </a:rPr>
              <a:t> in </a:t>
            </a:r>
            <a:r>
              <a:rPr dirty="0" err="1" lang="en-US" sz="2400">
                <a:latin charset="0" panose="020B0502020202020204" pitchFamily="34" typeface="Century Gothic"/>
              </a:rPr>
              <a:t>maniera</a:t>
            </a:r>
            <a:r>
              <a:rPr dirty="0" lang="en-US" sz="2400">
                <a:latin charset="0" panose="020B0502020202020204" pitchFamily="34" typeface="Century Gothic"/>
              </a:rPr>
              <a:t> </a:t>
            </a:r>
            <a:r>
              <a:rPr dirty="0" err="1" lang="en-US" sz="2400">
                <a:latin charset="0" panose="020B0502020202020204" pitchFamily="34" typeface="Century Gothic"/>
              </a:rPr>
              <a:t>indiscriminata</a:t>
            </a:r>
            <a:r>
              <a:rPr dirty="0" lang="en-US" sz="2400">
                <a:latin charset="0" panose="020B0502020202020204" pitchFamily="34" typeface="Century Gothic"/>
              </a:rPr>
              <a:t> ma </a:t>
            </a:r>
            <a:r>
              <a:rPr dirty="0" err="1" lang="en-US" sz="2400">
                <a:latin charset="0" panose="020B0502020202020204" pitchFamily="34" typeface="Century Gothic"/>
              </a:rPr>
              <a:t>va</a:t>
            </a:r>
            <a:r>
              <a:rPr dirty="0" lang="en-US" sz="2400">
                <a:latin charset="0" panose="020B0502020202020204" pitchFamily="34" typeface="Century Gothic"/>
              </a:rPr>
              <a:t> PRESCRITTA in base </a:t>
            </a:r>
            <a:r>
              <a:rPr dirty="0" err="1" lang="en-US" sz="2400">
                <a:latin charset="0" panose="020B0502020202020204" pitchFamily="34" typeface="Century Gothic"/>
              </a:rPr>
              <a:t>all'anamnesi</a:t>
            </a:r>
            <a:r>
              <a:rPr dirty="0" lang="en-US" sz="2400">
                <a:latin charset="0" panose="020B0502020202020204" pitchFamily="34" typeface="Century Gothic"/>
              </a:rPr>
              <a:t> ed </a:t>
            </a:r>
            <a:r>
              <a:rPr dirty="0" err="1" lang="en-US" sz="2400">
                <a:latin charset="0" panose="020B0502020202020204" pitchFamily="34" typeface="Century Gothic"/>
              </a:rPr>
              <a:t>agli</a:t>
            </a:r>
            <a:r>
              <a:rPr dirty="0" lang="en-US" sz="2400">
                <a:latin charset="0" panose="020B0502020202020204" pitchFamily="34" typeface="Century Gothic"/>
              </a:rPr>
              <a:t> </a:t>
            </a:r>
            <a:r>
              <a:rPr dirty="0" err="1" lang="en-US" sz="2400">
                <a:latin charset="0" panose="020B0502020202020204" pitchFamily="34" typeface="Century Gothic"/>
              </a:rPr>
              <a:t>obiettivi</a:t>
            </a:r>
            <a:r>
              <a:rPr dirty="0" lang="en-US" sz="2400">
                <a:latin charset="0" panose="020B0502020202020204" pitchFamily="34" typeface="Century Gothic"/>
              </a:rPr>
              <a:t>;</a:t>
            </a:r>
          </a:p>
          <a:p>
            <a:pPr algn="l" indent="-342900" marL="342900">
              <a:buFont charset="0" panose="020B0604020202020204" pitchFamily="34" typeface="Arial"/>
              <a:buChar char="•"/>
            </a:pPr>
            <a:r>
              <a:rPr dirty="0" lang="en-US" sz="2400">
                <a:latin charset="0" panose="020B0502020202020204" pitchFamily="34" typeface="Century Gothic"/>
              </a:rPr>
              <a:t>Non </a:t>
            </a:r>
            <a:r>
              <a:rPr dirty="0" err="1" lang="en-US" sz="2400">
                <a:latin charset="0" panose="020B0502020202020204" pitchFamily="34" typeface="Century Gothic"/>
              </a:rPr>
              <a:t>è</a:t>
            </a:r>
            <a:r>
              <a:rPr dirty="0" lang="en-US" sz="2400">
                <a:latin charset="0" panose="020B0502020202020204" pitchFamily="34" typeface="Century Gothic"/>
              </a:rPr>
              <a:t> </a:t>
            </a:r>
            <a:r>
              <a:rPr dirty="0" err="1" lang="en-US" sz="2400">
                <a:latin charset="0" panose="020B0502020202020204" pitchFamily="34" typeface="Century Gothic"/>
              </a:rPr>
              <a:t>un'alimentazione</a:t>
            </a:r>
            <a:r>
              <a:rPr dirty="0" lang="en-US" sz="2400">
                <a:latin charset="0" panose="020B0502020202020204" pitchFamily="34" typeface="Century Gothic"/>
              </a:rPr>
              <a:t> auto-</a:t>
            </a:r>
            <a:r>
              <a:rPr dirty="0" err="1" lang="en-US" sz="2400">
                <a:latin charset="0" panose="020B0502020202020204" pitchFamily="34" typeface="Century Gothic"/>
              </a:rPr>
              <a:t>prescrivibile</a:t>
            </a:r>
            <a:r>
              <a:rPr dirty="0" lang="en-US" sz="2400">
                <a:latin charset="0" panose="020B0502020202020204" pitchFamily="34" typeface="Century Gothic"/>
              </a:rPr>
              <a:t>;</a:t>
            </a:r>
          </a:p>
          <a:p>
            <a:pPr algn="l" indent="-342900" marL="342900">
              <a:buFont charset="0" panose="020B0604020202020204" pitchFamily="34" typeface="Arial"/>
              <a:buChar char="•"/>
            </a:pPr>
            <a:r>
              <a:rPr dirty="0" err="1" lang="en-US" sz="2400">
                <a:latin charset="0" panose="020B0502020202020204" pitchFamily="34" typeface="Century Gothic"/>
              </a:rPr>
              <a:t>Va</a:t>
            </a:r>
            <a:r>
              <a:rPr dirty="0" lang="en-US" sz="2400">
                <a:latin charset="0" panose="020B0502020202020204" pitchFamily="34" typeface="Century Gothic"/>
              </a:rPr>
              <a:t> </a:t>
            </a:r>
            <a:r>
              <a:rPr dirty="0" err="1" lang="en-US" sz="2400">
                <a:latin charset="0" panose="020B0502020202020204" pitchFamily="34" typeface="Century Gothic"/>
              </a:rPr>
              <a:t>inserita</a:t>
            </a:r>
            <a:r>
              <a:rPr dirty="0" lang="en-US" sz="2400">
                <a:latin charset="0" panose="020B0502020202020204" pitchFamily="34" typeface="Century Gothic"/>
              </a:rPr>
              <a:t> in un </a:t>
            </a:r>
            <a:r>
              <a:rPr dirty="0" err="1" lang="en-US" sz="2400">
                <a:latin charset="0" panose="020B0502020202020204" pitchFamily="34" typeface="Century Gothic"/>
              </a:rPr>
              <a:t>contesto</a:t>
            </a:r>
            <a:r>
              <a:rPr dirty="0" lang="en-US" sz="2400">
                <a:latin charset="0" panose="020B0502020202020204" pitchFamily="34" typeface="Century Gothic"/>
              </a:rPr>
              <a:t> di </a:t>
            </a:r>
            <a:r>
              <a:rPr dirty="0" err="1" lang="en-US" sz="2400">
                <a:latin charset="0" panose="020B0502020202020204" pitchFamily="34" typeface="Century Gothic"/>
              </a:rPr>
              <a:t>educazione</a:t>
            </a:r>
            <a:r>
              <a:rPr dirty="0" lang="en-US" sz="2400">
                <a:latin charset="0" panose="020B0502020202020204" pitchFamily="34" typeface="Century Gothic"/>
              </a:rPr>
              <a:t> </a:t>
            </a:r>
            <a:r>
              <a:rPr dirty="0" err="1" lang="en-US" sz="2400">
                <a:latin charset="0" panose="020B0502020202020204" pitchFamily="34" typeface="Century Gothic"/>
              </a:rPr>
              <a:t>alimentare</a:t>
            </a:r>
            <a:r>
              <a:rPr dirty="0" lang="en-US" sz="2400">
                <a:latin charset="0" panose="020B0502020202020204" pitchFamily="34" typeface="Century Gothic"/>
              </a:rPr>
              <a:t> e di </a:t>
            </a:r>
            <a:r>
              <a:rPr dirty="0" err="1" lang="en-US" sz="2400">
                <a:latin charset="0" panose="020B0502020202020204" pitchFamily="34" typeface="Century Gothic"/>
              </a:rPr>
              <a:t>consapevolezza</a:t>
            </a:r>
            <a:r>
              <a:rPr dirty="0" lang="en-US" sz="2400">
                <a:latin charset="0" panose="020B0502020202020204" pitchFamily="34" typeface="Century Gothic"/>
              </a:rPr>
              <a:t> </a:t>
            </a:r>
            <a:r>
              <a:rPr dirty="0" err="1" lang="en-US" sz="2400">
                <a:latin charset="0" panose="020B0502020202020204" pitchFamily="34" typeface="Century Gothic"/>
              </a:rPr>
              <a:t>degli</a:t>
            </a:r>
            <a:r>
              <a:rPr dirty="0" lang="en-US" sz="2400">
                <a:latin charset="0" panose="020B0502020202020204" pitchFamily="34" typeface="Century Gothic"/>
              </a:rPr>
              <a:t> </a:t>
            </a:r>
            <a:r>
              <a:rPr dirty="0" err="1" lang="en-US" sz="2400">
                <a:latin charset="0" panose="020B0502020202020204" pitchFamily="34" typeface="Century Gothic"/>
              </a:rPr>
              <a:t>alimenti</a:t>
            </a:r>
            <a:r>
              <a:rPr dirty="0" lang="en-US" sz="2400">
                <a:latin charset="0" panose="020B0502020202020204" pitchFamily="34" typeface="Century Gothic"/>
              </a:rPr>
              <a:t> </a:t>
            </a:r>
            <a:r>
              <a:rPr dirty="0" err="1" lang="en-US" sz="2400">
                <a:latin charset="0" panose="020B0502020202020204" pitchFamily="34" typeface="Century Gothic"/>
              </a:rPr>
              <a:t>che</a:t>
            </a:r>
            <a:r>
              <a:rPr dirty="0" lang="en-US" sz="2400">
                <a:latin charset="0" panose="020B0502020202020204" pitchFamily="34" typeface="Century Gothic"/>
              </a:rPr>
              <a:t> </a:t>
            </a:r>
            <a:r>
              <a:rPr dirty="0" err="1" lang="en-US" sz="2400">
                <a:latin charset="0" panose="020B0502020202020204" pitchFamily="34" typeface="Century Gothic"/>
              </a:rPr>
              <a:t>si</a:t>
            </a:r>
            <a:r>
              <a:rPr dirty="0" lang="en-US" sz="2400">
                <a:latin charset="0" panose="020B0502020202020204" pitchFamily="34" typeface="Century Gothic"/>
              </a:rPr>
              <a:t> </a:t>
            </a:r>
            <a:r>
              <a:rPr dirty="0" err="1" lang="en-US" sz="2400">
                <a:latin charset="0" panose="020B0502020202020204" pitchFamily="34" typeface="Century Gothic"/>
              </a:rPr>
              <a:t>assumono</a:t>
            </a:r>
            <a:r>
              <a:rPr dirty="0" lang="en-US" sz="2400">
                <a:latin charset="0" panose="020B0502020202020204" pitchFamily="34" typeface="Century Gothic"/>
              </a:rPr>
              <a:t>;</a:t>
            </a:r>
          </a:p>
          <a:p>
            <a:pPr algn="l" indent="-342900" marL="342900">
              <a:buFont charset="0" panose="020B0604020202020204" pitchFamily="34" typeface="Arial"/>
              <a:buChar char="•"/>
            </a:pPr>
            <a:r>
              <a:rPr dirty="0" lang="en-US" sz="2400">
                <a:effectLst/>
                <a:latin charset="0" panose="020B0502020202020204" pitchFamily="34" typeface="Century Gothic"/>
              </a:rPr>
              <a:t>Vi </a:t>
            </a:r>
            <a:r>
              <a:rPr dirty="0" err="1" lang="en-US" sz="2400">
                <a:effectLst/>
                <a:latin charset="0" panose="020B0502020202020204" pitchFamily="34" typeface="Century Gothic"/>
              </a:rPr>
              <a:t>sono</a:t>
            </a:r>
            <a:r>
              <a:rPr dirty="0" lang="en-US" sz="2400">
                <a:effectLst/>
                <a:latin charset="0" panose="020B0502020202020204" pitchFamily="34" typeface="Century Gothic"/>
              </a:rPr>
              <a:t> </a:t>
            </a:r>
            <a:r>
              <a:rPr dirty="0" err="1" lang="en-US" sz="2400">
                <a:effectLst/>
                <a:latin charset="0" panose="020B0502020202020204" pitchFamily="34" typeface="Century Gothic"/>
              </a:rPr>
              <a:t>delle</a:t>
            </a:r>
            <a:r>
              <a:rPr dirty="0" lang="en-US" sz="2400">
                <a:effectLst/>
                <a:latin charset="0" panose="020B0502020202020204" pitchFamily="34" typeface="Century Gothic"/>
              </a:rPr>
              <a:t> </a:t>
            </a:r>
            <a:r>
              <a:rPr dirty="0" err="1" lang="en-US" sz="2400">
                <a:effectLst/>
                <a:latin charset="0" panose="020B0502020202020204" pitchFamily="34" typeface="Century Gothic"/>
              </a:rPr>
              <a:t>controindicazioni</a:t>
            </a:r>
            <a:r>
              <a:rPr dirty="0" lang="en-US" sz="2400">
                <a:effectLst/>
                <a:latin charset="0" panose="020B0502020202020204" pitchFamily="34" typeface="Century Gothic"/>
              </a:rPr>
              <a:t> (</a:t>
            </a:r>
            <a:r>
              <a:rPr dirty="0" err="1" lang="en-US" sz="2400">
                <a:effectLst/>
                <a:latin charset="0" panose="020B0502020202020204" pitchFamily="34" typeface="Century Gothic"/>
              </a:rPr>
              <a:t>anche</a:t>
            </a:r>
            <a:r>
              <a:rPr dirty="0" lang="en-US" sz="2400">
                <a:effectLst/>
                <a:latin charset="0" panose="020B0502020202020204" pitchFamily="34" typeface="Century Gothic"/>
              </a:rPr>
              <a:t> se non </a:t>
            </a:r>
            <a:r>
              <a:rPr dirty="0" err="1" lang="en-US" sz="2400">
                <a:effectLst/>
                <a:latin charset="0" panose="020B0502020202020204" pitchFamily="34" typeface="Century Gothic"/>
              </a:rPr>
              <a:t>tutte</a:t>
            </a:r>
            <a:r>
              <a:rPr dirty="0" lang="en-US" sz="2400">
                <a:effectLst/>
                <a:latin charset="0" panose="020B0502020202020204" pitchFamily="34" typeface="Century Gothic"/>
              </a:rPr>
              <a:t> </a:t>
            </a:r>
            <a:r>
              <a:rPr dirty="0" err="1" lang="en-US" sz="2400">
                <a:effectLst/>
                <a:latin charset="0" panose="020B0502020202020204" pitchFamily="34" typeface="Century Gothic"/>
              </a:rPr>
              <a:t>assolute</a:t>
            </a:r>
            <a:r>
              <a:rPr dirty="0" lang="en-US" sz="2400">
                <a:effectLst/>
                <a:latin charset="0" panose="020B0502020202020204" pitchFamily="34" typeface="Century Gothic"/>
              </a:rPr>
              <a:t>): NIDDM, </a:t>
            </a:r>
            <a:r>
              <a:rPr dirty="0" err="1" lang="en-US" sz="2400">
                <a:effectLst/>
                <a:latin charset="0" panose="020B0502020202020204" pitchFamily="34" typeface="Century Gothic"/>
              </a:rPr>
              <a:t>gravidanza</a:t>
            </a:r>
            <a:r>
              <a:rPr dirty="0" lang="en-US" sz="2400">
                <a:effectLst/>
                <a:latin charset="0" panose="020B0502020202020204" pitchFamily="34" typeface="Century Gothic"/>
              </a:rPr>
              <a:t>, </a:t>
            </a:r>
            <a:r>
              <a:rPr dirty="0" err="1" lang="en-US" sz="2400">
                <a:effectLst/>
                <a:latin charset="0" panose="020B0502020202020204" pitchFamily="34" typeface="Century Gothic"/>
              </a:rPr>
              <a:t>insufficienza</a:t>
            </a:r>
            <a:r>
              <a:rPr dirty="0" lang="en-US" sz="2400">
                <a:effectLst/>
                <a:latin charset="0" panose="020B0502020202020204" pitchFamily="34" typeface="Century Gothic"/>
              </a:rPr>
              <a:t> </a:t>
            </a:r>
            <a:r>
              <a:rPr dirty="0" err="1" lang="en-US" sz="2400">
                <a:effectLst/>
                <a:latin charset="0" panose="020B0502020202020204" pitchFamily="34" typeface="Century Gothic"/>
              </a:rPr>
              <a:t>renale</a:t>
            </a:r>
            <a:r>
              <a:rPr dirty="0" lang="en-US" sz="2400">
                <a:effectLst/>
                <a:latin charset="0" panose="020B0502020202020204" pitchFamily="34" typeface="Century Gothic"/>
              </a:rPr>
              <a:t>…</a:t>
            </a:r>
          </a:p>
        </p:txBody>
      </p:sp>
    </p:spTree>
    <p:extLst>
      <p:ext uri="{BB962C8B-B14F-4D97-AF65-F5344CB8AC3E}">
        <p14:creationId xmlns:p14="http://schemas.microsoft.com/office/powerpoint/2010/main" val="40507020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4EBD5EB-E7C3-8549-823B-256DD1C25517}"/>
              </a:ext>
            </a:extLst>
          </p:cNvPr>
          <p:cNvSpPr txBox="1"/>
          <p:nvPr/>
        </p:nvSpPr>
        <p:spPr>
          <a:xfrm>
            <a:off x="3241964" y="221673"/>
            <a:ext cx="8797636" cy="584775"/>
          </a:xfrm>
          <a:prstGeom prst="rect">
            <a:avLst/>
          </a:prstGeom>
          <a:noFill/>
        </p:spPr>
        <p:txBody>
          <a:bodyPr wrap="square" rtlCol="0">
            <a:spAutoFit/>
          </a:bodyPr>
          <a:lstStyle/>
          <a:p>
            <a:pPr algn="ctr"/>
            <a:r>
              <a:rPr lang="it-IT" sz="3200" dirty="0">
                <a:solidFill>
                  <a:schemeClr val="bg1"/>
                </a:solidFill>
                <a:latin typeface="Century Gothic" panose="020B0502020202020204" pitchFamily="34" charset="0"/>
                <a:cs typeface="Calibri" panose="020F0502020204030204" pitchFamily="34" charset="0"/>
              </a:rPr>
              <a:t>CONCLUSIONI</a:t>
            </a:r>
          </a:p>
        </p:txBody>
      </p:sp>
      <p:sp>
        <p:nvSpPr>
          <p:cNvPr id="3" name="CasellaDiTesto 2">
            <a:extLst>
              <a:ext uri="{FF2B5EF4-FFF2-40B4-BE49-F238E27FC236}">
                <a16:creationId xmlns:a16="http://schemas.microsoft.com/office/drawing/2014/main" id="{3BE087C1-52EA-7B46-88F6-CFF0D0B41373}"/>
              </a:ext>
            </a:extLst>
          </p:cNvPr>
          <p:cNvSpPr txBox="1"/>
          <p:nvPr/>
        </p:nvSpPr>
        <p:spPr>
          <a:xfrm>
            <a:off x="190500" y="1150352"/>
            <a:ext cx="11811000" cy="5324535"/>
          </a:xfrm>
          <a:prstGeom prst="rect">
            <a:avLst/>
          </a:prstGeom>
          <a:noFill/>
        </p:spPr>
        <p:txBody>
          <a:bodyPr wrap="square" rtlCol="0">
            <a:spAutoFit/>
          </a:bodyPr>
          <a:lstStyle/>
          <a:p>
            <a:pPr marL="457200" indent="-457200" algn="l">
              <a:spcAft>
                <a:spcPts val="1200"/>
              </a:spcAft>
              <a:buFont typeface="Arial" panose="020B0604020202020204" pitchFamily="34" charset="0"/>
              <a:buChar char="•"/>
            </a:pPr>
            <a:r>
              <a:rPr lang="en-US" sz="3000" dirty="0">
                <a:effectLst/>
                <a:latin typeface="Century Gothic" panose="020B0502020202020204" pitchFamily="34" charset="0"/>
              </a:rPr>
              <a:t>La </a:t>
            </a:r>
            <a:r>
              <a:rPr lang="en-US" sz="3000" dirty="0" err="1">
                <a:effectLst/>
                <a:latin typeface="Century Gothic" panose="020B0502020202020204" pitchFamily="34" charset="0"/>
              </a:rPr>
              <a:t>dieta</a:t>
            </a:r>
            <a:r>
              <a:rPr lang="en-US" sz="3000" dirty="0">
                <a:effectLst/>
                <a:latin typeface="Century Gothic" panose="020B0502020202020204" pitchFamily="34" charset="0"/>
              </a:rPr>
              <a:t> </a:t>
            </a:r>
            <a:r>
              <a:rPr lang="en-US" sz="3000" dirty="0" err="1">
                <a:effectLst/>
                <a:latin typeface="Century Gothic" panose="020B0502020202020204" pitchFamily="34" charset="0"/>
              </a:rPr>
              <a:t>chetogenica</a:t>
            </a:r>
            <a:r>
              <a:rPr lang="en-US" sz="3000" dirty="0">
                <a:effectLst/>
                <a:latin typeface="Century Gothic" panose="020B0502020202020204" pitchFamily="34" charset="0"/>
              </a:rPr>
              <a:t> </a:t>
            </a:r>
            <a:r>
              <a:rPr lang="en-US" sz="3000" dirty="0" err="1">
                <a:effectLst/>
                <a:latin typeface="Century Gothic" panose="020B0502020202020204" pitchFamily="34" charset="0"/>
              </a:rPr>
              <a:t>è</a:t>
            </a:r>
            <a:r>
              <a:rPr lang="en-US" sz="3000" dirty="0">
                <a:effectLst/>
                <a:latin typeface="Century Gothic" panose="020B0502020202020204" pitchFamily="34" charset="0"/>
              </a:rPr>
              <a:t> un </a:t>
            </a:r>
            <a:r>
              <a:rPr lang="en-US" sz="3000" dirty="0" err="1">
                <a:effectLst/>
                <a:latin typeface="Century Gothic" panose="020B0502020202020204" pitchFamily="34" charset="0"/>
              </a:rPr>
              <a:t>importante</a:t>
            </a:r>
            <a:r>
              <a:rPr lang="en-US" sz="3000" dirty="0">
                <a:effectLst/>
                <a:latin typeface="Century Gothic" panose="020B0502020202020204" pitchFamily="34" charset="0"/>
              </a:rPr>
              <a:t> </a:t>
            </a:r>
            <a:r>
              <a:rPr lang="en-US" sz="3000" dirty="0" err="1">
                <a:effectLst/>
                <a:latin typeface="Century Gothic" panose="020B0502020202020204" pitchFamily="34" charset="0"/>
              </a:rPr>
              <a:t>strumento</a:t>
            </a:r>
            <a:r>
              <a:rPr lang="en-US" sz="3000" dirty="0">
                <a:effectLst/>
                <a:latin typeface="Century Gothic" panose="020B0502020202020204" pitchFamily="34" charset="0"/>
              </a:rPr>
              <a:t> </a:t>
            </a:r>
            <a:r>
              <a:rPr lang="en-US" sz="3000" dirty="0" err="1">
                <a:effectLst/>
                <a:latin typeface="Century Gothic" panose="020B0502020202020204" pitchFamily="34" charset="0"/>
              </a:rPr>
              <a:t>nelle</a:t>
            </a:r>
            <a:r>
              <a:rPr lang="en-US" sz="3000" dirty="0">
                <a:effectLst/>
                <a:latin typeface="Century Gothic" panose="020B0502020202020204" pitchFamily="34" charset="0"/>
              </a:rPr>
              <a:t> </a:t>
            </a:r>
            <a:r>
              <a:rPr lang="en-US" sz="3000" dirty="0" err="1">
                <a:effectLst/>
                <a:latin typeface="Century Gothic" panose="020B0502020202020204" pitchFamily="34" charset="0"/>
              </a:rPr>
              <a:t>mani</a:t>
            </a:r>
            <a:r>
              <a:rPr lang="en-US" sz="3000" dirty="0">
                <a:effectLst/>
                <a:latin typeface="Century Gothic" panose="020B0502020202020204" pitchFamily="34" charset="0"/>
              </a:rPr>
              <a:t> del </a:t>
            </a:r>
            <a:r>
              <a:rPr lang="en-US" sz="3000" dirty="0" err="1">
                <a:effectLst/>
                <a:latin typeface="Century Gothic" panose="020B0502020202020204" pitchFamily="34" charset="0"/>
              </a:rPr>
              <a:t>professionista</a:t>
            </a:r>
            <a:r>
              <a:rPr lang="en-US" sz="3000" dirty="0">
                <a:effectLst/>
                <a:latin typeface="Century Gothic" panose="020B0502020202020204" pitchFamily="34" charset="0"/>
              </a:rPr>
              <a:t> </a:t>
            </a:r>
            <a:r>
              <a:rPr lang="en-US" sz="3000" dirty="0" err="1">
                <a:effectLst/>
                <a:latin typeface="Century Gothic" panose="020B0502020202020204" pitchFamily="34" charset="0"/>
              </a:rPr>
              <a:t>che</a:t>
            </a:r>
            <a:r>
              <a:rPr lang="en-US" sz="3000" dirty="0">
                <a:effectLst/>
                <a:latin typeface="Century Gothic" panose="020B0502020202020204" pitchFamily="34" charset="0"/>
              </a:rPr>
              <a:t> </a:t>
            </a:r>
            <a:r>
              <a:rPr lang="en-US" sz="3000" dirty="0" err="1">
                <a:effectLst/>
                <a:latin typeface="Century Gothic" panose="020B0502020202020204" pitchFamily="34" charset="0"/>
              </a:rPr>
              <a:t>permette</a:t>
            </a:r>
            <a:r>
              <a:rPr lang="en-US" sz="3000" dirty="0">
                <a:effectLst/>
                <a:latin typeface="Century Gothic" panose="020B0502020202020204" pitchFamily="34" charset="0"/>
              </a:rPr>
              <a:t> di </a:t>
            </a:r>
            <a:r>
              <a:rPr lang="en-US" sz="3000" dirty="0" err="1">
                <a:effectLst/>
                <a:latin typeface="Century Gothic" panose="020B0502020202020204" pitchFamily="34" charset="0"/>
              </a:rPr>
              <a:t>agire</a:t>
            </a:r>
            <a:r>
              <a:rPr lang="en-US" sz="3000" dirty="0">
                <a:effectLst/>
                <a:latin typeface="Century Gothic" panose="020B0502020202020204" pitchFamily="34" charset="0"/>
              </a:rPr>
              <a:t> in </a:t>
            </a:r>
            <a:r>
              <a:rPr lang="en-US" sz="3000" dirty="0" err="1">
                <a:effectLst/>
                <a:latin typeface="Century Gothic" panose="020B0502020202020204" pitchFamily="34" charset="0"/>
              </a:rPr>
              <a:t>maniera</a:t>
            </a:r>
            <a:r>
              <a:rPr lang="en-US" sz="3000" dirty="0">
                <a:effectLst/>
                <a:latin typeface="Century Gothic" panose="020B0502020202020204" pitchFamily="34" charset="0"/>
              </a:rPr>
              <a:t> </a:t>
            </a:r>
            <a:r>
              <a:rPr lang="en-US" sz="3000" dirty="0" err="1">
                <a:effectLst/>
                <a:latin typeface="Century Gothic" panose="020B0502020202020204" pitchFamily="34" charset="0"/>
              </a:rPr>
              <a:t>efficace</a:t>
            </a:r>
            <a:r>
              <a:rPr lang="en-US" sz="3000" dirty="0">
                <a:effectLst/>
                <a:latin typeface="Century Gothic" panose="020B0502020202020204" pitchFamily="34" charset="0"/>
              </a:rPr>
              <a:t> </a:t>
            </a:r>
            <a:r>
              <a:rPr lang="en-US" sz="3000" dirty="0" err="1">
                <a:effectLst/>
                <a:latin typeface="Century Gothic" panose="020B0502020202020204" pitchFamily="34" charset="0"/>
              </a:rPr>
              <a:t>sul</a:t>
            </a:r>
            <a:r>
              <a:rPr lang="en-US" sz="3000" dirty="0">
                <a:effectLst/>
                <a:latin typeface="Century Gothic" panose="020B0502020202020204" pitchFamily="34" charset="0"/>
              </a:rPr>
              <a:t> </a:t>
            </a:r>
            <a:r>
              <a:rPr lang="en-US" sz="3000" dirty="0" err="1">
                <a:effectLst/>
                <a:latin typeface="Century Gothic" panose="020B0502020202020204" pitchFamily="34" charset="0"/>
              </a:rPr>
              <a:t>controllo</a:t>
            </a:r>
            <a:r>
              <a:rPr lang="en-US" sz="3000" dirty="0">
                <a:effectLst/>
                <a:latin typeface="Century Gothic" panose="020B0502020202020204" pitchFamily="34" charset="0"/>
              </a:rPr>
              <a:t> del peso e diverse </a:t>
            </a:r>
            <a:r>
              <a:rPr lang="en-US" sz="3000" dirty="0" err="1">
                <a:effectLst/>
                <a:latin typeface="Century Gothic" panose="020B0502020202020204" pitchFamily="34" charset="0"/>
              </a:rPr>
              <a:t>patologie</a:t>
            </a:r>
            <a:r>
              <a:rPr lang="en-US" sz="3000" dirty="0">
                <a:effectLst/>
                <a:latin typeface="Century Gothic" panose="020B0502020202020204" pitchFamily="34" charset="0"/>
              </a:rPr>
              <a:t>;</a:t>
            </a:r>
          </a:p>
          <a:p>
            <a:pPr marL="457200" indent="-457200" algn="l">
              <a:spcAft>
                <a:spcPts val="1200"/>
              </a:spcAft>
              <a:buFont typeface="Arial" panose="020B0604020202020204" pitchFamily="34" charset="0"/>
              <a:buChar char="•"/>
            </a:pPr>
            <a:r>
              <a:rPr lang="en-US" sz="3000" dirty="0">
                <a:effectLst/>
                <a:latin typeface="Century Gothic" panose="020B0502020202020204" pitchFamily="34" charset="0"/>
              </a:rPr>
              <a:t>Se </a:t>
            </a:r>
            <a:r>
              <a:rPr lang="en-US" sz="3000" dirty="0" err="1">
                <a:effectLst/>
                <a:latin typeface="Century Gothic" panose="020B0502020202020204" pitchFamily="34" charset="0"/>
              </a:rPr>
              <a:t>usata</a:t>
            </a:r>
            <a:r>
              <a:rPr lang="en-US" sz="3000" dirty="0">
                <a:effectLst/>
                <a:latin typeface="Century Gothic" panose="020B0502020202020204" pitchFamily="34" charset="0"/>
              </a:rPr>
              <a:t> </a:t>
            </a:r>
            <a:r>
              <a:rPr lang="en-US" sz="3000" dirty="0" err="1">
                <a:effectLst/>
                <a:latin typeface="Century Gothic" panose="020B0502020202020204" pitchFamily="34" charset="0"/>
              </a:rPr>
              <a:t>correttamente</a:t>
            </a:r>
            <a:r>
              <a:rPr lang="en-US" sz="3000" dirty="0">
                <a:effectLst/>
                <a:latin typeface="Century Gothic" panose="020B0502020202020204" pitchFamily="34" charset="0"/>
              </a:rPr>
              <a:t> non </a:t>
            </a:r>
            <a:r>
              <a:rPr lang="en-US" sz="3000" dirty="0" err="1">
                <a:effectLst/>
                <a:latin typeface="Century Gothic" panose="020B0502020202020204" pitchFamily="34" charset="0"/>
              </a:rPr>
              <a:t>provoca</a:t>
            </a:r>
            <a:r>
              <a:rPr lang="en-US" sz="3000" dirty="0">
                <a:effectLst/>
                <a:latin typeface="Century Gothic" panose="020B0502020202020204" pitchFamily="34" charset="0"/>
              </a:rPr>
              <a:t> </a:t>
            </a:r>
            <a:r>
              <a:rPr lang="en-US" sz="3000" dirty="0" err="1">
                <a:effectLst/>
                <a:latin typeface="Century Gothic" panose="020B0502020202020204" pitchFamily="34" charset="0"/>
              </a:rPr>
              <a:t>effetto</a:t>
            </a:r>
            <a:r>
              <a:rPr lang="en-US" sz="3000" dirty="0">
                <a:effectLst/>
                <a:latin typeface="Century Gothic" panose="020B0502020202020204" pitchFamily="34" charset="0"/>
              </a:rPr>
              <a:t> yo-yo </a:t>
            </a:r>
            <a:r>
              <a:rPr lang="en-US" sz="3000" dirty="0" err="1">
                <a:effectLst/>
                <a:latin typeface="Century Gothic" panose="020B0502020202020204" pitchFamily="34" charset="0"/>
              </a:rPr>
              <a:t>sul</a:t>
            </a:r>
            <a:r>
              <a:rPr lang="en-US" sz="3000" dirty="0">
                <a:effectLst/>
                <a:latin typeface="Century Gothic" panose="020B0502020202020204" pitchFamily="34" charset="0"/>
              </a:rPr>
              <a:t> peso;</a:t>
            </a:r>
          </a:p>
          <a:p>
            <a:pPr marL="457200" indent="-457200" algn="l">
              <a:spcAft>
                <a:spcPts val="1200"/>
              </a:spcAft>
              <a:buFont typeface="Arial" panose="020B0604020202020204" pitchFamily="34" charset="0"/>
              <a:buChar char="•"/>
            </a:pPr>
            <a:r>
              <a:rPr lang="en-US" sz="3000" dirty="0">
                <a:latin typeface="Century Gothic" panose="020B0502020202020204" pitchFamily="34" charset="0"/>
              </a:rPr>
              <a:t>Ha </a:t>
            </a:r>
            <a:r>
              <a:rPr lang="en-US" sz="3000" dirty="0" err="1">
                <a:latin typeface="Century Gothic" panose="020B0502020202020204" pitchFamily="34" charset="0"/>
              </a:rPr>
              <a:t>effetti</a:t>
            </a:r>
            <a:r>
              <a:rPr lang="en-US" sz="3000" dirty="0">
                <a:latin typeface="Century Gothic" panose="020B0502020202020204" pitchFamily="34" charset="0"/>
              </a:rPr>
              <a:t> </a:t>
            </a:r>
            <a:r>
              <a:rPr lang="en-US" sz="3000" dirty="0" err="1">
                <a:latin typeface="Century Gothic" panose="020B0502020202020204" pitchFamily="34" charset="0"/>
              </a:rPr>
              <a:t>antinfiammatori</a:t>
            </a:r>
            <a:r>
              <a:rPr lang="en-US" sz="3000" dirty="0">
                <a:latin typeface="Century Gothic" panose="020B0502020202020204" pitchFamily="34" charset="0"/>
              </a:rPr>
              <a:t>, </a:t>
            </a:r>
            <a:r>
              <a:rPr lang="en-US" sz="3000" dirty="0" err="1">
                <a:latin typeface="Century Gothic" panose="020B0502020202020204" pitchFamily="34" charset="0"/>
              </a:rPr>
              <a:t>combatte</a:t>
            </a:r>
            <a:r>
              <a:rPr lang="en-US" sz="3000" dirty="0">
                <a:latin typeface="Century Gothic" panose="020B0502020202020204" pitchFamily="34" charset="0"/>
              </a:rPr>
              <a:t> i </a:t>
            </a:r>
            <a:r>
              <a:rPr lang="en-US" sz="3000" dirty="0" err="1">
                <a:latin typeface="Century Gothic" panose="020B0502020202020204" pitchFamily="34" charset="0"/>
              </a:rPr>
              <a:t>radicali</a:t>
            </a:r>
            <a:r>
              <a:rPr lang="en-US" sz="3000" dirty="0">
                <a:latin typeface="Century Gothic" panose="020B0502020202020204" pitchFamily="34" charset="0"/>
              </a:rPr>
              <a:t> </a:t>
            </a:r>
            <a:r>
              <a:rPr lang="en-US" sz="3000" dirty="0" err="1">
                <a:latin typeface="Century Gothic" panose="020B0502020202020204" pitchFamily="34" charset="0"/>
              </a:rPr>
              <a:t>liberi</a:t>
            </a:r>
            <a:r>
              <a:rPr lang="en-US" sz="3000" dirty="0">
                <a:latin typeface="Century Gothic" panose="020B0502020202020204" pitchFamily="34" charset="0"/>
              </a:rPr>
              <a:t>, ha un </a:t>
            </a:r>
            <a:r>
              <a:rPr lang="en-US" sz="3000" dirty="0" err="1">
                <a:latin typeface="Century Gothic" panose="020B0502020202020204" pitchFamily="34" charset="0"/>
              </a:rPr>
              <a:t>effetto</a:t>
            </a:r>
            <a:r>
              <a:rPr lang="en-US" sz="3000" dirty="0">
                <a:latin typeface="Century Gothic" panose="020B0502020202020204" pitchFamily="34" charset="0"/>
              </a:rPr>
              <a:t> </a:t>
            </a:r>
            <a:r>
              <a:rPr lang="en-US" sz="3000" dirty="0" err="1">
                <a:latin typeface="Century Gothic" panose="020B0502020202020204" pitchFamily="34" charset="0"/>
              </a:rPr>
              <a:t>protettivo</a:t>
            </a:r>
            <a:r>
              <a:rPr lang="en-US" sz="3000" dirty="0">
                <a:latin typeface="Century Gothic" panose="020B0502020202020204" pitchFamily="34" charset="0"/>
              </a:rPr>
              <a:t> a </a:t>
            </a:r>
            <a:r>
              <a:rPr lang="en-US" sz="3000" dirty="0" err="1">
                <a:latin typeface="Century Gothic" panose="020B0502020202020204" pitchFamily="34" charset="0"/>
              </a:rPr>
              <a:t>livello</a:t>
            </a:r>
            <a:r>
              <a:rPr lang="en-US" sz="3000" dirty="0">
                <a:latin typeface="Century Gothic" panose="020B0502020202020204" pitchFamily="34" charset="0"/>
              </a:rPr>
              <a:t> </a:t>
            </a:r>
            <a:r>
              <a:rPr lang="en-US" sz="3000" dirty="0" err="1">
                <a:latin typeface="Century Gothic" panose="020B0502020202020204" pitchFamily="34" charset="0"/>
              </a:rPr>
              <a:t>cerebrale</a:t>
            </a:r>
            <a:r>
              <a:rPr lang="en-US" sz="3000" dirty="0">
                <a:latin typeface="Century Gothic" panose="020B0502020202020204" pitchFamily="34" charset="0"/>
              </a:rPr>
              <a:t>, </a:t>
            </a:r>
            <a:r>
              <a:rPr lang="en-US" sz="3000" dirty="0" err="1">
                <a:latin typeface="Century Gothic" panose="020B0502020202020204" pitchFamily="34" charset="0"/>
              </a:rPr>
              <a:t>migliora</a:t>
            </a:r>
            <a:r>
              <a:rPr lang="en-US" sz="3000" dirty="0">
                <a:latin typeface="Century Gothic" panose="020B0502020202020204" pitchFamily="34" charset="0"/>
              </a:rPr>
              <a:t> il </a:t>
            </a:r>
            <a:r>
              <a:rPr lang="en-US" sz="3000" dirty="0" err="1">
                <a:latin typeface="Century Gothic" panose="020B0502020202020204" pitchFamily="34" charset="0"/>
              </a:rPr>
              <a:t>metabolismo</a:t>
            </a:r>
            <a:r>
              <a:rPr lang="en-US" sz="3000" dirty="0">
                <a:latin typeface="Century Gothic" panose="020B0502020202020204" pitchFamily="34" charset="0"/>
              </a:rPr>
              <a:t> </a:t>
            </a:r>
            <a:r>
              <a:rPr lang="en-US" sz="3000" dirty="0" err="1">
                <a:latin typeface="Century Gothic" panose="020B0502020202020204" pitchFamily="34" charset="0"/>
              </a:rPr>
              <a:t>cerebrale</a:t>
            </a:r>
            <a:r>
              <a:rPr lang="en-US" sz="3000" dirty="0">
                <a:latin typeface="Century Gothic" panose="020B0502020202020204" pitchFamily="34" charset="0"/>
              </a:rPr>
              <a:t> e </a:t>
            </a:r>
            <a:r>
              <a:rPr lang="en-US" sz="3000" dirty="0" err="1">
                <a:latin typeface="Century Gothic" panose="020B0502020202020204" pitchFamily="34" charset="0"/>
              </a:rPr>
              <a:t>quello</a:t>
            </a:r>
            <a:r>
              <a:rPr lang="en-US" sz="3000" dirty="0">
                <a:latin typeface="Century Gothic" panose="020B0502020202020204" pitchFamily="34" charset="0"/>
              </a:rPr>
              <a:t> </a:t>
            </a:r>
            <a:r>
              <a:rPr lang="en-US" sz="3000" dirty="0" err="1">
                <a:latin typeface="Century Gothic" panose="020B0502020202020204" pitchFamily="34" charset="0"/>
              </a:rPr>
              <a:t>ossidativo</a:t>
            </a:r>
            <a:r>
              <a:rPr lang="en-US" sz="3000" dirty="0">
                <a:latin typeface="Century Gothic" panose="020B0502020202020204" pitchFamily="34" charset="0"/>
              </a:rPr>
              <a:t>;</a:t>
            </a:r>
          </a:p>
          <a:p>
            <a:pPr marL="457200" indent="-457200" algn="l">
              <a:spcAft>
                <a:spcPts val="1200"/>
              </a:spcAft>
              <a:buFont typeface="Arial" panose="020B0604020202020204" pitchFamily="34" charset="0"/>
              <a:buChar char="•"/>
            </a:pPr>
            <a:r>
              <a:rPr lang="en-US" sz="3000" dirty="0" err="1">
                <a:latin typeface="Century Gothic" panose="020B0502020202020204" pitchFamily="34" charset="0"/>
              </a:rPr>
              <a:t>È</a:t>
            </a:r>
            <a:r>
              <a:rPr lang="en-US" sz="3000" dirty="0">
                <a:latin typeface="Century Gothic" panose="020B0502020202020204" pitchFamily="34" charset="0"/>
              </a:rPr>
              <a:t> </a:t>
            </a:r>
            <a:r>
              <a:rPr lang="en-US" sz="3000" dirty="0" err="1">
                <a:latin typeface="Century Gothic" panose="020B0502020202020204" pitchFamily="34" charset="0"/>
              </a:rPr>
              <a:t>stata</a:t>
            </a:r>
            <a:r>
              <a:rPr lang="en-US" sz="3000" dirty="0">
                <a:latin typeface="Century Gothic" panose="020B0502020202020204" pitchFamily="34" charset="0"/>
              </a:rPr>
              <a:t> per anni </a:t>
            </a:r>
            <a:r>
              <a:rPr lang="en-US" sz="3000" dirty="0" err="1">
                <a:latin typeface="Century Gothic" panose="020B0502020202020204" pitchFamily="34" charset="0"/>
              </a:rPr>
              <a:t>avversata</a:t>
            </a:r>
            <a:r>
              <a:rPr lang="en-US" sz="3000" dirty="0">
                <a:latin typeface="Century Gothic" panose="020B0502020202020204" pitchFamily="34" charset="0"/>
              </a:rPr>
              <a:t> </a:t>
            </a:r>
            <a:r>
              <a:rPr lang="en-US" sz="3000" dirty="0" err="1">
                <a:latin typeface="Century Gothic" panose="020B0502020202020204" pitchFamily="34" charset="0"/>
              </a:rPr>
              <a:t>dalla</a:t>
            </a:r>
            <a:r>
              <a:rPr lang="en-US" sz="3000" dirty="0">
                <a:latin typeface="Century Gothic" panose="020B0502020202020204" pitchFamily="34" charset="0"/>
              </a:rPr>
              <a:t> </a:t>
            </a:r>
            <a:r>
              <a:rPr lang="en-US" sz="3000" dirty="0" err="1">
                <a:latin typeface="Century Gothic" panose="020B0502020202020204" pitchFamily="34" charset="0"/>
              </a:rPr>
              <a:t>comunità</a:t>
            </a:r>
            <a:r>
              <a:rPr lang="en-US" sz="3000" dirty="0">
                <a:latin typeface="Century Gothic" panose="020B0502020202020204" pitchFamily="34" charset="0"/>
              </a:rPr>
              <a:t> medica;</a:t>
            </a:r>
          </a:p>
          <a:p>
            <a:pPr marL="457200" indent="-457200">
              <a:spcAft>
                <a:spcPts val="1200"/>
              </a:spcAft>
              <a:buFont typeface="Arial" panose="020B0604020202020204" pitchFamily="34" charset="0"/>
              <a:buChar char="•"/>
            </a:pPr>
            <a:r>
              <a:rPr lang="en-US" sz="3000" dirty="0">
                <a:latin typeface="Century Gothic" panose="020B0502020202020204" pitchFamily="34" charset="0"/>
              </a:rPr>
              <a:t>Come tutti </a:t>
            </a:r>
            <a:r>
              <a:rPr lang="en-US" sz="3000" dirty="0" err="1">
                <a:latin typeface="Century Gothic" panose="020B0502020202020204" pitchFamily="34" charset="0"/>
              </a:rPr>
              <a:t>gli</a:t>
            </a:r>
            <a:r>
              <a:rPr lang="en-US" sz="3000" dirty="0">
                <a:latin typeface="Century Gothic" panose="020B0502020202020204" pitchFamily="34" charset="0"/>
              </a:rPr>
              <a:t> </a:t>
            </a:r>
            <a:r>
              <a:rPr lang="en-US" sz="3000" dirty="0" err="1">
                <a:latin typeface="Century Gothic" panose="020B0502020202020204" pitchFamily="34" charset="0"/>
              </a:rPr>
              <a:t>strumenti</a:t>
            </a:r>
            <a:r>
              <a:rPr lang="en-US" sz="3000" dirty="0">
                <a:latin typeface="Century Gothic" panose="020B0502020202020204" pitchFamily="34" charset="0"/>
              </a:rPr>
              <a:t> </a:t>
            </a:r>
            <a:r>
              <a:rPr lang="en-US" sz="3000" dirty="0" err="1">
                <a:latin typeface="Century Gothic" panose="020B0502020202020204" pitchFamily="34" charset="0"/>
              </a:rPr>
              <a:t>efficaci</a:t>
            </a:r>
            <a:r>
              <a:rPr lang="en-US" sz="3000" dirty="0">
                <a:latin typeface="Century Gothic" panose="020B0502020202020204" pitchFamily="34" charset="0"/>
              </a:rPr>
              <a:t> </a:t>
            </a:r>
            <a:r>
              <a:rPr lang="en-US" sz="3000" dirty="0" err="1">
                <a:latin typeface="Century Gothic" panose="020B0502020202020204" pitchFamily="34" charset="0"/>
              </a:rPr>
              <a:t>va</a:t>
            </a:r>
            <a:r>
              <a:rPr lang="en-US" sz="3000" dirty="0">
                <a:latin typeface="Century Gothic" panose="020B0502020202020204" pitchFamily="34" charset="0"/>
              </a:rPr>
              <a:t> </a:t>
            </a:r>
            <a:r>
              <a:rPr lang="en-US" sz="3000" dirty="0" err="1">
                <a:latin typeface="Century Gothic" panose="020B0502020202020204" pitchFamily="34" charset="0"/>
              </a:rPr>
              <a:t>usato</a:t>
            </a:r>
            <a:r>
              <a:rPr lang="en-US" sz="3000" dirty="0">
                <a:latin typeface="Century Gothic" panose="020B0502020202020204" pitchFamily="34" charset="0"/>
              </a:rPr>
              <a:t> in </a:t>
            </a:r>
            <a:r>
              <a:rPr lang="en-US" sz="3000" dirty="0" err="1">
                <a:latin typeface="Century Gothic" panose="020B0502020202020204" pitchFamily="34" charset="0"/>
              </a:rPr>
              <a:t>scienza</a:t>
            </a:r>
            <a:r>
              <a:rPr lang="en-US" sz="3000" dirty="0">
                <a:latin typeface="Century Gothic" panose="020B0502020202020204" pitchFamily="34" charset="0"/>
              </a:rPr>
              <a:t> e </a:t>
            </a:r>
            <a:r>
              <a:rPr lang="en-US" sz="3000" dirty="0" err="1">
                <a:latin typeface="Century Gothic" panose="020B0502020202020204" pitchFamily="34" charset="0"/>
              </a:rPr>
              <a:t>coscienza</a:t>
            </a:r>
            <a:r>
              <a:rPr lang="en-US" sz="3000" dirty="0">
                <a:latin typeface="Century Gothic" panose="020B0502020202020204" pitchFamily="34" charset="0"/>
              </a:rPr>
              <a:t>;</a:t>
            </a:r>
          </a:p>
        </p:txBody>
      </p:sp>
    </p:spTree>
    <p:extLst>
      <p:ext uri="{BB962C8B-B14F-4D97-AF65-F5344CB8AC3E}">
        <p14:creationId xmlns:p14="http://schemas.microsoft.com/office/powerpoint/2010/main" val="3102377637"/>
      </p:ext>
    </p:extLst>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5D97954B-B21B-4C42-ACF0-48CFFD1AEE81}"/>
              </a:ext>
            </a:extLst>
          </p:cNvPr>
          <p:cNvPicPr>
            <a:picLocks noChangeAspect="1"/>
          </p:cNvPicPr>
          <p:nvPr/>
        </p:nvPicPr>
        <p:blipFill rotWithShape="1">
          <a:blip r:embed="rId2">
            <a:alphaModFix amt="35000"/>
          </a:blip>
          <a:stretch/>
        </p:blipFill>
        <p:spPr>
          <a:xfrm>
            <a:off x="7639539" y="2405525"/>
            <a:ext cx="4201965" cy="3053490"/>
          </a:xfrm>
          <a:prstGeom prst="ellipse">
            <a:avLst/>
          </a:prstGeom>
          <a:ln>
            <a:noFill/>
          </a:ln>
          <a:effectLst>
            <a:softEdge rad="112500"/>
          </a:effectLst>
        </p:spPr>
      </p:pic>
      <p:grpSp>
        <p:nvGrpSpPr>
          <p:cNvPr id="3" name="Gruppo 2">
            <a:extLst>
              <a:ext uri="{FF2B5EF4-FFF2-40B4-BE49-F238E27FC236}">
                <a16:creationId xmlns:a16="http://schemas.microsoft.com/office/drawing/2014/main" id="{51254638-824D-8949-9F16-20BE15B772D9}"/>
              </a:ext>
            </a:extLst>
          </p:cNvPr>
          <p:cNvGrpSpPr/>
          <p:nvPr/>
        </p:nvGrpSpPr>
        <p:grpSpPr>
          <a:xfrm>
            <a:off x="4675014" y="1190485"/>
            <a:ext cx="2841111" cy="1341021"/>
            <a:chOff x="1642825" y="889686"/>
            <a:chExt cx="2632613" cy="729958"/>
          </a:xfrm>
        </p:grpSpPr>
        <p:sp>
          <p:nvSpPr>
            <p:cNvPr id="4" name="Freccia destra 3">
              <a:extLst>
                <a:ext uri="{FF2B5EF4-FFF2-40B4-BE49-F238E27FC236}">
                  <a16:creationId xmlns:a16="http://schemas.microsoft.com/office/drawing/2014/main" id="{E3F210A7-A54A-214B-BC04-6A852552259F}"/>
                </a:ext>
              </a:extLst>
            </p:cNvPr>
            <p:cNvSpPr/>
            <p:nvPr/>
          </p:nvSpPr>
          <p:spPr>
            <a:xfrm>
              <a:off x="2014151" y="889686"/>
              <a:ext cx="2261287" cy="40777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dirty="0" lang="it-IT">
                <a:latin charset="0" panose="020B0502020202020204" pitchFamily="34" typeface="Century Gothic"/>
              </a:endParaRPr>
            </a:p>
          </p:txBody>
        </p:sp>
        <p:sp>
          <p:nvSpPr>
            <p:cNvPr id="5" name="Freccia destra 4">
              <a:extLst>
                <a:ext uri="{FF2B5EF4-FFF2-40B4-BE49-F238E27FC236}">
                  <a16:creationId xmlns:a16="http://schemas.microsoft.com/office/drawing/2014/main" id="{AD27DDFE-2A82-1E4D-9957-896E006299AB}"/>
                </a:ext>
              </a:extLst>
            </p:cNvPr>
            <p:cNvSpPr/>
            <p:nvPr/>
          </p:nvSpPr>
          <p:spPr>
            <a:xfrm rot="10800000">
              <a:off x="1642825" y="1211871"/>
              <a:ext cx="2261287" cy="40777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dirty="0" lang="it-IT">
                <a:latin charset="0" panose="020B0502020202020204" pitchFamily="34" typeface="Century Gothic"/>
              </a:endParaRPr>
            </a:p>
          </p:txBody>
        </p:sp>
      </p:grpSp>
      <p:sp>
        <p:nvSpPr>
          <p:cNvPr id="6" name="Rettangolo con angoli arrotondati 5">
            <a:extLst>
              <a:ext uri="{FF2B5EF4-FFF2-40B4-BE49-F238E27FC236}">
                <a16:creationId xmlns:a16="http://schemas.microsoft.com/office/drawing/2014/main" id="{6F14E7CF-9C2A-1D47-9C14-75D07B047823}"/>
              </a:ext>
            </a:extLst>
          </p:cNvPr>
          <p:cNvSpPr/>
          <p:nvPr/>
        </p:nvSpPr>
        <p:spPr>
          <a:xfrm>
            <a:off x="171431" y="1011201"/>
            <a:ext cx="4462670" cy="1699591"/>
          </a:xfrm>
          <a:prstGeom prst="roundRect">
            <a:avLst/>
          </a:prstGeom>
        </p:spPr>
        <p:style>
          <a:lnRef idx="1">
            <a:schemeClr val="accent6"/>
          </a:lnRef>
          <a:fillRef idx="2">
            <a:schemeClr val="accent6"/>
          </a:fillRef>
          <a:effectRef idx="1">
            <a:schemeClr val="accent6"/>
          </a:effectRef>
          <a:fontRef idx="minor">
            <a:schemeClr val="dk1"/>
          </a:fontRef>
        </p:style>
        <p:txBody>
          <a:bodyPr anchor="ctr" rtlCol="0"/>
          <a:lstStyle/>
          <a:p>
            <a:pPr algn="ctr"/>
            <a:r>
              <a:rPr dirty="0" lang="it-IT" sz="3200">
                <a:latin charset="0" panose="020B0502020202020204" pitchFamily="34" typeface="Century Gothic"/>
              </a:rPr>
              <a:t>DIETA CHETOGENICA</a:t>
            </a:r>
          </a:p>
        </p:txBody>
      </p:sp>
      <p:sp>
        <p:nvSpPr>
          <p:cNvPr id="7" name="Rettangolo con angoli arrotondati 6">
            <a:extLst>
              <a:ext uri="{FF2B5EF4-FFF2-40B4-BE49-F238E27FC236}">
                <a16:creationId xmlns:a16="http://schemas.microsoft.com/office/drawing/2014/main" id="{495910B7-7328-3E4D-B30D-3AE8803CC543}"/>
              </a:ext>
            </a:extLst>
          </p:cNvPr>
          <p:cNvSpPr/>
          <p:nvPr/>
        </p:nvSpPr>
        <p:spPr>
          <a:xfrm>
            <a:off x="7632039" y="1011200"/>
            <a:ext cx="4462670" cy="1699591"/>
          </a:xfrm>
          <a:prstGeom prst="roundRect">
            <a:avLst/>
          </a:prstGeom>
        </p:spPr>
        <p:style>
          <a:lnRef idx="1">
            <a:schemeClr val="accent1"/>
          </a:lnRef>
          <a:fillRef idx="2">
            <a:schemeClr val="accent1"/>
          </a:fillRef>
          <a:effectRef idx="1">
            <a:schemeClr val="accent1"/>
          </a:effectRef>
          <a:fontRef idx="minor">
            <a:schemeClr val="dk1"/>
          </a:fontRef>
        </p:style>
        <p:txBody>
          <a:bodyPr anchor="ctr" rtlCol="0"/>
          <a:lstStyle/>
          <a:p>
            <a:pPr algn="ctr"/>
            <a:r>
              <a:rPr dirty="0" lang="it-IT" sz="3200">
                <a:latin charset="0" panose="020B0502020202020204" pitchFamily="34" typeface="Century Gothic"/>
              </a:rPr>
              <a:t>DIGIUNO</a:t>
            </a:r>
          </a:p>
        </p:txBody>
      </p:sp>
      <p:sp>
        <p:nvSpPr>
          <p:cNvPr id="8" name="CasellaDiTesto 7">
            <a:extLst>
              <a:ext uri="{FF2B5EF4-FFF2-40B4-BE49-F238E27FC236}">
                <a16:creationId xmlns:a16="http://schemas.microsoft.com/office/drawing/2014/main" id="{05EB8A8A-0336-7E46-BB87-F6F1160A24C0}"/>
              </a:ext>
            </a:extLst>
          </p:cNvPr>
          <p:cNvSpPr txBox="1"/>
          <p:nvPr/>
        </p:nvSpPr>
        <p:spPr>
          <a:xfrm>
            <a:off x="5199162" y="2386990"/>
            <a:ext cx="2039643" cy="646331"/>
          </a:xfrm>
          <a:prstGeom prst="rect">
            <a:avLst/>
          </a:prstGeom>
          <a:noFill/>
        </p:spPr>
        <p:txBody>
          <a:bodyPr rtlCol="0" wrap="square">
            <a:spAutoFit/>
          </a:bodyPr>
          <a:lstStyle/>
          <a:p>
            <a:pPr algn="ctr"/>
            <a:r>
              <a:rPr dirty="0" lang="it-IT" sz="3600">
                <a:latin charset="0" panose="020B0502020202020204" pitchFamily="34" typeface="Century Gothic"/>
              </a:rPr>
              <a:t>CHETOSI</a:t>
            </a:r>
          </a:p>
        </p:txBody>
      </p:sp>
      <p:sp>
        <p:nvSpPr>
          <p:cNvPr id="11" name="Rettangolo 10">
            <a:extLst>
              <a:ext uri="{FF2B5EF4-FFF2-40B4-BE49-F238E27FC236}">
                <a16:creationId xmlns:a16="http://schemas.microsoft.com/office/drawing/2014/main" id="{5F8661F9-5CFD-D144-BE30-F3A9667B93F6}"/>
              </a:ext>
            </a:extLst>
          </p:cNvPr>
          <p:cNvSpPr/>
          <p:nvPr/>
        </p:nvSpPr>
        <p:spPr>
          <a:xfrm>
            <a:off x="5637439" y="3932270"/>
            <a:ext cx="6457270" cy="2308324"/>
          </a:xfrm>
          <a:prstGeom prst="rect">
            <a:avLst/>
          </a:prstGeom>
        </p:spPr>
        <p:txBody>
          <a:bodyPr wrap="square">
            <a:spAutoFit/>
          </a:bodyPr>
          <a:lstStyle/>
          <a:p>
            <a:pPr>
              <a:spcBef>
                <a:spcPct val="50000"/>
              </a:spcBef>
              <a:defRPr/>
            </a:pPr>
            <a:r>
              <a:rPr dirty="0" lang="en-GB" sz="1600">
                <a:latin charset="0" panose="020B0502020202020204" pitchFamily="34" typeface="Century Gothic"/>
                <a:cs typeface="Century Gothic"/>
              </a:rPr>
              <a:t>"</a:t>
            </a:r>
            <a:r>
              <a:rPr dirty="0" lang="it-IT" sz="1600">
                <a:latin charset="0" panose="020B0502020202020204" pitchFamily="34" typeface="Century Gothic"/>
                <a:cs typeface="Century Gothic"/>
              </a:rPr>
              <a:t>18 E Gesù gli parlò severamente, e il demonio uscì da lui e da quel momento il ragazzo fu guarito. 19 Allora i discepoli, accostatisi a Gesù in disparte, gli chiesero: "Perché noi non abbiamo potuto scacciarlo?". 20 Ed egli rispose: "Per la vostra poca fede. In verità vi dico: se avrete fede pari a un granellino di senapa, potrete dire a questo monte: spostati da qui a là, ed esso si sposterà, e niente vi sarà impossibile. 21 [Questa razza di </a:t>
            </a:r>
            <a:r>
              <a:rPr dirty="0" err="1" lang="it-IT" sz="1600">
                <a:latin charset="0" panose="020B0502020202020204" pitchFamily="34" typeface="Century Gothic"/>
                <a:cs typeface="Century Gothic"/>
              </a:rPr>
              <a:t>demòni</a:t>
            </a:r>
            <a:r>
              <a:rPr dirty="0" lang="it-IT" sz="1600">
                <a:latin charset="0" panose="020B0502020202020204" pitchFamily="34" typeface="Century Gothic"/>
                <a:cs typeface="Century Gothic"/>
              </a:rPr>
              <a:t> non si scaccia se non con la preghiera e il digiuno]"  Matteo 17:14-21. Bibbia CEI. </a:t>
            </a:r>
          </a:p>
        </p:txBody>
      </p:sp>
      <p:pic>
        <p:nvPicPr>
          <p:cNvPr id="2" name="Immagine 1">
            <a:extLst>
              <a:ext uri="{FF2B5EF4-FFF2-40B4-BE49-F238E27FC236}">
                <a16:creationId xmlns:a16="http://schemas.microsoft.com/office/drawing/2014/main" id="{E0BFBC17-3A52-7A46-879E-6775C32CE6BC}"/>
              </a:ext>
            </a:extLst>
          </p:cNvPr>
          <p:cNvPicPr>
            <a:picLocks noChangeAspect="1"/>
          </p:cNvPicPr>
          <p:nvPr/>
        </p:nvPicPr>
        <p:blipFill>
          <a:blip r:embed="rId3"/>
          <a:stretch>
            <a:fillRect/>
          </a:stretch>
        </p:blipFill>
        <p:spPr>
          <a:xfrm>
            <a:off x="703694" y="2710155"/>
            <a:ext cx="3669262" cy="3672104"/>
          </a:xfrm>
          <a:prstGeom prst="rect">
            <a:avLst/>
          </a:prstGeom>
        </p:spPr>
      </p:pic>
      <p:sp>
        <p:nvSpPr>
          <p:cNvPr id="13" name="CasellaDiTesto 12">
            <a:extLst>
              <a:ext uri="{FF2B5EF4-FFF2-40B4-BE49-F238E27FC236}">
                <a16:creationId xmlns:a16="http://schemas.microsoft.com/office/drawing/2014/main" id="{77B98483-DEA4-A54F-93E8-3D542AE3FCA0}"/>
              </a:ext>
            </a:extLst>
          </p:cNvPr>
          <p:cNvSpPr txBox="1"/>
          <p:nvPr/>
        </p:nvSpPr>
        <p:spPr>
          <a:xfrm>
            <a:off x="3690651" y="209320"/>
            <a:ext cx="7810959" cy="584775"/>
          </a:xfrm>
          <a:prstGeom prst="rect">
            <a:avLst/>
          </a:prstGeom>
          <a:noFill/>
        </p:spPr>
        <p:txBody>
          <a:bodyPr rtlCol="0" wrap="square">
            <a:spAutoFit/>
          </a:bodyPr>
          <a:lstStyle/>
          <a:p>
            <a:pPr algn="ctr"/>
            <a:r>
              <a:rPr dirty="0" lang="it-IT" sz="3200">
                <a:solidFill>
                  <a:schemeClr val="bg1"/>
                </a:solidFill>
                <a:latin typeface="Century Gothic"/>
                <a:cs typeface="Century Gothic"/>
              </a:rPr>
              <a:t>UN PO' DI STORIA…</a:t>
            </a:r>
          </a:p>
        </p:txBody>
      </p:sp>
    </p:spTree>
    <p:extLst>
      <p:ext uri="{BB962C8B-B14F-4D97-AF65-F5344CB8AC3E}">
        <p14:creationId xmlns:p14="http://schemas.microsoft.com/office/powerpoint/2010/main" val="3373972890"/>
      </p:ext>
    </p:extLst>
  </p:cSld>
  <p:clrMapOvr>
    <a:masterClrMapping/>
  </p:clrMapOvr>
</p:sld>
</file>

<file path=ppt/slides/slide9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4EBD5EB-E7C3-8549-823B-256DD1C25517}"/>
              </a:ext>
            </a:extLst>
          </p:cNvPr>
          <p:cNvSpPr txBox="1"/>
          <p:nvPr/>
        </p:nvSpPr>
        <p:spPr>
          <a:xfrm>
            <a:off x="3241964" y="221673"/>
            <a:ext cx="8797636" cy="584775"/>
          </a:xfrm>
          <a:prstGeom prst="rect">
            <a:avLst/>
          </a:prstGeom>
          <a:noFill/>
        </p:spPr>
        <p:txBody>
          <a:bodyPr rtlCol="0" wrap="square">
            <a:spAutoFit/>
          </a:bodyPr>
          <a:lstStyle/>
          <a:p>
            <a:pPr algn="ctr"/>
            <a:r>
              <a:rPr dirty="0" lang="it-IT" sz="3200">
                <a:solidFill>
                  <a:schemeClr val="bg1"/>
                </a:solidFill>
                <a:latin charset="0" panose="020B0502020202020204" pitchFamily="34" typeface="Century Gothic"/>
                <a:cs charset="0" panose="020F0502020204030204" pitchFamily="34" typeface="Calibri"/>
              </a:rPr>
              <a:t>CONCLUSIONI</a:t>
            </a:r>
          </a:p>
        </p:txBody>
      </p:sp>
      <p:pic>
        <p:nvPicPr>
          <p:cNvPr descr="Il Blog di Fabrizio Falconi: La storia della celebre Statua a Giordano Bruno,  in Piazza Campo de' Fiori" id="13314" name="Picture 2">
            <a:extLst>
              <a:ext uri="{FF2B5EF4-FFF2-40B4-BE49-F238E27FC236}">
                <a16:creationId xmlns:a16="http://schemas.microsoft.com/office/drawing/2014/main" id="{AE09F030-89DF-3245-891B-7B15EBFD408B}"/>
              </a:ext>
            </a:extLst>
          </p:cNvPr>
          <p:cNvPicPr>
            <a:picLocks noChangeArrowheads="1" noChangeAspect="1"/>
          </p:cNvPicPr>
          <p:nvPr/>
        </p:nvPicPr>
        <p:blipFill rotWithShape="1">
          <a:blip r:embed="rId2">
            <a:extLst>
              <a:ext uri="{BEBA8EAE-BF5A-486C-A8C5-ECC9F3942E4B}">
                <a14:imgProps xmlns:a14="http://schemas.microsoft.com/office/drawing/2010/main">
                  <a14:imgLayer r:embed="rId3">
                    <a14:imgEffect>
                      <a14:backgroundRemoval b="98242" l="9763" r="91568" t="9961">
                        <a14:foregroundMark x1="27071" x2="54882" y1="92578" y2="92871"/>
                        <a14:foregroundMark x1="54882" x2="70414" y1="92871" y2="92578"/>
                        <a14:foregroundMark x1="70414" x2="83876" y1="92578" y2="95410"/>
                        <a14:foregroundMark x1="16716" x2="75444" y1="98242" y2="98535"/>
                        <a14:foregroundMark x1="75444" x2="90680" y1="98535" y2="98242"/>
                        <a14:foregroundMark x1="90680" x2="91568" y1="98242" y2="97949"/>
                      </a14:backgroundRemoval>
                    </a14:imgEffect>
                  </a14:imgLayer>
                </a14:imgProps>
              </a:ext>
              <a:ext uri="{28A0092B-C50C-407E-A947-70E740481C1C}">
                <a14:useLocalDpi xmlns:a14="http://schemas.microsoft.com/office/drawing/2010/main" val="0"/>
              </a:ext>
            </a:extLst>
          </a:blip>
          <a:srcRect b="20" r="26"/>
          <a:stretch/>
        </p:blipFill>
        <p:spPr bwMode="auto">
          <a:xfrm>
            <a:off x="3394341" y="2157413"/>
            <a:ext cx="4035160" cy="43434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1EEAC828-FCB9-604A-BF86-B88A73FCC7C3}"/>
              </a:ext>
            </a:extLst>
          </p:cNvPr>
          <p:cNvSpPr txBox="1"/>
          <p:nvPr/>
        </p:nvSpPr>
        <p:spPr>
          <a:xfrm>
            <a:off x="266700" y="1141750"/>
            <a:ext cx="11925300" cy="1569660"/>
          </a:xfrm>
          <a:prstGeom prst="rect">
            <a:avLst/>
          </a:prstGeom>
          <a:noFill/>
        </p:spPr>
        <p:txBody>
          <a:bodyPr rtlCol="0" wrap="square">
            <a:spAutoFit/>
          </a:bodyPr>
          <a:lstStyle/>
          <a:p>
            <a:pPr algn="l"/>
            <a:r>
              <a:rPr b="0" dirty="0" i="0" lang="it-IT" strike="noStrike" sz="2400" u="none">
                <a:solidFill>
                  <a:srgbClr val="050505"/>
                </a:solidFill>
                <a:effectLst/>
                <a:latin charset="0" panose="020B0502020202020204" pitchFamily="34" typeface="Century Gothic"/>
              </a:rPr>
              <a:t>“È prova di una mente semplice e molto primitiva che uno desideri di pensare come le masse o la maggioranza, semplicemente perché la maggioranza è maggioranza. La verità non cambia perché è, o non è, creduta dalla maggioranza delle persone.”</a:t>
            </a:r>
            <a:endParaRPr dirty="0" lang="en-US" sz="2400">
              <a:effectLst/>
              <a:latin charset="0" panose="020B0502020202020204" pitchFamily="34" typeface="Century Gothic"/>
            </a:endParaRPr>
          </a:p>
        </p:txBody>
      </p:sp>
    </p:spTree>
    <p:extLst>
      <p:ext uri="{BB962C8B-B14F-4D97-AF65-F5344CB8AC3E}">
        <p14:creationId xmlns:p14="http://schemas.microsoft.com/office/powerpoint/2010/main" val="1232402642"/>
      </p:ext>
    </p:extLst>
  </p:cSld>
  <p:clrMapOvr>
    <a:masterClrMapping/>
  </p:clrMapOvr>
</p:sld>
</file>

<file path=ppt/slides/slide9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descr="Alessandro Sampieri - Doctoral Student - Università degli Studi di Padova |  LinkedIn" id="5122" name="Picture 2">
            <a:extLst>
              <a:ext uri="{FF2B5EF4-FFF2-40B4-BE49-F238E27FC236}">
                <a16:creationId xmlns:a16="http://schemas.microsoft.com/office/drawing/2014/main" id="{26A41BF6-E297-D044-A2F1-AE3CD73EDBA5}"/>
              </a:ext>
            </a:extLst>
          </p:cNvPr>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9827" y="4525293"/>
            <a:ext cx="1414864" cy="1414864"/>
          </a:xfrm>
          <a:prstGeom prst="rect">
            <a:avLst/>
          </a:prstGeom>
          <a:noFill/>
          <a:extLst>
            <a:ext uri="{909E8E84-426E-40DD-AFC4-6F175D3DCCD1}">
              <a14:hiddenFill xmlns:a14="http://schemas.microsoft.com/office/drawing/2010/main">
                <a:solidFill>
                  <a:srgbClr val="FFFFFF"/>
                </a:solidFill>
              </a14:hiddenFill>
            </a:ext>
          </a:extLst>
        </p:spPr>
      </p:pic>
      <p:sp>
        <p:nvSpPr>
          <p:cNvPr id="509954" name="Rectangle 2"/>
          <p:cNvSpPr>
            <a:spLocks noChangeArrowheads="1" noGrp="1"/>
          </p:cNvSpPr>
          <p:nvPr>
            <p:ph idx="4294967295" type="title"/>
          </p:nvPr>
        </p:nvSpPr>
        <p:spPr>
          <a:xfrm>
            <a:off x="1475585" y="52260"/>
            <a:ext cx="6244167" cy="1143000"/>
          </a:xfrm>
        </p:spPr>
        <p:txBody>
          <a:bodyPr>
            <a:normAutofit/>
          </a:bodyPr>
          <a:lstStyle/>
          <a:p>
            <a:pPr algn="ctr"/>
            <a:r>
              <a:rPr dirty="0" err="1" lang="it-IT" sz="3600">
                <a:cs typeface="Century Gothic"/>
              </a:rPr>
              <a:t>Acknowledgements</a:t>
            </a:r>
            <a:endParaRPr dirty="0" lang="it-IT" sz="3600">
              <a:cs typeface="Century Gothic"/>
            </a:endParaRPr>
          </a:p>
        </p:txBody>
      </p:sp>
      <p:pic>
        <p:nvPicPr>
          <p:cNvPr descr="Copia di foto-2.jpg"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253" y="317136"/>
            <a:ext cx="2506137" cy="1871867"/>
          </a:xfrm>
          <a:prstGeom prst="rect">
            <a:avLst/>
          </a:prstGeom>
          <a:noFill/>
          <a:ln>
            <a:noFill/>
          </a:ln>
        </p:spPr>
      </p:pic>
      <p:pic>
        <p:nvPicPr>
          <p:cNvPr id="8" name="Immagine 7">
            <a:extLst>
              <a:ext uri="{FF2B5EF4-FFF2-40B4-BE49-F238E27FC236}">
                <a16:creationId xmlns:a16="http://schemas.microsoft.com/office/drawing/2014/main" id="{A8674103-AE6B-B74A-BEDF-724A74B4DA33}"/>
              </a:ext>
            </a:extLst>
          </p:cNvPr>
          <p:cNvPicPr>
            <a:picLocks noChangeAspect="1"/>
          </p:cNvPicPr>
          <p:nvPr/>
        </p:nvPicPr>
        <p:blipFill>
          <a:blip r:embed="rId5"/>
          <a:stretch>
            <a:fillRect/>
          </a:stretch>
        </p:blipFill>
        <p:spPr>
          <a:xfrm>
            <a:off x="8578353" y="103463"/>
            <a:ext cx="2667000" cy="762000"/>
          </a:xfrm>
          <a:prstGeom prst="rect">
            <a:avLst/>
          </a:prstGeom>
        </p:spPr>
      </p:pic>
      <p:pic>
        <p:nvPicPr>
          <p:cNvPr id="14" name="Picture 4">
            <a:extLst>
              <a:ext uri="{FF2B5EF4-FFF2-40B4-BE49-F238E27FC236}">
                <a16:creationId xmlns:a16="http://schemas.microsoft.com/office/drawing/2014/main" id="{8E7D704B-9D38-3349-AB51-24BF84DD2996}"/>
              </a:ext>
            </a:extLst>
          </p:cNvPr>
          <p:cNvPicPr>
            <a:picLocks noChangeArrowheads="1"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20637" y="2205581"/>
            <a:ext cx="1374111" cy="13741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9F194B4D-B444-5940-85BE-1D88A5A01441}"/>
              </a:ext>
            </a:extLst>
          </p:cNvPr>
          <p:cNvPicPr>
            <a:picLocks noChangeArrowheads="1"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51841" y="1494679"/>
            <a:ext cx="1048883" cy="12523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849F0F8D-466C-9C48-A3CF-78FD6D680067}"/>
              </a:ext>
            </a:extLst>
          </p:cNvPr>
          <p:cNvPicPr>
            <a:picLocks noChangeArrowheads="1"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8756" y="4549146"/>
            <a:ext cx="1266825" cy="12668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a:extLst>
              <a:ext uri="{FF2B5EF4-FFF2-40B4-BE49-F238E27FC236}">
                <a16:creationId xmlns:a16="http://schemas.microsoft.com/office/drawing/2014/main" id="{A713FB6C-8F16-894D-97BE-0564BFFB3362}"/>
              </a:ext>
            </a:extLst>
          </p:cNvPr>
          <p:cNvPicPr>
            <a:picLocks noChangeArrowheads="1"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083594" y="4525293"/>
            <a:ext cx="1090036" cy="131132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a:extLst>
              <a:ext uri="{FF2B5EF4-FFF2-40B4-BE49-F238E27FC236}">
                <a16:creationId xmlns:a16="http://schemas.microsoft.com/office/drawing/2014/main" id="{CAA7B663-B353-DE43-9303-B339B89549CF}"/>
              </a:ext>
            </a:extLst>
          </p:cNvPr>
          <p:cNvPicPr>
            <a:picLocks noChangeArrowheads="1"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434087" y="4484613"/>
            <a:ext cx="1353704" cy="1353704"/>
          </a:xfrm>
          <a:prstGeom prst="rect">
            <a:avLst/>
          </a:prstGeom>
          <a:noFill/>
          <a:extLst>
            <a:ext uri="{909E8E84-426E-40DD-AFC4-6F175D3DCCD1}">
              <a14:hiddenFill xmlns:a14="http://schemas.microsoft.com/office/drawing/2010/main">
                <a:solidFill>
                  <a:srgbClr val="FFFFFF"/>
                </a:solidFill>
              </a14:hiddenFill>
            </a:ext>
          </a:extLst>
        </p:spPr>
      </p:pic>
      <p:sp>
        <p:nvSpPr>
          <p:cNvPr id="26" name="CasellaDiTesto 25">
            <a:extLst>
              <a:ext uri="{FF2B5EF4-FFF2-40B4-BE49-F238E27FC236}">
                <a16:creationId xmlns:a16="http://schemas.microsoft.com/office/drawing/2014/main" id="{073DE84F-F6EF-5940-BDF5-A708FE08F098}"/>
              </a:ext>
            </a:extLst>
          </p:cNvPr>
          <p:cNvSpPr txBox="1"/>
          <p:nvPr/>
        </p:nvSpPr>
        <p:spPr>
          <a:xfrm>
            <a:off x="192376" y="5861128"/>
            <a:ext cx="1664787" cy="276999"/>
          </a:xfrm>
          <a:prstGeom prst="rect">
            <a:avLst/>
          </a:prstGeom>
          <a:noFill/>
        </p:spPr>
        <p:txBody>
          <a:bodyPr wrap="square">
            <a:spAutoFit/>
          </a:bodyPr>
          <a:lstStyle/>
          <a:p>
            <a:r>
              <a:rPr dirty="0" lang="it-IT" sz="1200">
                <a:ea charset="0" panose="02020603050405020304" pitchFamily="18" typeface="Times New Roman"/>
              </a:rPr>
              <a:t>Lorenzo Cenci MD</a:t>
            </a:r>
          </a:p>
        </p:txBody>
      </p:sp>
      <p:sp>
        <p:nvSpPr>
          <p:cNvPr id="27" name="CasellaDiTesto 26">
            <a:extLst>
              <a:ext uri="{FF2B5EF4-FFF2-40B4-BE49-F238E27FC236}">
                <a16:creationId xmlns:a16="http://schemas.microsoft.com/office/drawing/2014/main" id="{9B13A4E9-ED38-E34B-A3E3-B87C902FFB5E}"/>
              </a:ext>
            </a:extLst>
          </p:cNvPr>
          <p:cNvSpPr txBox="1"/>
          <p:nvPr/>
        </p:nvSpPr>
        <p:spPr>
          <a:xfrm>
            <a:off x="1785592" y="5900798"/>
            <a:ext cx="1571819" cy="276999"/>
          </a:xfrm>
          <a:prstGeom prst="rect">
            <a:avLst/>
          </a:prstGeom>
          <a:noFill/>
        </p:spPr>
        <p:txBody>
          <a:bodyPr wrap="square">
            <a:spAutoFit/>
          </a:bodyPr>
          <a:lstStyle/>
          <a:p>
            <a:pPr algn="ctr"/>
            <a:r>
              <a:rPr dirty="0" lang="it-IT" sz="1200">
                <a:ea charset="0" panose="02020603050405020304" pitchFamily="18" typeface="Times New Roman"/>
              </a:rPr>
              <a:t>Laura </a:t>
            </a:r>
            <a:r>
              <a:rPr dirty="0" err="1" lang="it-IT" sz="1200">
                <a:ea charset="0" panose="02020603050405020304" pitchFamily="18" typeface="Times New Roman"/>
              </a:rPr>
              <a:t>Mancin</a:t>
            </a:r>
            <a:r>
              <a:rPr dirty="0" lang="it-IT" sz="1200">
                <a:ea charset="0" panose="02020603050405020304" pitchFamily="18" typeface="Times New Roman"/>
              </a:rPr>
              <a:t> </a:t>
            </a:r>
            <a:r>
              <a:rPr dirty="0" err="1" lang="it-IT" sz="1200">
                <a:ea charset="0" panose="02020603050405020304" pitchFamily="18" typeface="Times New Roman"/>
              </a:rPr>
              <a:t>MSc</a:t>
            </a:r>
            <a:endParaRPr dirty="0" lang="it-IT" sz="1200">
              <a:ea charset="0" panose="02020603050405020304" pitchFamily="18" typeface="Times New Roman"/>
            </a:endParaRPr>
          </a:p>
        </p:txBody>
      </p:sp>
      <p:sp>
        <p:nvSpPr>
          <p:cNvPr id="29" name="CasellaDiTesto 28">
            <a:extLst>
              <a:ext uri="{FF2B5EF4-FFF2-40B4-BE49-F238E27FC236}">
                <a16:creationId xmlns:a16="http://schemas.microsoft.com/office/drawing/2014/main" id="{D946EAE0-9E56-D84B-94CD-47B28A842300}"/>
              </a:ext>
            </a:extLst>
          </p:cNvPr>
          <p:cNvSpPr txBox="1"/>
          <p:nvPr/>
        </p:nvSpPr>
        <p:spPr>
          <a:xfrm>
            <a:off x="3303119" y="5864695"/>
            <a:ext cx="1647507" cy="276999"/>
          </a:xfrm>
          <a:prstGeom prst="rect">
            <a:avLst/>
          </a:prstGeom>
          <a:noFill/>
        </p:spPr>
        <p:txBody>
          <a:bodyPr wrap="square">
            <a:spAutoFit/>
          </a:bodyPr>
          <a:lstStyle/>
          <a:p>
            <a:pPr algn="ctr"/>
            <a:r>
              <a:rPr dirty="0" lang="it-IT" sz="1200">
                <a:ea charset="0" panose="02020603050405020304" pitchFamily="18" typeface="Times New Roman"/>
              </a:rPr>
              <a:t>Alex Rizzato </a:t>
            </a:r>
            <a:r>
              <a:rPr dirty="0" err="1" lang="it-IT" sz="1200">
                <a:ea charset="0" panose="02020603050405020304" pitchFamily="18" typeface="Times New Roman"/>
              </a:rPr>
              <a:t>MSc</a:t>
            </a:r>
            <a:endParaRPr dirty="0" lang="it-IT" sz="1200">
              <a:ea charset="0" panose="02020603050405020304" pitchFamily="18" typeface="Times New Roman"/>
            </a:endParaRPr>
          </a:p>
        </p:txBody>
      </p:sp>
      <p:pic>
        <p:nvPicPr>
          <p:cNvPr descr="Immagine che contiene testo, clipart&#10;&#10;Descrizione generata automaticamente" id="34" name="Immagine 33">
            <a:extLst>
              <a:ext uri="{FF2B5EF4-FFF2-40B4-BE49-F238E27FC236}">
                <a16:creationId xmlns:a16="http://schemas.microsoft.com/office/drawing/2014/main" id="{C098874D-D1F5-644A-9680-8160B907BF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60065" y="1113183"/>
            <a:ext cx="2133600" cy="704851"/>
          </a:xfrm>
          <a:prstGeom prst="rect">
            <a:avLst/>
          </a:prstGeom>
        </p:spPr>
      </p:pic>
      <p:pic>
        <p:nvPicPr>
          <p:cNvPr descr="bosco" id="2050" name="Picture 2">
            <a:extLst>
              <a:ext uri="{FF2B5EF4-FFF2-40B4-BE49-F238E27FC236}">
                <a16:creationId xmlns:a16="http://schemas.microsoft.com/office/drawing/2014/main" id="{AAF48716-6E07-A04D-9D89-E3BC549A3BF8}"/>
              </a:ext>
            </a:extLst>
          </p:cNvPr>
          <p:cNvPicPr>
            <a:picLocks noChangeArrowheads="1" noChangeAspect="1"/>
          </p:cNvPicPr>
          <p:nvPr/>
        </p:nvPicPr>
        <p:blipFill rotWithShape="1">
          <a:blip r:embed="rId12">
            <a:extLst>
              <a:ext uri="{28A0092B-C50C-407E-A947-70E740481C1C}">
                <a14:useLocalDpi xmlns:a14="http://schemas.microsoft.com/office/drawing/2010/main" val="0"/>
              </a:ext>
            </a:extLst>
          </a:blip>
          <a:srcRect b="93" r="70"/>
          <a:stretch/>
        </p:blipFill>
        <p:spPr bwMode="auto">
          <a:xfrm>
            <a:off x="2524492" y="1175717"/>
            <a:ext cx="1242272" cy="1146187"/>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0B4C66AB-1E3A-CB4E-85B3-F467A23FB1D3}"/>
              </a:ext>
            </a:extLst>
          </p:cNvPr>
          <p:cNvSpPr txBox="1"/>
          <p:nvPr/>
        </p:nvSpPr>
        <p:spPr>
          <a:xfrm>
            <a:off x="2395848" y="865464"/>
            <a:ext cx="3531305" cy="276999"/>
          </a:xfrm>
          <a:prstGeom prst="rect">
            <a:avLst/>
          </a:prstGeom>
          <a:noFill/>
        </p:spPr>
        <p:txBody>
          <a:bodyPr rtlCol="0" wrap="square">
            <a:spAutoFit/>
          </a:bodyPr>
          <a:lstStyle/>
          <a:p>
            <a:r>
              <a:rPr dirty="0" lang="en-US" sz="1200"/>
              <a:t>Gerardo BOSCO  MD– Associate Professor</a:t>
            </a:r>
          </a:p>
        </p:txBody>
      </p:sp>
      <p:sp>
        <p:nvSpPr>
          <p:cNvPr id="37" name="CasellaDiTesto 36">
            <a:extLst>
              <a:ext uri="{FF2B5EF4-FFF2-40B4-BE49-F238E27FC236}">
                <a16:creationId xmlns:a16="http://schemas.microsoft.com/office/drawing/2014/main" id="{9ED60AF4-A86F-1F4C-B156-A86107EC1E50}"/>
              </a:ext>
            </a:extLst>
          </p:cNvPr>
          <p:cNvSpPr txBox="1"/>
          <p:nvPr/>
        </p:nvSpPr>
        <p:spPr>
          <a:xfrm>
            <a:off x="3750945" y="1226612"/>
            <a:ext cx="3531305" cy="276999"/>
          </a:xfrm>
          <a:prstGeom prst="rect">
            <a:avLst/>
          </a:prstGeom>
          <a:noFill/>
        </p:spPr>
        <p:txBody>
          <a:bodyPr rtlCol="0" wrap="square">
            <a:spAutoFit/>
          </a:bodyPr>
          <a:lstStyle/>
          <a:p>
            <a:r>
              <a:rPr dirty="0" lang="en-US" sz="1200"/>
              <a:t>Giuseppe MARCOLIN– PhD Assistant Professor</a:t>
            </a:r>
          </a:p>
        </p:txBody>
      </p:sp>
      <p:sp>
        <p:nvSpPr>
          <p:cNvPr id="38" name="CasellaDiTesto 37">
            <a:extLst>
              <a:ext uri="{FF2B5EF4-FFF2-40B4-BE49-F238E27FC236}">
                <a16:creationId xmlns:a16="http://schemas.microsoft.com/office/drawing/2014/main" id="{26150EAB-A308-4244-BFD1-761FCF826CD9}"/>
              </a:ext>
            </a:extLst>
          </p:cNvPr>
          <p:cNvSpPr txBox="1"/>
          <p:nvPr/>
        </p:nvSpPr>
        <p:spPr>
          <a:xfrm>
            <a:off x="4924382" y="1566525"/>
            <a:ext cx="3531305" cy="276999"/>
          </a:xfrm>
          <a:prstGeom prst="rect">
            <a:avLst/>
          </a:prstGeom>
          <a:noFill/>
        </p:spPr>
        <p:txBody>
          <a:bodyPr rtlCol="0" wrap="square">
            <a:spAutoFit/>
          </a:bodyPr>
          <a:lstStyle/>
          <a:p>
            <a:r>
              <a:rPr dirty="0" lang="en-US" sz="1200"/>
              <a:t>Tatiana MORO PhD– Assistant Professor</a:t>
            </a:r>
          </a:p>
        </p:txBody>
      </p:sp>
      <p:sp>
        <p:nvSpPr>
          <p:cNvPr id="39" name="CasellaDiTesto 38">
            <a:extLst>
              <a:ext uri="{FF2B5EF4-FFF2-40B4-BE49-F238E27FC236}">
                <a16:creationId xmlns:a16="http://schemas.microsoft.com/office/drawing/2014/main" id="{1C0B0790-6A5D-E642-A045-21CB81EB3D1D}"/>
              </a:ext>
            </a:extLst>
          </p:cNvPr>
          <p:cNvSpPr txBox="1"/>
          <p:nvPr/>
        </p:nvSpPr>
        <p:spPr>
          <a:xfrm>
            <a:off x="6586696" y="1894608"/>
            <a:ext cx="3531305" cy="276999"/>
          </a:xfrm>
          <a:prstGeom prst="rect">
            <a:avLst/>
          </a:prstGeom>
          <a:noFill/>
        </p:spPr>
        <p:txBody>
          <a:bodyPr rtlCol="0" wrap="square">
            <a:spAutoFit/>
          </a:bodyPr>
          <a:lstStyle/>
          <a:p>
            <a:r>
              <a:rPr dirty="0" lang="en-US" sz="1200"/>
              <a:t>Andrea CASOLO  PhD-Assistant Professor</a:t>
            </a:r>
          </a:p>
        </p:txBody>
      </p:sp>
      <p:sp>
        <p:nvSpPr>
          <p:cNvPr id="42" name="CasellaDiTesto 41">
            <a:extLst>
              <a:ext uri="{FF2B5EF4-FFF2-40B4-BE49-F238E27FC236}">
                <a16:creationId xmlns:a16="http://schemas.microsoft.com/office/drawing/2014/main" id="{649704B5-9D57-F44E-A71C-906C6DBAA949}"/>
              </a:ext>
            </a:extLst>
          </p:cNvPr>
          <p:cNvSpPr txBox="1"/>
          <p:nvPr/>
        </p:nvSpPr>
        <p:spPr>
          <a:xfrm>
            <a:off x="7950152" y="2300016"/>
            <a:ext cx="4047807" cy="276999"/>
          </a:xfrm>
          <a:prstGeom prst="rect">
            <a:avLst/>
          </a:prstGeom>
          <a:noFill/>
        </p:spPr>
        <p:txBody>
          <a:bodyPr rtlCol="0" wrap="square">
            <a:spAutoFit/>
          </a:bodyPr>
          <a:lstStyle/>
          <a:p>
            <a:pPr algn="ctr"/>
            <a:r>
              <a:rPr dirty="0" lang="en-US" sz="1200"/>
              <a:t>Francesco CAMPA PhD - Assistant Professor</a:t>
            </a:r>
          </a:p>
        </p:txBody>
      </p:sp>
      <p:sp>
        <p:nvSpPr>
          <p:cNvPr id="3" name="CasellaDiTesto 2">
            <a:extLst>
              <a:ext uri="{FF2B5EF4-FFF2-40B4-BE49-F238E27FC236}">
                <a16:creationId xmlns:a16="http://schemas.microsoft.com/office/drawing/2014/main" id="{A367B26C-3FFF-B74D-8232-356D129BACB5}"/>
              </a:ext>
            </a:extLst>
          </p:cNvPr>
          <p:cNvSpPr txBox="1"/>
          <p:nvPr/>
        </p:nvSpPr>
        <p:spPr>
          <a:xfrm>
            <a:off x="2532177" y="3982475"/>
            <a:ext cx="2107631" cy="307777"/>
          </a:xfrm>
          <a:prstGeom prst="rect">
            <a:avLst/>
          </a:prstGeom>
          <a:noFill/>
        </p:spPr>
        <p:txBody>
          <a:bodyPr rtlCol="0" wrap="square">
            <a:spAutoFit/>
          </a:bodyPr>
          <a:lstStyle/>
          <a:p>
            <a:r>
              <a:rPr dirty="0" lang="en-US" sz="1400"/>
              <a:t>PhD    Students</a:t>
            </a:r>
          </a:p>
        </p:txBody>
      </p:sp>
      <p:pic>
        <p:nvPicPr>
          <p:cNvPr descr="Dott. Luca Simoni, Autore presso Blog Tsunami Nutrition" id="36" name="Picture 4">
            <a:extLst>
              <a:ext uri="{FF2B5EF4-FFF2-40B4-BE49-F238E27FC236}">
                <a16:creationId xmlns:a16="http://schemas.microsoft.com/office/drawing/2014/main" id="{C5DC4DCD-1944-4645-8356-3ED808B38F92}"/>
              </a:ext>
            </a:extLst>
          </p:cNvPr>
          <p:cNvPicPr>
            <a:picLocks noChangeArrowheads="1" noChangeAspect="1"/>
          </p:cNvPicPr>
          <p:nvPr/>
        </p:nvPicPr>
        <p:blipFill rotWithShape="1">
          <a:blip r:embed="rId13">
            <a:extLst>
              <a:ext uri="{28A0092B-C50C-407E-A947-70E740481C1C}">
                <a14:useLocalDpi xmlns:a14="http://schemas.microsoft.com/office/drawing/2010/main" val="0"/>
              </a:ext>
            </a:extLst>
          </a:blip>
          <a:srcRect b="270" r="-20"/>
          <a:stretch/>
        </p:blipFill>
        <p:spPr bwMode="auto">
          <a:xfrm>
            <a:off x="4989704" y="4484613"/>
            <a:ext cx="1291803" cy="1331356"/>
          </a:xfrm>
          <a:prstGeom prst="rect">
            <a:avLst/>
          </a:prstGeom>
          <a:noFill/>
          <a:extLst>
            <a:ext uri="{909E8E84-426E-40DD-AFC4-6F175D3DCCD1}">
              <a14:hiddenFill xmlns:a14="http://schemas.microsoft.com/office/drawing/2010/main">
                <a:solidFill>
                  <a:srgbClr val="FFFFFF"/>
                </a:solidFill>
              </a14:hiddenFill>
            </a:ext>
          </a:extLst>
        </p:spPr>
      </p:pic>
      <p:sp>
        <p:nvSpPr>
          <p:cNvPr id="44" name="CasellaDiTesto 43">
            <a:extLst>
              <a:ext uri="{FF2B5EF4-FFF2-40B4-BE49-F238E27FC236}">
                <a16:creationId xmlns:a16="http://schemas.microsoft.com/office/drawing/2014/main" id="{BB9E05DD-6559-DD45-8326-B95C0860492D}"/>
              </a:ext>
            </a:extLst>
          </p:cNvPr>
          <p:cNvSpPr txBox="1"/>
          <p:nvPr/>
        </p:nvSpPr>
        <p:spPr>
          <a:xfrm>
            <a:off x="4962117" y="5815969"/>
            <a:ext cx="1176023" cy="461665"/>
          </a:xfrm>
          <a:prstGeom prst="rect">
            <a:avLst/>
          </a:prstGeom>
          <a:noFill/>
        </p:spPr>
        <p:txBody>
          <a:bodyPr wrap="square">
            <a:spAutoFit/>
          </a:bodyPr>
          <a:lstStyle/>
          <a:p>
            <a:pPr algn="ctr"/>
            <a:r>
              <a:rPr dirty="0" lang="it-IT" sz="1200">
                <a:latin charset="0" panose="020B0502020202020204" pitchFamily="34" typeface="Century Gothic"/>
                <a:ea charset="0" panose="02020603050405020304" pitchFamily="18" typeface="Times New Roman"/>
              </a:rPr>
              <a:t>Luca </a:t>
            </a:r>
            <a:r>
              <a:rPr dirty="0" err="1" lang="it-IT" sz="1200">
                <a:latin charset="0" panose="020B0502020202020204" pitchFamily="34" typeface="Century Gothic"/>
                <a:ea charset="0" panose="02020603050405020304" pitchFamily="18" typeface="Times New Roman"/>
              </a:rPr>
              <a:t>Simoni</a:t>
            </a:r>
            <a:r>
              <a:rPr dirty="0" lang="it-IT" sz="1200">
                <a:latin charset="0" panose="020B0502020202020204" pitchFamily="34" typeface="Century Gothic"/>
                <a:ea charset="0" panose="02020603050405020304" pitchFamily="18" typeface="Times New Roman"/>
              </a:rPr>
              <a:t> </a:t>
            </a:r>
            <a:r>
              <a:rPr dirty="0" err="1" lang="it-IT" sz="1200">
                <a:latin charset="0" panose="020B0502020202020204" pitchFamily="34" typeface="Century Gothic"/>
                <a:ea charset="0" panose="02020603050405020304" pitchFamily="18" typeface="Times New Roman"/>
              </a:rPr>
              <a:t>PharmD</a:t>
            </a:r>
            <a:endParaRPr dirty="0" lang="it-IT" sz="1200">
              <a:latin charset="0" panose="020B0502020202020204" pitchFamily="34" typeface="Century Gothic"/>
              <a:ea charset="0" panose="02020603050405020304" pitchFamily="18" typeface="Times New Roman"/>
            </a:endParaRPr>
          </a:p>
        </p:txBody>
      </p:sp>
      <p:pic>
        <p:nvPicPr>
          <p:cNvPr descr="Immagine che contiene persona, interni, posando, persone&#10;&#10;Descrizione generata automaticamente" id="7" name="Immagine 6">
            <a:extLst>
              <a:ext uri="{FF2B5EF4-FFF2-40B4-BE49-F238E27FC236}">
                <a16:creationId xmlns:a16="http://schemas.microsoft.com/office/drawing/2014/main" id="{B906F254-EF3E-1242-ABDE-551835886B55}"/>
              </a:ext>
            </a:extLst>
          </p:cNvPr>
          <p:cNvPicPr>
            <a:picLocks noChangeAspect="1"/>
          </p:cNvPicPr>
          <p:nvPr/>
        </p:nvPicPr>
        <p:blipFill rotWithShape="1">
          <a:blip r:embed="rId14"/>
          <a:srcRect b="3" r="66"/>
          <a:stretch/>
        </p:blipFill>
        <p:spPr>
          <a:xfrm>
            <a:off x="4990106" y="1852161"/>
            <a:ext cx="1509721" cy="1338895"/>
          </a:xfrm>
          <a:prstGeom prst="rect">
            <a:avLst/>
          </a:prstGeom>
        </p:spPr>
      </p:pic>
      <p:sp>
        <p:nvSpPr>
          <p:cNvPr id="35" name="CasellaDiTesto 34">
            <a:extLst>
              <a:ext uri="{FF2B5EF4-FFF2-40B4-BE49-F238E27FC236}">
                <a16:creationId xmlns:a16="http://schemas.microsoft.com/office/drawing/2014/main" id="{D6140E17-307F-F24B-BA56-94E794697BAB}"/>
              </a:ext>
            </a:extLst>
          </p:cNvPr>
          <p:cNvSpPr txBox="1"/>
          <p:nvPr/>
        </p:nvSpPr>
        <p:spPr>
          <a:xfrm>
            <a:off x="6138140" y="5978450"/>
            <a:ext cx="2227047" cy="276999"/>
          </a:xfrm>
          <a:prstGeom prst="rect">
            <a:avLst/>
          </a:prstGeom>
          <a:noFill/>
        </p:spPr>
        <p:txBody>
          <a:bodyPr wrap="square">
            <a:spAutoFit/>
          </a:bodyPr>
          <a:lstStyle/>
          <a:p>
            <a:pPr algn="ctr"/>
            <a:r>
              <a:rPr dirty="0" lang="it-IT" sz="1200">
                <a:ea charset="0" panose="02020603050405020304" pitchFamily="18" typeface="Times New Roman"/>
              </a:rPr>
              <a:t>Alessandro Sampieri </a:t>
            </a:r>
            <a:r>
              <a:rPr dirty="0" err="1" lang="it-IT" sz="1200">
                <a:ea charset="0" panose="02020603050405020304" pitchFamily="18" typeface="Times New Roman"/>
              </a:rPr>
              <a:t>MSc</a:t>
            </a:r>
            <a:endParaRPr dirty="0" lang="it-IT" sz="1200">
              <a:ea charset="0" panose="02020603050405020304" pitchFamily="18" typeface="Times New Roman"/>
            </a:endParaRPr>
          </a:p>
        </p:txBody>
      </p:sp>
      <p:pic>
        <p:nvPicPr>
          <p:cNvPr descr="Francesco Campa — Università di Bologna — Pubblicazioni" id="5124" name="Picture 4">
            <a:extLst>
              <a:ext uri="{FF2B5EF4-FFF2-40B4-BE49-F238E27FC236}">
                <a16:creationId xmlns:a16="http://schemas.microsoft.com/office/drawing/2014/main" id="{96B2880C-5B0D-0D49-9202-111B9D730254}"/>
              </a:ext>
            </a:extLst>
          </p:cNvPr>
          <p:cNvPicPr>
            <a:picLocks noChangeArrowheads="1"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364614" y="2565528"/>
            <a:ext cx="1509721" cy="1509721"/>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B224B84E-FD7E-8EEB-1F14-693449A813F7}"/>
              </a:ext>
            </a:extLst>
          </p:cNvPr>
          <p:cNvPicPr>
            <a:picLocks noChangeAspect="1"/>
          </p:cNvPicPr>
          <p:nvPr/>
        </p:nvPicPr>
        <p:blipFill rotWithShape="1">
          <a:blip r:embed="rId16">
            <a:extLst>
              <a:ext uri="{BEBA8EAE-BF5A-486C-A8C5-ECC9F3942E4B}">
                <a14:imgProps xmlns:a14="http://schemas.microsoft.com/office/drawing/2010/main">
                  <a14:imgLayer r:embed="rId17">
                    <a14:imgEffect>
                      <a14:brightnessContrast bright="20000" contrast="-40000"/>
                    </a14:imgEffect>
                  </a14:imgLayer>
                </a14:imgProps>
              </a:ext>
            </a:extLst>
          </a:blip>
          <a:srcRect b="-127" r="-92"/>
          <a:stretch/>
        </p:blipFill>
        <p:spPr>
          <a:xfrm>
            <a:off x="9457178" y="4372449"/>
            <a:ext cx="1574397" cy="1414865"/>
          </a:xfrm>
          <a:prstGeom prst="rect">
            <a:avLst/>
          </a:prstGeom>
        </p:spPr>
      </p:pic>
      <p:sp>
        <p:nvSpPr>
          <p:cNvPr id="30" name="CasellaDiTesto 29">
            <a:extLst>
              <a:ext uri="{FF2B5EF4-FFF2-40B4-BE49-F238E27FC236}">
                <a16:creationId xmlns:a16="http://schemas.microsoft.com/office/drawing/2014/main" id="{A01F9142-9C39-57CF-E97D-5E28C843F7AA}"/>
              </a:ext>
            </a:extLst>
          </p:cNvPr>
          <p:cNvSpPr txBox="1"/>
          <p:nvPr/>
        </p:nvSpPr>
        <p:spPr>
          <a:xfrm>
            <a:off x="9060066" y="5852561"/>
            <a:ext cx="2368623" cy="461665"/>
          </a:xfrm>
          <a:prstGeom prst="rect">
            <a:avLst/>
          </a:prstGeom>
          <a:noFill/>
        </p:spPr>
        <p:txBody>
          <a:bodyPr rtlCol="0" wrap="square">
            <a:spAutoFit/>
          </a:bodyPr>
          <a:lstStyle/>
          <a:p>
            <a:pPr algn="ctr"/>
            <a:r>
              <a:rPr dirty="0" lang="en-US" sz="1200"/>
              <a:t>Luca Rotundo MSc</a:t>
            </a:r>
          </a:p>
          <a:p>
            <a:pPr algn="ctr"/>
            <a:r>
              <a:rPr dirty="0" lang="en-US" sz="1200"/>
              <a:t>Research fellow</a:t>
            </a:r>
          </a:p>
        </p:txBody>
      </p:sp>
    </p:spTree>
    <p:extLst>
      <p:ext uri="{BB962C8B-B14F-4D97-AF65-F5344CB8AC3E}">
        <p14:creationId xmlns:p14="http://schemas.microsoft.com/office/powerpoint/2010/main" val="743602878"/>
      </p:ext>
    </p:extLst>
  </p:cSld>
  <p:clrMapOvr>
    <a:masterClrMapping/>
  </p:clrMapOvr>
</p:sld>
</file>

<file path=ppt/slides/slide9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extLst>
              <a:ext uri="{BEBA8EAE-BF5A-486C-A8C5-ECC9F3942E4B}">
                <a14:imgProps xmlns:a14="http://schemas.microsoft.com/office/drawing/2010/main">
                  <a14:imgLayer r:embed="rId3">
                    <a14:imgEffect>
                      <a14:backgroundRemoval b="74717" l="33718" r="90000" t="10000"/>
                    </a14:imgEffect>
                  </a14:imgLayer>
                </a14:imgProps>
              </a:ext>
            </a:extLst>
          </a:blip>
          <a:srcRect b="-58" r="-72"/>
          <a:stretch/>
        </p:blipFill>
        <p:spPr>
          <a:xfrm>
            <a:off x="6076280" y="2908301"/>
            <a:ext cx="3449279" cy="4151621"/>
          </a:xfrm>
          <a:prstGeom prst="rect">
            <a:avLst/>
          </a:prstGeom>
        </p:spPr>
      </p:pic>
      <p:sp>
        <p:nvSpPr>
          <p:cNvPr id="2" name="CasellaDiTesto 1"/>
          <p:cNvSpPr txBox="1"/>
          <p:nvPr/>
        </p:nvSpPr>
        <p:spPr>
          <a:xfrm>
            <a:off x="1905000" y="2564988"/>
            <a:ext cx="7785100" cy="523220"/>
          </a:xfrm>
          <a:prstGeom prst="rect">
            <a:avLst/>
          </a:prstGeom>
          <a:noFill/>
        </p:spPr>
        <p:txBody>
          <a:bodyPr rtlCol="0" wrap="square">
            <a:spAutoFit/>
          </a:bodyPr>
          <a:lstStyle/>
          <a:p>
            <a:pPr algn="ctr"/>
            <a:r>
              <a:rPr dirty="0" lang="it-IT" sz="2800">
                <a:latin typeface="Century Gothic"/>
              </a:rPr>
              <a:t>GRAZIE PER L’ATTENZIONE!</a:t>
            </a:r>
          </a:p>
        </p:txBody>
      </p:sp>
      <p:grpSp>
        <p:nvGrpSpPr>
          <p:cNvPr id="6" name="Gruppo 5"/>
          <p:cNvGrpSpPr/>
          <p:nvPr/>
        </p:nvGrpSpPr>
        <p:grpSpPr>
          <a:xfrm>
            <a:off x="2159000" y="246529"/>
            <a:ext cx="8204201" cy="2095851"/>
            <a:chOff x="2398564" y="1012532"/>
            <a:chExt cx="8204201" cy="2095851"/>
          </a:xfrm>
        </p:grpSpPr>
        <p:sp>
          <p:nvSpPr>
            <p:cNvPr id="7" name="CasellaDiTesto 6"/>
            <p:cNvSpPr txBox="1"/>
            <p:nvPr/>
          </p:nvSpPr>
          <p:spPr>
            <a:xfrm>
              <a:off x="3391526" y="1012532"/>
              <a:ext cx="3822073" cy="461665"/>
            </a:xfrm>
            <a:prstGeom prst="rect">
              <a:avLst/>
            </a:prstGeom>
            <a:noFill/>
          </p:spPr>
          <p:txBody>
            <a:bodyPr rtlCol="0" wrap="square">
              <a:spAutoFit/>
            </a:bodyPr>
            <a:lstStyle/>
            <a:p>
              <a:r>
                <a:rPr dirty="0" err="1" lang="it-IT" sz="2400">
                  <a:latin typeface="Century Gothic"/>
                  <a:cs typeface="Century Gothic"/>
                </a:rPr>
                <a:t>antonio.paoli@unipd.it</a:t>
              </a:r>
              <a:endParaRPr dirty="0" lang="it-IT" sz="2400">
                <a:latin typeface="Century Gothic"/>
                <a:cs typeface="Century Gothic"/>
              </a:endParaRPr>
            </a:p>
          </p:txBody>
        </p:sp>
        <p:pic>
          <p:nvPicPr>
            <p:cNvPr id="8" name="Immagine 7"/>
            <p:cNvPicPr>
              <a:picLocks noChangeAspect="1"/>
            </p:cNvPicPr>
            <p:nvPr/>
          </p:nvPicPr>
          <p:blipFill rotWithShape="1">
            <a:blip r:embed="rId4"/>
            <a:srcRect r="1"/>
            <a:stretch/>
          </p:blipFill>
          <p:spPr>
            <a:xfrm>
              <a:off x="2398564" y="1045976"/>
              <a:ext cx="698814" cy="448063"/>
            </a:xfrm>
            <a:prstGeom prst="rect">
              <a:avLst/>
            </a:prstGeom>
          </p:spPr>
        </p:pic>
        <p:pic>
          <p:nvPicPr>
            <p:cNvPr id="9" name="Immagine 8"/>
            <p:cNvPicPr>
              <a:picLocks noChangeAspect="1"/>
            </p:cNvPicPr>
            <p:nvPr/>
          </p:nvPicPr>
          <p:blipFill>
            <a:blip r:embed="rId5"/>
            <a:stretch>
              <a:fillRect/>
            </a:stretch>
          </p:blipFill>
          <p:spPr>
            <a:xfrm>
              <a:off x="2500477" y="1752600"/>
              <a:ext cx="508000" cy="508000"/>
            </a:xfrm>
            <a:prstGeom prst="rect">
              <a:avLst/>
            </a:prstGeom>
          </p:spPr>
        </p:pic>
        <p:sp>
          <p:nvSpPr>
            <p:cNvPr id="10" name="CasellaDiTesto 9"/>
            <p:cNvSpPr txBox="1"/>
            <p:nvPr/>
          </p:nvSpPr>
          <p:spPr>
            <a:xfrm>
              <a:off x="3235967" y="1752600"/>
              <a:ext cx="3390900" cy="461665"/>
            </a:xfrm>
            <a:prstGeom prst="rect">
              <a:avLst/>
            </a:prstGeom>
            <a:noFill/>
          </p:spPr>
          <p:txBody>
            <a:bodyPr rtlCol="0" wrap="square">
              <a:spAutoFit/>
            </a:bodyPr>
            <a:lstStyle/>
            <a:p>
              <a:r>
                <a:rPr dirty="0" lang="it-IT" sz="2400">
                  <a:latin typeface="Century Gothic"/>
                  <a:cs typeface="Century Gothic"/>
                </a:rPr>
                <a:t>Antonio Paoli</a:t>
              </a:r>
            </a:p>
          </p:txBody>
        </p:sp>
        <p:pic>
          <p:nvPicPr>
            <p:cNvPr id="11" name="Immagine 10"/>
            <p:cNvPicPr>
              <a:picLocks noChangeAspect="1"/>
            </p:cNvPicPr>
            <p:nvPr/>
          </p:nvPicPr>
          <p:blipFill>
            <a:blip r:embed="rId6"/>
            <a:stretch>
              <a:fillRect/>
            </a:stretch>
          </p:blipFill>
          <p:spPr>
            <a:xfrm>
              <a:off x="2495131" y="2506136"/>
              <a:ext cx="602247" cy="602247"/>
            </a:xfrm>
            <a:prstGeom prst="rect">
              <a:avLst/>
            </a:prstGeom>
          </p:spPr>
        </p:pic>
        <p:sp>
          <p:nvSpPr>
            <p:cNvPr id="12" name="CasellaDiTesto 11"/>
            <p:cNvSpPr txBox="1"/>
            <p:nvPr/>
          </p:nvSpPr>
          <p:spPr>
            <a:xfrm>
              <a:off x="3097378" y="2611781"/>
              <a:ext cx="3390900" cy="461665"/>
            </a:xfrm>
            <a:prstGeom prst="rect">
              <a:avLst/>
            </a:prstGeom>
            <a:noFill/>
          </p:spPr>
          <p:txBody>
            <a:bodyPr rtlCol="0" wrap="square">
              <a:spAutoFit/>
            </a:bodyPr>
            <a:lstStyle/>
            <a:p>
              <a:r>
                <a:rPr dirty="0" lang="it-IT" sz="2400">
                  <a:latin typeface="Century Gothic"/>
                  <a:cs typeface="Century Gothic"/>
                </a:rPr>
                <a:t>@</a:t>
              </a:r>
              <a:r>
                <a:rPr dirty="0" err="1" lang="it-IT" sz="2400">
                  <a:latin typeface="Century Gothic"/>
                  <a:cs typeface="Century Gothic"/>
                </a:rPr>
                <a:t>antoniopaoliMD</a:t>
              </a:r>
              <a:endParaRPr dirty="0" lang="it-IT" sz="2400">
                <a:latin typeface="Century Gothic"/>
                <a:cs typeface="Century Gothic"/>
              </a:endParaRPr>
            </a:p>
          </p:txBody>
        </p:sp>
        <p:pic>
          <p:nvPicPr>
            <p:cNvPr id="13" name="Immagine 12"/>
            <p:cNvPicPr>
              <a:picLocks noChangeAspect="1"/>
            </p:cNvPicPr>
            <p:nvPr/>
          </p:nvPicPr>
          <p:blipFill>
            <a:blip r:embed="rId7"/>
            <a:stretch>
              <a:fillRect/>
            </a:stretch>
          </p:blipFill>
          <p:spPr>
            <a:xfrm>
              <a:off x="7339402" y="1753905"/>
              <a:ext cx="752231" cy="752231"/>
            </a:xfrm>
            <a:prstGeom prst="rect">
              <a:avLst/>
            </a:prstGeom>
          </p:spPr>
        </p:pic>
        <p:sp>
          <p:nvSpPr>
            <p:cNvPr id="14" name="CasellaDiTesto 13"/>
            <p:cNvSpPr txBox="1"/>
            <p:nvPr/>
          </p:nvSpPr>
          <p:spPr>
            <a:xfrm>
              <a:off x="8091633" y="1880714"/>
              <a:ext cx="2511132" cy="461665"/>
            </a:xfrm>
            <a:prstGeom prst="rect">
              <a:avLst/>
            </a:prstGeom>
            <a:noFill/>
          </p:spPr>
          <p:txBody>
            <a:bodyPr rtlCol="0" wrap="square">
              <a:spAutoFit/>
            </a:bodyPr>
            <a:lstStyle/>
            <a:p>
              <a:r>
                <a:rPr dirty="0" err="1" lang="it-IT" sz="2400">
                  <a:latin typeface="Century Gothic"/>
                  <a:cs typeface="Century Gothic"/>
                </a:rPr>
                <a:t>antonio.paoli</a:t>
              </a:r>
              <a:endParaRPr dirty="0" lang="it-IT" sz="2400">
                <a:latin typeface="Century Gothic"/>
                <a:cs typeface="Century Gothic"/>
              </a:endParaRPr>
            </a:p>
          </p:txBody>
        </p:sp>
      </p:grpSp>
      <p:pic>
        <p:nvPicPr>
          <p:cNvPr id="15" name="Immagine 14">
            <a:extLst>
              <a:ext uri="{FF2B5EF4-FFF2-40B4-BE49-F238E27FC236}">
                <a16:creationId xmlns:a16="http://schemas.microsoft.com/office/drawing/2014/main" id="{ED2B99FF-F389-F946-B613-69FB81F8B453}"/>
              </a:ext>
            </a:extLst>
          </p:cNvPr>
          <p:cNvPicPr>
            <a:picLocks noChangeAspect="1"/>
          </p:cNvPicPr>
          <p:nvPr/>
        </p:nvPicPr>
        <p:blipFill>
          <a:blip r:embed="rId8"/>
          <a:stretch>
            <a:fillRect/>
          </a:stretch>
        </p:blipFill>
        <p:spPr>
          <a:xfrm>
            <a:off x="1821726" y="3080855"/>
            <a:ext cx="2660470" cy="3643687"/>
          </a:xfrm>
          <a:prstGeom prst="rect">
            <a:avLst/>
          </a:prstGeom>
        </p:spPr>
      </p:pic>
    </p:spTree>
    <p:extLst>
      <p:ext uri="{BB962C8B-B14F-4D97-AF65-F5344CB8AC3E}">
        <p14:creationId xmlns:p14="http://schemas.microsoft.com/office/powerpoint/2010/main" val="66063571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effectLst/>
            <a:latin typeface="Century Gothic" panose="020B0502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781</TotalTime>
  <Words>5397</Words>
  <Application>Microsoft Office PowerPoint</Application>
  <PresentationFormat>Widescreen</PresentationFormat>
  <Paragraphs>523</Paragraphs>
  <Slides>92</Slides>
  <Notes>19</Notes>
  <HiddenSlides>6</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92</vt:i4>
      </vt:variant>
    </vt:vector>
  </HeadingPairs>
  <TitlesOfParts>
    <vt:vector size="103" baseType="lpstr">
      <vt:lpstr>Arial</vt:lpstr>
      <vt:lpstr>Bitter</vt:lpstr>
      <vt:lpstr>Calibri</vt:lpstr>
      <vt:lpstr>Calibri Light</vt:lpstr>
      <vt:lpstr>Century Gothic</vt:lpstr>
      <vt:lpstr>Corbel</vt:lpstr>
      <vt:lpstr>MinionPro</vt:lpstr>
      <vt:lpstr>MTSY</vt:lpstr>
      <vt:lpstr>RMTMI</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Acknowledgements</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Paoli Antonio</dc:creator>
  <cp:lastModifiedBy>Nicola Minutillo</cp:lastModifiedBy>
  <cp:revision>19</cp:revision>
  <dcterms:created xsi:type="dcterms:W3CDTF">2022-05-09T08:55:36Z</dcterms:created>
  <dcterms:modified xsi:type="dcterms:W3CDTF">2022-10-01T11:59:08Z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69221770</vt:lpwstr>
  </property>
  <property fmtid="{D5CDD505-2E9C-101B-9397-08002B2CF9AE}" name="NXPowerLiteSettings" pid="3">
    <vt:lpwstr>E700052003A000</vt:lpwstr>
  </property>
  <property fmtid="{D5CDD505-2E9C-101B-9397-08002B2CF9AE}" name="NXPowerLiteVersion" pid="4">
    <vt:lpwstr>D9.1.7</vt:lpwstr>
  </property>
</Properties>
</file>